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9" r:id="rId5"/>
    <p:sldId id="271" r:id="rId6"/>
    <p:sldId id="272" r:id="rId7"/>
    <p:sldId id="259" r:id="rId8"/>
    <p:sldId id="276" r:id="rId9"/>
    <p:sldId id="260" r:id="rId10"/>
    <p:sldId id="265" r:id="rId11"/>
    <p:sldId id="266" r:id="rId12"/>
    <p:sldId id="268" r:id="rId13"/>
    <p:sldId id="262" r:id="rId14"/>
    <p:sldId id="267" r:id="rId15"/>
    <p:sldId id="264" r:id="rId16"/>
    <p:sldId id="263" r:id="rId17"/>
    <p:sldId id="273" r:id="rId18"/>
    <p:sldId id="274" r:id="rId19"/>
    <p:sldId id="275" r:id="rId20"/>
    <p:sldId id="27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798A5A-F90F-4990-9798-B79D58FAFB8D}"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229EC-DB67-4C42-AAC1-18FFDEDE9758}" type="slidenum">
              <a:rPr lang="en-US" smtClean="0"/>
              <a:t>‹#›</a:t>
            </a:fld>
            <a:endParaRPr lang="en-US"/>
          </a:p>
        </p:txBody>
      </p:sp>
    </p:spTree>
    <p:extLst>
      <p:ext uri="{BB962C8B-B14F-4D97-AF65-F5344CB8AC3E}">
        <p14:creationId xmlns:p14="http://schemas.microsoft.com/office/powerpoint/2010/main" val="2660971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798A5A-F90F-4990-9798-B79D58FAFB8D}"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229EC-DB67-4C42-AAC1-18FFDEDE9758}" type="slidenum">
              <a:rPr lang="en-US" smtClean="0"/>
              <a:t>‹#›</a:t>
            </a:fld>
            <a:endParaRPr lang="en-US"/>
          </a:p>
        </p:txBody>
      </p:sp>
    </p:spTree>
    <p:extLst>
      <p:ext uri="{BB962C8B-B14F-4D97-AF65-F5344CB8AC3E}">
        <p14:creationId xmlns:p14="http://schemas.microsoft.com/office/powerpoint/2010/main" val="1155134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798A5A-F90F-4990-9798-B79D58FAFB8D}"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229EC-DB67-4C42-AAC1-18FFDEDE9758}" type="slidenum">
              <a:rPr lang="en-US" smtClean="0"/>
              <a:t>‹#›</a:t>
            </a:fld>
            <a:endParaRPr lang="en-US"/>
          </a:p>
        </p:txBody>
      </p:sp>
    </p:spTree>
    <p:extLst>
      <p:ext uri="{BB962C8B-B14F-4D97-AF65-F5344CB8AC3E}">
        <p14:creationId xmlns:p14="http://schemas.microsoft.com/office/powerpoint/2010/main" val="437250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798A5A-F90F-4990-9798-B79D58FAFB8D}"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229EC-DB67-4C42-AAC1-18FFDEDE9758}" type="slidenum">
              <a:rPr lang="en-US" smtClean="0"/>
              <a:t>‹#›</a:t>
            </a:fld>
            <a:endParaRPr lang="en-US"/>
          </a:p>
        </p:txBody>
      </p:sp>
    </p:spTree>
    <p:extLst>
      <p:ext uri="{BB962C8B-B14F-4D97-AF65-F5344CB8AC3E}">
        <p14:creationId xmlns:p14="http://schemas.microsoft.com/office/powerpoint/2010/main" val="371971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798A5A-F90F-4990-9798-B79D58FAFB8D}"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229EC-DB67-4C42-AAC1-18FFDEDE9758}" type="slidenum">
              <a:rPr lang="en-US" smtClean="0"/>
              <a:t>‹#›</a:t>
            </a:fld>
            <a:endParaRPr lang="en-US"/>
          </a:p>
        </p:txBody>
      </p:sp>
    </p:spTree>
    <p:extLst>
      <p:ext uri="{BB962C8B-B14F-4D97-AF65-F5344CB8AC3E}">
        <p14:creationId xmlns:p14="http://schemas.microsoft.com/office/powerpoint/2010/main" val="3286785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798A5A-F90F-4990-9798-B79D58FAFB8D}"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229EC-DB67-4C42-AAC1-18FFDEDE9758}" type="slidenum">
              <a:rPr lang="en-US" smtClean="0"/>
              <a:t>‹#›</a:t>
            </a:fld>
            <a:endParaRPr lang="en-US"/>
          </a:p>
        </p:txBody>
      </p:sp>
    </p:spTree>
    <p:extLst>
      <p:ext uri="{BB962C8B-B14F-4D97-AF65-F5344CB8AC3E}">
        <p14:creationId xmlns:p14="http://schemas.microsoft.com/office/powerpoint/2010/main" val="145861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798A5A-F90F-4990-9798-B79D58FAFB8D}" type="datetimeFigureOut">
              <a:rPr lang="en-US" smtClean="0"/>
              <a:t>8/26/2020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9229EC-DB67-4C42-AAC1-18FFDEDE9758}" type="slidenum">
              <a:rPr lang="en-US" smtClean="0"/>
              <a:t>‹#›</a:t>
            </a:fld>
            <a:endParaRPr lang="en-US"/>
          </a:p>
        </p:txBody>
      </p:sp>
    </p:spTree>
    <p:extLst>
      <p:ext uri="{BB962C8B-B14F-4D97-AF65-F5344CB8AC3E}">
        <p14:creationId xmlns:p14="http://schemas.microsoft.com/office/powerpoint/2010/main" val="2537046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798A5A-F90F-4990-9798-B79D58FAFB8D}" type="datetimeFigureOut">
              <a:rPr lang="en-US" smtClean="0"/>
              <a:t>8/26/2020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9229EC-DB67-4C42-AAC1-18FFDEDE9758}" type="slidenum">
              <a:rPr lang="en-US" smtClean="0"/>
              <a:t>‹#›</a:t>
            </a:fld>
            <a:endParaRPr lang="en-US"/>
          </a:p>
        </p:txBody>
      </p:sp>
    </p:spTree>
    <p:extLst>
      <p:ext uri="{BB962C8B-B14F-4D97-AF65-F5344CB8AC3E}">
        <p14:creationId xmlns:p14="http://schemas.microsoft.com/office/powerpoint/2010/main" val="1393379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798A5A-F90F-4990-9798-B79D58FAFB8D}" type="datetimeFigureOut">
              <a:rPr lang="en-US" smtClean="0"/>
              <a:t>8/26/2020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9229EC-DB67-4C42-AAC1-18FFDEDE9758}" type="slidenum">
              <a:rPr lang="en-US" smtClean="0"/>
              <a:t>‹#›</a:t>
            </a:fld>
            <a:endParaRPr lang="en-US"/>
          </a:p>
        </p:txBody>
      </p:sp>
    </p:spTree>
    <p:extLst>
      <p:ext uri="{BB962C8B-B14F-4D97-AF65-F5344CB8AC3E}">
        <p14:creationId xmlns:p14="http://schemas.microsoft.com/office/powerpoint/2010/main" val="2653231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798A5A-F90F-4990-9798-B79D58FAFB8D}"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229EC-DB67-4C42-AAC1-18FFDEDE9758}" type="slidenum">
              <a:rPr lang="en-US" smtClean="0"/>
              <a:t>‹#›</a:t>
            </a:fld>
            <a:endParaRPr lang="en-US"/>
          </a:p>
        </p:txBody>
      </p:sp>
    </p:spTree>
    <p:extLst>
      <p:ext uri="{BB962C8B-B14F-4D97-AF65-F5344CB8AC3E}">
        <p14:creationId xmlns:p14="http://schemas.microsoft.com/office/powerpoint/2010/main" val="3986357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798A5A-F90F-4990-9798-B79D58FAFB8D}"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229EC-DB67-4C42-AAC1-18FFDEDE9758}" type="slidenum">
              <a:rPr lang="en-US" smtClean="0"/>
              <a:t>‹#›</a:t>
            </a:fld>
            <a:endParaRPr lang="en-US"/>
          </a:p>
        </p:txBody>
      </p:sp>
    </p:spTree>
    <p:extLst>
      <p:ext uri="{BB962C8B-B14F-4D97-AF65-F5344CB8AC3E}">
        <p14:creationId xmlns:p14="http://schemas.microsoft.com/office/powerpoint/2010/main" val="2687594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98A5A-F90F-4990-9798-B79D58FAFB8D}" type="datetimeFigureOut">
              <a:rPr lang="en-US" smtClean="0"/>
              <a:t>8/26/2020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229EC-DB67-4C42-AAC1-18FFDEDE9758}" type="slidenum">
              <a:rPr lang="en-US" smtClean="0"/>
              <a:t>‹#›</a:t>
            </a:fld>
            <a:endParaRPr lang="en-US"/>
          </a:p>
        </p:txBody>
      </p:sp>
    </p:spTree>
    <p:extLst>
      <p:ext uri="{BB962C8B-B14F-4D97-AF65-F5344CB8AC3E}">
        <p14:creationId xmlns:p14="http://schemas.microsoft.com/office/powerpoint/2010/main" val="360740509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Buddhism and Economics</a:t>
            </a:r>
          </a:p>
        </p:txBody>
      </p:sp>
      <p:sp>
        <p:nvSpPr>
          <p:cNvPr id="5" name="Content Placeholder 4"/>
          <p:cNvSpPr>
            <a:spLocks noGrp="1"/>
          </p:cNvSpPr>
          <p:nvPr>
            <p:ph idx="1"/>
          </p:nvPr>
        </p:nvSpPr>
        <p:spPr/>
        <p:txBody>
          <a:bodyPr>
            <a:normAutofit fontScale="92500" lnSpcReduction="20000"/>
          </a:bodyPr>
          <a:lstStyle/>
          <a:p>
            <a:r>
              <a:rPr lang="en-US" dirty="0"/>
              <a:t>In this course, we shall start with and discuss the following three topics:</a:t>
            </a:r>
          </a:p>
          <a:p>
            <a:r>
              <a:rPr lang="en-US" b="1" i="1" dirty="0"/>
              <a:t>What</a:t>
            </a:r>
            <a:r>
              <a:rPr lang="en-US" dirty="0"/>
              <a:t>: in this part, we are going to talk about what is Buddhism and what is economics? In addition to that, what is the </a:t>
            </a:r>
            <a:r>
              <a:rPr lang="en-US" i="1" dirty="0"/>
              <a:t>relation</a:t>
            </a:r>
            <a:r>
              <a:rPr lang="en-US" dirty="0"/>
              <a:t> between those two? </a:t>
            </a:r>
          </a:p>
          <a:p>
            <a:r>
              <a:rPr lang="en-US" b="1" i="1" dirty="0"/>
              <a:t>How</a:t>
            </a:r>
            <a:r>
              <a:rPr lang="en-US" dirty="0"/>
              <a:t>: then we are also going to discuss how can economics be understood in Buddhist perspective while how Buddhism can contribute to a better understanding of economics and betterment of economic condition, thus improving the overall wellbeing of people’s life;</a:t>
            </a:r>
          </a:p>
          <a:p>
            <a:r>
              <a:rPr lang="en-US" b="1" i="1" dirty="0"/>
              <a:t>Who</a:t>
            </a:r>
            <a:r>
              <a:rPr lang="en-US" dirty="0"/>
              <a:t>: as the subtitle of the textbook suggests, our discussion would be always revolving around the central actors – </a:t>
            </a:r>
            <a:r>
              <a:rPr lang="en-US" i="1" dirty="0"/>
              <a:t>people</a:t>
            </a:r>
            <a:r>
              <a:rPr lang="en-US" dirty="0"/>
              <a:t>!</a:t>
            </a:r>
          </a:p>
        </p:txBody>
      </p:sp>
    </p:spTree>
    <p:extLst>
      <p:ext uri="{BB962C8B-B14F-4D97-AF65-F5344CB8AC3E}">
        <p14:creationId xmlns:p14="http://schemas.microsoft.com/office/powerpoint/2010/main" val="2979211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a:t>
            </a:r>
          </a:p>
        </p:txBody>
      </p:sp>
      <p:sp>
        <p:nvSpPr>
          <p:cNvPr id="3" name="Content Placeholder 2"/>
          <p:cNvSpPr>
            <a:spLocks noGrp="1"/>
          </p:cNvSpPr>
          <p:nvPr>
            <p:ph idx="1"/>
          </p:nvPr>
        </p:nvSpPr>
        <p:spPr/>
        <p:txBody>
          <a:bodyPr>
            <a:normAutofit fontScale="85000" lnSpcReduction="10000"/>
          </a:bodyPr>
          <a:lstStyle/>
          <a:p>
            <a:r>
              <a:rPr lang="en-US" dirty="0"/>
              <a:t>Mother may also lease an </a:t>
            </a:r>
            <a:r>
              <a:rPr lang="en-US" i="1" dirty="0"/>
              <a:t>extra room </a:t>
            </a:r>
            <a:r>
              <a:rPr lang="en-US" dirty="0"/>
              <a:t>(</a:t>
            </a:r>
            <a:r>
              <a:rPr lang="en-US" i="1" dirty="0"/>
              <a:t>property</a:t>
            </a:r>
            <a:r>
              <a:rPr lang="en-US" dirty="0"/>
              <a:t>) to others so that she could receive some </a:t>
            </a:r>
            <a:r>
              <a:rPr lang="en-US" i="1" dirty="0"/>
              <a:t>rent</a:t>
            </a:r>
            <a:r>
              <a:rPr lang="en-US" dirty="0"/>
              <a:t> as extra income; for all such economic activities, she needs to pay the proper </a:t>
            </a:r>
            <a:r>
              <a:rPr lang="en-US" i="1" dirty="0"/>
              <a:t>tax</a:t>
            </a:r>
            <a:r>
              <a:rPr lang="en-US" dirty="0"/>
              <a:t>;</a:t>
            </a:r>
          </a:p>
          <a:p>
            <a:r>
              <a:rPr lang="en-US" dirty="0"/>
              <a:t>Kids in the family want many </a:t>
            </a:r>
            <a:r>
              <a:rPr lang="en-US" i="1" dirty="0"/>
              <a:t>tools</a:t>
            </a:r>
            <a:r>
              <a:rPr lang="en-US" dirty="0"/>
              <a:t> and </a:t>
            </a:r>
            <a:r>
              <a:rPr lang="en-US" i="1" dirty="0"/>
              <a:t>sweets</a:t>
            </a:r>
            <a:r>
              <a:rPr lang="en-US" dirty="0"/>
              <a:t>, and they want </a:t>
            </a:r>
            <a:r>
              <a:rPr lang="en-US" i="1" dirty="0"/>
              <a:t>new bicycles</a:t>
            </a:r>
            <a:r>
              <a:rPr lang="en-US" dirty="0"/>
              <a:t>, </a:t>
            </a:r>
            <a:r>
              <a:rPr lang="en-US" i="1" dirty="0"/>
              <a:t>new shoes </a:t>
            </a:r>
            <a:r>
              <a:rPr lang="en-US" dirty="0"/>
              <a:t>and </a:t>
            </a:r>
            <a:r>
              <a:rPr lang="en-US" i="1" dirty="0"/>
              <a:t>a new smartphone</a:t>
            </a:r>
            <a:r>
              <a:rPr lang="en-US" dirty="0"/>
              <a:t> – their </a:t>
            </a:r>
            <a:r>
              <a:rPr lang="en-US" i="1" dirty="0"/>
              <a:t>wants are unlimited</a:t>
            </a:r>
            <a:r>
              <a:rPr lang="en-US" dirty="0"/>
              <a:t>; this cautions mother to be extra careful with </a:t>
            </a:r>
            <a:r>
              <a:rPr lang="en-US" i="1" dirty="0"/>
              <a:t>limited resources</a:t>
            </a:r>
            <a:r>
              <a:rPr lang="en-US" dirty="0"/>
              <a:t>! Mother therefore needs to have a well-planned </a:t>
            </a:r>
            <a:r>
              <a:rPr lang="en-US" i="1" dirty="0"/>
              <a:t>budget</a:t>
            </a:r>
            <a:r>
              <a:rPr lang="en-US" dirty="0"/>
              <a:t> because there is a </a:t>
            </a:r>
            <a:r>
              <a:rPr lang="en-US" i="1" dirty="0"/>
              <a:t>budget constraint</a:t>
            </a:r>
            <a:r>
              <a:rPr lang="en-US" dirty="0"/>
              <a:t> or </a:t>
            </a:r>
            <a:r>
              <a:rPr lang="en-US" i="1" dirty="0"/>
              <a:t>budget line</a:t>
            </a:r>
            <a:r>
              <a:rPr lang="en-US" dirty="0"/>
              <a:t> – balance between </a:t>
            </a:r>
            <a:r>
              <a:rPr lang="en-US" i="1" dirty="0"/>
              <a:t>necessities</a:t>
            </a:r>
            <a:r>
              <a:rPr lang="en-US" dirty="0"/>
              <a:t> and </a:t>
            </a:r>
            <a:r>
              <a:rPr lang="en-US" i="1" dirty="0"/>
              <a:t>luxuries</a:t>
            </a:r>
            <a:r>
              <a:rPr lang="en-US" dirty="0"/>
              <a:t>!</a:t>
            </a:r>
          </a:p>
          <a:p>
            <a:r>
              <a:rPr lang="en-US" dirty="0"/>
              <a:t>Even with necessities, there is a key word in mother’s mind whenever she considered her limited incomes: </a:t>
            </a:r>
            <a:r>
              <a:rPr lang="en-US" i="1" dirty="0"/>
              <a:t>increase of price</a:t>
            </a:r>
            <a:r>
              <a:rPr lang="en-US" dirty="0"/>
              <a:t>; in economic </a:t>
            </a:r>
            <a:r>
              <a:rPr lang="en-US" i="1" dirty="0"/>
              <a:t>jargon</a:t>
            </a:r>
            <a:r>
              <a:rPr lang="en-US" dirty="0"/>
              <a:t>, that is called </a:t>
            </a:r>
            <a:r>
              <a:rPr lang="en-US" i="1" dirty="0"/>
              <a:t>inflation</a:t>
            </a:r>
            <a:r>
              <a:rPr lang="en-US" dirty="0"/>
              <a:t>!</a:t>
            </a:r>
          </a:p>
          <a:p>
            <a:endParaRPr lang="en-US" dirty="0"/>
          </a:p>
        </p:txBody>
      </p:sp>
    </p:spTree>
    <p:extLst>
      <p:ext uri="{BB962C8B-B14F-4D97-AF65-F5344CB8AC3E}">
        <p14:creationId xmlns:p14="http://schemas.microsoft.com/office/powerpoint/2010/main" val="4101478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Opportunity cost</a:t>
            </a:r>
          </a:p>
        </p:txBody>
      </p:sp>
      <p:sp>
        <p:nvSpPr>
          <p:cNvPr id="3" name="Content Placeholder 2"/>
          <p:cNvSpPr>
            <a:spLocks noGrp="1"/>
          </p:cNvSpPr>
          <p:nvPr>
            <p:ph idx="1"/>
          </p:nvPr>
        </p:nvSpPr>
        <p:spPr/>
        <p:txBody>
          <a:bodyPr>
            <a:normAutofit fontScale="92500" lnSpcReduction="10000"/>
          </a:bodyPr>
          <a:lstStyle/>
          <a:p>
            <a:r>
              <a:rPr lang="en-US" dirty="0"/>
              <a:t>Because of the </a:t>
            </a:r>
            <a:r>
              <a:rPr lang="en-US" i="1" dirty="0"/>
              <a:t>budget constraint</a:t>
            </a:r>
            <a:r>
              <a:rPr lang="en-US" dirty="0"/>
              <a:t>, like all a businessman or an entrepreneur, mother is always sensitive toward </a:t>
            </a:r>
            <a:r>
              <a:rPr lang="en-US" i="1" dirty="0"/>
              <a:t>economic incentives</a:t>
            </a:r>
            <a:r>
              <a:rPr lang="en-US" dirty="0"/>
              <a:t>; for example, mother would buy daily necessities in wholesale package to save money – because wholesale usually gives more discounts; </a:t>
            </a:r>
          </a:p>
          <a:p>
            <a:r>
              <a:rPr lang="en-US" dirty="0"/>
              <a:t>In order to manage the household, mother may lose the opportunity of having a job – </a:t>
            </a:r>
            <a:r>
              <a:rPr lang="en-US" i="1" dirty="0"/>
              <a:t>opportunity cost </a:t>
            </a:r>
            <a:r>
              <a:rPr lang="en-US" dirty="0"/>
              <a:t>or the opportunity </a:t>
            </a:r>
            <a:r>
              <a:rPr lang="en-US" i="1" dirty="0"/>
              <a:t>lost</a:t>
            </a:r>
            <a:r>
              <a:rPr lang="en-US" dirty="0"/>
              <a:t> (the potential </a:t>
            </a:r>
            <a:r>
              <a:rPr lang="en-US" i="1" dirty="0"/>
              <a:t>salary</a:t>
            </a:r>
            <a:r>
              <a:rPr lang="en-US" dirty="0"/>
              <a:t> or </a:t>
            </a:r>
            <a:r>
              <a:rPr lang="en-US" i="1" dirty="0"/>
              <a:t>wage</a:t>
            </a:r>
            <a:r>
              <a:rPr lang="en-US" dirty="0"/>
              <a:t>); like mother in a family, almost everyone faces a choice amongst the available </a:t>
            </a:r>
            <a:r>
              <a:rPr lang="en-US" i="1" dirty="0"/>
              <a:t>opportunities</a:t>
            </a:r>
            <a:r>
              <a:rPr lang="en-US" dirty="0"/>
              <a:t>; generally we choose the best but that is not guaranteed; so economics is about how we make choice and the better one;</a:t>
            </a:r>
          </a:p>
        </p:txBody>
      </p:sp>
    </p:spTree>
    <p:extLst>
      <p:ext uri="{BB962C8B-B14F-4D97-AF65-F5344CB8AC3E}">
        <p14:creationId xmlns:p14="http://schemas.microsoft.com/office/powerpoint/2010/main" val="605388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Trade-off, marginal analysis</a:t>
            </a:r>
          </a:p>
        </p:txBody>
      </p:sp>
      <p:sp>
        <p:nvSpPr>
          <p:cNvPr id="3" name="Content Placeholder 2"/>
          <p:cNvSpPr>
            <a:spLocks noGrp="1"/>
          </p:cNvSpPr>
          <p:nvPr>
            <p:ph idx="1"/>
          </p:nvPr>
        </p:nvSpPr>
        <p:spPr/>
        <p:txBody>
          <a:bodyPr>
            <a:normAutofit fontScale="92500" lnSpcReduction="20000"/>
          </a:bodyPr>
          <a:lstStyle/>
          <a:p>
            <a:r>
              <a:rPr lang="en-US" dirty="0"/>
              <a:t>What mother </a:t>
            </a:r>
            <a:r>
              <a:rPr lang="en-US" i="1" dirty="0"/>
              <a:t>lost</a:t>
            </a:r>
            <a:r>
              <a:rPr lang="en-US" dirty="0"/>
              <a:t> – </a:t>
            </a:r>
            <a:r>
              <a:rPr lang="en-US" i="1" dirty="0"/>
              <a:t>opportunity</a:t>
            </a:r>
            <a:r>
              <a:rPr lang="en-US" dirty="0"/>
              <a:t> – would be compensated by gains in other areas – professional housewife taking care of domestic affairs and children and benefits therein – which is called </a:t>
            </a:r>
            <a:r>
              <a:rPr lang="en-US" i="1" dirty="0"/>
              <a:t>trade-off</a:t>
            </a:r>
            <a:r>
              <a:rPr lang="en-US" dirty="0"/>
              <a:t>;</a:t>
            </a:r>
          </a:p>
          <a:p>
            <a:r>
              <a:rPr lang="en-US" dirty="0"/>
              <a:t>Because the parents decided father as a full-time bread-earner in the family, it is rational and beneficial for the family should mother be a professional housewife; but if the kids are old enough to take care of themselves, it might be a good idea for the mother to have a job – earn extra income; </a:t>
            </a:r>
          </a:p>
          <a:p>
            <a:r>
              <a:rPr lang="en-US" dirty="0"/>
              <a:t>All the effort of analysis is called </a:t>
            </a:r>
            <a:r>
              <a:rPr lang="en-US" i="1" dirty="0"/>
              <a:t>marginal analysis </a:t>
            </a:r>
            <a:r>
              <a:rPr lang="en-US" dirty="0"/>
              <a:t>(balance of </a:t>
            </a:r>
            <a:r>
              <a:rPr lang="en-US" i="1" dirty="0"/>
              <a:t>marginal benefits </a:t>
            </a:r>
            <a:r>
              <a:rPr lang="en-US" dirty="0"/>
              <a:t>and </a:t>
            </a:r>
            <a:r>
              <a:rPr lang="en-US" i="1" dirty="0"/>
              <a:t>marginal cost </a:t>
            </a:r>
            <a:r>
              <a:rPr lang="en-US" dirty="0"/>
              <a:t>– </a:t>
            </a:r>
            <a:r>
              <a:rPr lang="en-US" i="1" dirty="0"/>
              <a:t>extra</a:t>
            </a:r>
            <a:r>
              <a:rPr lang="en-US" dirty="0"/>
              <a:t> or </a:t>
            </a:r>
            <a:r>
              <a:rPr lang="en-US" i="1" dirty="0"/>
              <a:t>additional</a:t>
            </a:r>
            <a:r>
              <a:rPr lang="en-US" dirty="0"/>
              <a:t> benefits or cost);</a:t>
            </a:r>
          </a:p>
        </p:txBody>
      </p:sp>
    </p:spTree>
    <p:extLst>
      <p:ext uri="{BB962C8B-B14F-4D97-AF65-F5344CB8AC3E}">
        <p14:creationId xmlns:p14="http://schemas.microsoft.com/office/powerpoint/2010/main" val="3295072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Balance of resources and opportunities and making a choice</a:t>
            </a:r>
          </a:p>
        </p:txBody>
      </p:sp>
      <p:sp>
        <p:nvSpPr>
          <p:cNvPr id="3" name="Content Placeholder 2"/>
          <p:cNvSpPr>
            <a:spLocks noGrp="1"/>
          </p:cNvSpPr>
          <p:nvPr>
            <p:ph idx="1"/>
          </p:nvPr>
        </p:nvSpPr>
        <p:spPr/>
        <p:txBody>
          <a:bodyPr>
            <a:normAutofit lnSpcReduction="10000"/>
          </a:bodyPr>
          <a:lstStyle/>
          <a:p>
            <a:r>
              <a:rPr lang="en-US" b="1" dirty="0"/>
              <a:t>Trade-off:</a:t>
            </a:r>
            <a:r>
              <a:rPr lang="en-US" dirty="0"/>
              <a:t> management of resources, cost and time etc.; for instance, if one spends a day in doing homework, or reading an important book, one’s hobby of watching TV needs to be sacrificed - </a:t>
            </a:r>
            <a:r>
              <a:rPr lang="en-US" i="1" dirty="0"/>
              <a:t>trade-off</a:t>
            </a:r>
            <a:r>
              <a:rPr lang="en-US" dirty="0"/>
              <a:t> (exchange of one thing for another)</a:t>
            </a:r>
          </a:p>
          <a:p>
            <a:r>
              <a:rPr lang="en-US" b="1" dirty="0"/>
              <a:t>Opportunity cost:</a:t>
            </a:r>
            <a:r>
              <a:rPr lang="en-US" dirty="0"/>
              <a:t> loss of the highest value in order to achieve a necessary activity; the </a:t>
            </a:r>
            <a:r>
              <a:rPr lang="en-US" i="1" dirty="0"/>
              <a:t>opportunity cost </a:t>
            </a:r>
            <a:r>
              <a:rPr lang="en-US" dirty="0"/>
              <a:t>of being a professional student in BCS is the potential opportunities lost at your residential monastery such as promotion or monthly allowance; but in the long run, things might be different;</a:t>
            </a:r>
          </a:p>
        </p:txBody>
      </p:sp>
    </p:spTree>
    <p:extLst>
      <p:ext uri="{BB962C8B-B14F-4D97-AF65-F5344CB8AC3E}">
        <p14:creationId xmlns:p14="http://schemas.microsoft.com/office/powerpoint/2010/main" val="3874857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incentive</a:t>
            </a:r>
          </a:p>
        </p:txBody>
      </p:sp>
      <p:sp>
        <p:nvSpPr>
          <p:cNvPr id="3" name="Content Placeholder 2"/>
          <p:cNvSpPr>
            <a:spLocks noGrp="1"/>
          </p:cNvSpPr>
          <p:nvPr>
            <p:ph idx="1"/>
          </p:nvPr>
        </p:nvSpPr>
        <p:spPr/>
        <p:txBody>
          <a:bodyPr>
            <a:normAutofit fontScale="92500" lnSpcReduction="20000"/>
          </a:bodyPr>
          <a:lstStyle/>
          <a:p>
            <a:r>
              <a:rPr lang="en-US" b="1" dirty="0"/>
              <a:t>Incentives:</a:t>
            </a:r>
            <a:r>
              <a:rPr lang="en-US" dirty="0"/>
              <a:t> incentives sometimes are necessary, for without which people might waste more resources than they may actually need; </a:t>
            </a:r>
          </a:p>
          <a:p>
            <a:r>
              <a:rPr lang="en-US" dirty="0"/>
              <a:t>For example, it seems to be a habitual behavior that people would more often forget switch off the toilet lights in the working place or public bathroom; this would certainly happen less frequently in their own home, especially if the electricity is high in the domestic utility bills; </a:t>
            </a:r>
          </a:p>
          <a:p>
            <a:r>
              <a:rPr lang="en-US" dirty="0"/>
              <a:t>The reason is that with a limited budget (remember </a:t>
            </a:r>
            <a:r>
              <a:rPr lang="en-US" i="1" dirty="0"/>
              <a:t>budget constrains</a:t>
            </a:r>
            <a:r>
              <a:rPr lang="en-US" dirty="0"/>
              <a:t>) and the electricity is part of that budget, it would be beneficial to use as little electricity as possible; </a:t>
            </a:r>
          </a:p>
        </p:txBody>
      </p:sp>
    </p:spTree>
    <p:extLst>
      <p:ext uri="{BB962C8B-B14F-4D97-AF65-F5344CB8AC3E}">
        <p14:creationId xmlns:p14="http://schemas.microsoft.com/office/powerpoint/2010/main" val="766923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Incentive</a:t>
            </a:r>
            <a:r>
              <a:rPr lang="en-US" dirty="0"/>
              <a:t>: a story</a:t>
            </a:r>
          </a:p>
        </p:txBody>
      </p:sp>
      <p:sp>
        <p:nvSpPr>
          <p:cNvPr id="3" name="Content Placeholder 2"/>
          <p:cNvSpPr>
            <a:spLocks noGrp="1"/>
          </p:cNvSpPr>
          <p:nvPr>
            <p:ph idx="1"/>
          </p:nvPr>
        </p:nvSpPr>
        <p:spPr/>
        <p:txBody>
          <a:bodyPr>
            <a:normAutofit fontScale="85000" lnSpcReduction="20000"/>
          </a:bodyPr>
          <a:lstStyle/>
          <a:p>
            <a:r>
              <a:rPr lang="en-US" dirty="0"/>
              <a:t>With economic </a:t>
            </a:r>
            <a:r>
              <a:rPr lang="en-US" i="1" dirty="0"/>
              <a:t>incentive</a:t>
            </a:r>
            <a:r>
              <a:rPr lang="en-US" dirty="0"/>
              <a:t>, a story told by Cowen and Tabarrok is practically illuminating: In 1787, when the sea captains were hired to ship the convicted felons to Australia, many did not arrive at their destinations because the high mortality rates </a:t>
            </a:r>
            <a:r>
              <a:rPr lang="en-US" i="1" dirty="0" err="1"/>
              <a:t>en</a:t>
            </a:r>
            <a:r>
              <a:rPr lang="en-US" i="1" dirty="0"/>
              <a:t> route</a:t>
            </a:r>
            <a:r>
              <a:rPr lang="en-US" dirty="0"/>
              <a:t> the sea; apart from diseases, they were badly treated by the crew on board; even prisoners’ food was forfeited and then sold for profits;</a:t>
            </a:r>
          </a:p>
          <a:p>
            <a:r>
              <a:rPr lang="en-US" dirty="0"/>
              <a:t>Then the government, at the advice of economists, changed the contract with the ship captains: instead of paying them in the UK, the captains would be paid in Australia; moreover, if the prisoners died before arrival, there would be no payment at all; so only six years later, in 1793, the survival rate increased to 99%; here, the </a:t>
            </a:r>
            <a:r>
              <a:rPr lang="en-US" i="1" dirty="0"/>
              <a:t>incentive</a:t>
            </a:r>
            <a:r>
              <a:rPr lang="en-US" dirty="0"/>
              <a:t> was simple: taking care of your customers – the prisoners, because they were the source of your income; (Cowen &amp; Tabarrok, 2013:1)</a:t>
            </a:r>
          </a:p>
        </p:txBody>
      </p:sp>
    </p:spTree>
    <p:extLst>
      <p:ext uri="{BB962C8B-B14F-4D97-AF65-F5344CB8AC3E}">
        <p14:creationId xmlns:p14="http://schemas.microsoft.com/office/powerpoint/2010/main" val="3880861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Rationality</a:t>
            </a:r>
          </a:p>
        </p:txBody>
      </p:sp>
      <p:sp>
        <p:nvSpPr>
          <p:cNvPr id="3" name="Content Placeholder 2"/>
          <p:cNvSpPr>
            <a:spLocks noGrp="1"/>
          </p:cNvSpPr>
          <p:nvPr>
            <p:ph idx="1"/>
          </p:nvPr>
        </p:nvSpPr>
        <p:spPr/>
        <p:txBody>
          <a:bodyPr>
            <a:normAutofit fontScale="85000" lnSpcReduction="10000"/>
          </a:bodyPr>
          <a:lstStyle/>
          <a:p>
            <a:r>
              <a:rPr lang="en-US" dirty="0"/>
              <a:t>We make a decision after a certain amount of consideration, which is usually rational and reasonable; in this case, if one thing is good for me, it should be good for everyone because others are also considering their own position; nevertheless, rationality can also be misleading, for sociologically, </a:t>
            </a:r>
            <a:r>
              <a:rPr lang="en-US" i="1" dirty="0"/>
              <a:t>rational</a:t>
            </a:r>
            <a:r>
              <a:rPr lang="en-US" dirty="0"/>
              <a:t> sometimes means “a illusive reality” which is created out of popularity rather than rationality. </a:t>
            </a:r>
          </a:p>
          <a:p>
            <a:r>
              <a:rPr lang="en-US" dirty="0"/>
              <a:t>For instance, people might buy a new iPhone out of fashion rather than economic concern. Still, they are “rational” in the sense that they made the decision out of their own volition with their own money. Therefore the rational choice is also viewed as “purposeful behavior” – there is a desired and expected outcome at play.</a:t>
            </a:r>
          </a:p>
          <a:p>
            <a:endParaRPr lang="en-US" dirty="0"/>
          </a:p>
        </p:txBody>
      </p:sp>
    </p:spTree>
    <p:extLst>
      <p:ext uri="{BB962C8B-B14F-4D97-AF65-F5344CB8AC3E}">
        <p14:creationId xmlns:p14="http://schemas.microsoft.com/office/powerpoint/2010/main" val="1704680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FEAEED-48C5-43E7-BCF1-4B8F4AF32043}"/>
              </a:ext>
            </a:extLst>
          </p:cNvPr>
          <p:cNvSpPr>
            <a:spLocks noGrp="1"/>
          </p:cNvSpPr>
          <p:nvPr>
            <p:ph type="title"/>
          </p:nvPr>
        </p:nvSpPr>
        <p:spPr/>
        <p:txBody>
          <a:bodyPr/>
          <a:lstStyle/>
          <a:p>
            <a:r>
              <a:rPr lang="en-US" altLang="zh-CN" dirty="0"/>
              <a:t>The </a:t>
            </a:r>
            <a:r>
              <a:rPr lang="en-US" altLang="zh-CN" i="1" dirty="0"/>
              <a:t>How </a:t>
            </a:r>
            <a:r>
              <a:rPr lang="en-US" altLang="zh-CN" dirty="0"/>
              <a:t>and</a:t>
            </a:r>
            <a:r>
              <a:rPr lang="en-US" altLang="zh-CN" i="1" dirty="0"/>
              <a:t> Who</a:t>
            </a:r>
            <a:endParaRPr lang="zh-CN" altLang="en-US" i="1" dirty="0"/>
          </a:p>
        </p:txBody>
      </p:sp>
      <p:sp>
        <p:nvSpPr>
          <p:cNvPr id="3" name="内容占位符 2">
            <a:extLst>
              <a:ext uri="{FF2B5EF4-FFF2-40B4-BE49-F238E27FC236}">
                <a16:creationId xmlns:a16="http://schemas.microsoft.com/office/drawing/2014/main" id="{12880406-E064-4F1D-A101-0376D1988805}"/>
              </a:ext>
            </a:extLst>
          </p:cNvPr>
          <p:cNvSpPr>
            <a:spLocks noGrp="1"/>
          </p:cNvSpPr>
          <p:nvPr>
            <p:ph idx="1"/>
          </p:nvPr>
        </p:nvSpPr>
        <p:spPr/>
        <p:txBody>
          <a:bodyPr>
            <a:normAutofit fontScale="85000" lnSpcReduction="20000"/>
          </a:bodyPr>
          <a:lstStyle/>
          <a:p>
            <a:r>
              <a:rPr lang="en-US" altLang="zh-CN" dirty="0"/>
              <a:t>How a topic of worldly concern such as economics can be studied together with a subject of otherworldly concern such as Buddhism? In fact, apart from the fact that Buddhism is every bit as concerned about wellbeing of people as economics, it is also true that Buddhism as a way of spiritual advancement, which would at the same time improve the overall wellbeing of our life – also the expected outcome of economics; this</a:t>
            </a:r>
            <a:r>
              <a:rPr lang="zh-CN" altLang="en-US" dirty="0"/>
              <a:t> </a:t>
            </a:r>
            <a:r>
              <a:rPr lang="en-US" altLang="zh-CN" dirty="0"/>
              <a:t>will</a:t>
            </a:r>
            <a:r>
              <a:rPr lang="zh-CN" altLang="en-US" dirty="0"/>
              <a:t> </a:t>
            </a:r>
            <a:r>
              <a:rPr lang="en-US" altLang="zh-CN" dirty="0"/>
              <a:t>be</a:t>
            </a:r>
            <a:r>
              <a:rPr lang="zh-CN" altLang="en-US" dirty="0"/>
              <a:t> </a:t>
            </a:r>
            <a:r>
              <a:rPr lang="en-US" altLang="zh-CN" dirty="0"/>
              <a:t>clearer</a:t>
            </a:r>
            <a:r>
              <a:rPr lang="zh-CN" altLang="en-US" dirty="0"/>
              <a:t> </a:t>
            </a:r>
            <a:r>
              <a:rPr lang="en-US" altLang="zh-CN" dirty="0"/>
              <a:t>during the course of our next few months of studies;</a:t>
            </a:r>
          </a:p>
          <a:p>
            <a:r>
              <a:rPr lang="en-US" altLang="zh-CN" dirty="0"/>
              <a:t>As to the question of </a:t>
            </a:r>
            <a:r>
              <a:rPr lang="en-US" altLang="zh-CN" i="1" dirty="0"/>
              <a:t>who</a:t>
            </a:r>
            <a:r>
              <a:rPr lang="en-US" altLang="zh-CN" dirty="0"/>
              <a:t> – or the people, it is important to note here that just like Buddhism, which is a way of people’s life, economics is also trying to understanding the economic behavior of individuals and economic performance of a region or a county so as to fix the potential problems, thereby improving people’s life;</a:t>
            </a:r>
          </a:p>
        </p:txBody>
      </p:sp>
    </p:spTree>
    <p:extLst>
      <p:ext uri="{BB962C8B-B14F-4D97-AF65-F5344CB8AC3E}">
        <p14:creationId xmlns:p14="http://schemas.microsoft.com/office/powerpoint/2010/main" val="2728323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0E4806-3F4E-4F8D-8701-C67FE3B1DA5F}"/>
              </a:ext>
            </a:extLst>
          </p:cNvPr>
          <p:cNvSpPr>
            <a:spLocks noGrp="1"/>
          </p:cNvSpPr>
          <p:nvPr>
            <p:ph type="title"/>
          </p:nvPr>
        </p:nvSpPr>
        <p:spPr/>
        <p:txBody>
          <a:bodyPr/>
          <a:lstStyle/>
          <a:p>
            <a:r>
              <a:rPr lang="en-US" altLang="zh-CN" dirty="0"/>
              <a:t>Summary: facts check-1</a:t>
            </a:r>
            <a:endParaRPr lang="zh-CN" altLang="en-US" dirty="0"/>
          </a:p>
        </p:txBody>
      </p:sp>
      <p:sp>
        <p:nvSpPr>
          <p:cNvPr id="3" name="内容占位符 2">
            <a:extLst>
              <a:ext uri="{FF2B5EF4-FFF2-40B4-BE49-F238E27FC236}">
                <a16:creationId xmlns:a16="http://schemas.microsoft.com/office/drawing/2014/main" id="{12A12550-80C0-49F7-AC3B-44FED8F5D4A4}"/>
              </a:ext>
            </a:extLst>
          </p:cNvPr>
          <p:cNvSpPr>
            <a:spLocks noGrp="1"/>
          </p:cNvSpPr>
          <p:nvPr>
            <p:ph idx="1"/>
          </p:nvPr>
        </p:nvSpPr>
        <p:spPr/>
        <p:txBody>
          <a:bodyPr/>
          <a:lstStyle/>
          <a:p>
            <a:r>
              <a:rPr lang="en-US" altLang="zh-CN" i="1" dirty="0"/>
              <a:t>Buddhism</a:t>
            </a:r>
            <a:r>
              <a:rPr lang="en-US" altLang="zh-CN" dirty="0"/>
              <a:t> is primarily concerned about the spiritual aspect of human beings, although it never denied the importance of this world; after all, we are practicing Buddhism in </a:t>
            </a:r>
            <a:r>
              <a:rPr lang="en-US" altLang="zh-CN" i="1" dirty="0"/>
              <a:t>this very world</a:t>
            </a:r>
            <a:r>
              <a:rPr lang="en-US" altLang="zh-CN" dirty="0"/>
              <a:t>!</a:t>
            </a:r>
          </a:p>
          <a:p>
            <a:r>
              <a:rPr lang="en-US" altLang="zh-CN" i="1" dirty="0"/>
              <a:t>Economics</a:t>
            </a:r>
            <a:r>
              <a:rPr lang="en-US" altLang="zh-CN" dirty="0"/>
              <a:t> is to study the economic behavior of individuals and economic performance of societies or countries; by such studies and a better understanding of economy, economics tries to fix the occurring and potential problems and make economy work for everyone in the society;</a:t>
            </a:r>
            <a:endParaRPr lang="zh-CN" altLang="en-US" dirty="0"/>
          </a:p>
        </p:txBody>
      </p:sp>
    </p:spTree>
    <p:extLst>
      <p:ext uri="{BB962C8B-B14F-4D97-AF65-F5344CB8AC3E}">
        <p14:creationId xmlns:p14="http://schemas.microsoft.com/office/powerpoint/2010/main" val="1101140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3E6653-9759-4223-991C-25A2940F4BD0}"/>
              </a:ext>
            </a:extLst>
          </p:cNvPr>
          <p:cNvSpPr>
            <a:spLocks noGrp="1"/>
          </p:cNvSpPr>
          <p:nvPr>
            <p:ph type="title"/>
          </p:nvPr>
        </p:nvSpPr>
        <p:spPr/>
        <p:txBody>
          <a:bodyPr/>
          <a:lstStyle/>
          <a:p>
            <a:r>
              <a:rPr lang="en-US" altLang="zh-CN" dirty="0"/>
              <a:t>Facts check-2: Three key words are important</a:t>
            </a:r>
            <a:endParaRPr lang="zh-CN" altLang="en-US" dirty="0"/>
          </a:p>
        </p:txBody>
      </p:sp>
      <p:sp>
        <p:nvSpPr>
          <p:cNvPr id="3" name="内容占位符 2">
            <a:extLst>
              <a:ext uri="{FF2B5EF4-FFF2-40B4-BE49-F238E27FC236}">
                <a16:creationId xmlns:a16="http://schemas.microsoft.com/office/drawing/2014/main" id="{2A6A8DE4-CCEF-485A-B1EA-DF1090639F09}"/>
              </a:ext>
            </a:extLst>
          </p:cNvPr>
          <p:cNvSpPr>
            <a:spLocks noGrp="1"/>
          </p:cNvSpPr>
          <p:nvPr>
            <p:ph idx="1"/>
          </p:nvPr>
        </p:nvSpPr>
        <p:spPr/>
        <p:txBody>
          <a:bodyPr>
            <a:normAutofit fontScale="85000" lnSpcReduction="20000"/>
          </a:bodyPr>
          <a:lstStyle/>
          <a:p>
            <a:r>
              <a:rPr lang="en-US" altLang="zh-CN" i="1" dirty="0"/>
              <a:t>Resources</a:t>
            </a:r>
            <a:r>
              <a:rPr lang="en-US" altLang="zh-CN" dirty="0"/>
              <a:t> or the access to resources are limited – </a:t>
            </a:r>
            <a:r>
              <a:rPr lang="en-US" altLang="zh-CN" i="1" dirty="0"/>
              <a:t>scarce</a:t>
            </a:r>
            <a:r>
              <a:rPr lang="en-US" altLang="zh-CN" dirty="0"/>
              <a:t> (</a:t>
            </a:r>
            <a:r>
              <a:rPr lang="en-US" altLang="zh-CN" i="1" dirty="0"/>
              <a:t>scarcity</a:t>
            </a:r>
            <a:r>
              <a:rPr lang="en-US" altLang="zh-CN" dirty="0"/>
              <a:t>), and this issue of </a:t>
            </a:r>
            <a:r>
              <a:rPr lang="en-US" altLang="zh-CN" i="1" dirty="0"/>
              <a:t>scarcity</a:t>
            </a:r>
            <a:r>
              <a:rPr lang="en-US" altLang="zh-CN" dirty="0"/>
              <a:t> is further complicated by the fact that people’s wants are unlimited, the first role of economics therefore is to understand all the issues caused by the scarcity of resources so as to provide a more efficient way of allocating those limited resources;</a:t>
            </a:r>
          </a:p>
          <a:p>
            <a:r>
              <a:rPr lang="en-US" altLang="zh-CN" dirty="0"/>
              <a:t>People are </a:t>
            </a:r>
            <a:r>
              <a:rPr lang="en-US" altLang="zh-CN" i="1" dirty="0"/>
              <a:t>rational</a:t>
            </a:r>
            <a:r>
              <a:rPr lang="en-US" altLang="zh-CN" dirty="0"/>
              <a:t>: this concept should be understood with caution, for people may or may not be </a:t>
            </a:r>
            <a:r>
              <a:rPr lang="en-US" altLang="zh-CN" i="1" dirty="0"/>
              <a:t>rational</a:t>
            </a:r>
            <a:r>
              <a:rPr lang="en-US" altLang="zh-CN" dirty="0"/>
              <a:t> but certainly not many are versed in or well informed about economics; so generally people are self-interested – they are </a:t>
            </a:r>
            <a:r>
              <a:rPr lang="en-US" altLang="zh-CN" i="1" dirty="0"/>
              <a:t>rational</a:t>
            </a:r>
            <a:r>
              <a:rPr lang="en-US" altLang="zh-CN" dirty="0"/>
              <a:t> in the sense that they want to get a better deal for themselves;</a:t>
            </a:r>
          </a:p>
          <a:p>
            <a:r>
              <a:rPr lang="en-US" altLang="zh-CN" i="1" dirty="0"/>
              <a:t>Incentive</a:t>
            </a:r>
            <a:r>
              <a:rPr lang="en-US" altLang="zh-CN" dirty="0"/>
              <a:t>: due to the scarce resources and self-interestedness, people respond to </a:t>
            </a:r>
            <a:r>
              <a:rPr lang="en-US" altLang="zh-CN" i="1" dirty="0"/>
              <a:t>incentive measures</a:t>
            </a:r>
            <a:r>
              <a:rPr lang="en-US" altLang="zh-CN" dirty="0"/>
              <a:t> quickly and positively;</a:t>
            </a:r>
          </a:p>
          <a:p>
            <a:r>
              <a:rPr lang="en-US" altLang="zh-CN" dirty="0"/>
              <a:t>Any questions, please let me know via email;</a:t>
            </a:r>
            <a:endParaRPr lang="zh-CN" altLang="en-US" dirty="0"/>
          </a:p>
        </p:txBody>
      </p:sp>
    </p:spTree>
    <p:extLst>
      <p:ext uri="{BB962C8B-B14F-4D97-AF65-F5344CB8AC3E}">
        <p14:creationId xmlns:p14="http://schemas.microsoft.com/office/powerpoint/2010/main" val="234792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a:t>
            </a:r>
            <a:r>
              <a:rPr lang="en-US" i="1" dirty="0"/>
              <a:t>what</a:t>
            </a:r>
          </a:p>
        </p:txBody>
      </p:sp>
      <p:sp>
        <p:nvSpPr>
          <p:cNvPr id="2" name="Content Placeholder 1"/>
          <p:cNvSpPr>
            <a:spLocks noGrp="1"/>
          </p:cNvSpPr>
          <p:nvPr>
            <p:ph idx="1"/>
          </p:nvPr>
        </p:nvSpPr>
        <p:spPr/>
        <p:txBody>
          <a:bodyPr>
            <a:normAutofit fontScale="92500"/>
          </a:bodyPr>
          <a:lstStyle/>
          <a:p>
            <a:r>
              <a:rPr lang="en-US" b="1" i="1" dirty="0"/>
              <a:t>Buddhism</a:t>
            </a:r>
            <a:r>
              <a:rPr lang="en-US" dirty="0"/>
              <a:t>: a way of spiritual advancement, and it is characterized by its being </a:t>
            </a:r>
            <a:r>
              <a:rPr lang="en-US" i="1" dirty="0"/>
              <a:t>otherworldly</a:t>
            </a:r>
            <a:r>
              <a:rPr lang="en-US" dirty="0"/>
              <a:t> (i.e., spiritual advancement rather than material possessions) and </a:t>
            </a:r>
            <a:r>
              <a:rPr lang="en-US" i="1" dirty="0"/>
              <a:t>asocial</a:t>
            </a:r>
            <a:r>
              <a:rPr lang="en-US" dirty="0"/>
              <a:t> (individual practice in seclusion rather than social engagements), this stereotypical image of Buddhism shall be discussed with an open-mind;</a:t>
            </a:r>
          </a:p>
          <a:p>
            <a:r>
              <a:rPr lang="en-US" b="1" i="1" dirty="0"/>
              <a:t>Economics</a:t>
            </a:r>
            <a:r>
              <a:rPr lang="en-US" dirty="0"/>
              <a:t>: studies of economic issues so as to find the best (most efficient) way improve people’s lives by distributing the </a:t>
            </a:r>
            <a:r>
              <a:rPr lang="en-US" i="1" dirty="0"/>
              <a:t>scarce resources </a:t>
            </a:r>
            <a:r>
              <a:rPr lang="en-US" dirty="0"/>
              <a:t>(materials or semi-material such as </a:t>
            </a:r>
            <a:r>
              <a:rPr lang="en-US" i="1" dirty="0"/>
              <a:t>capital</a:t>
            </a:r>
            <a:r>
              <a:rPr lang="en-US" dirty="0"/>
              <a:t>) in a community or society;</a:t>
            </a:r>
          </a:p>
          <a:p>
            <a:r>
              <a:rPr lang="en-US" dirty="0"/>
              <a:t>Buddhism and Economics: </a:t>
            </a:r>
            <a:r>
              <a:rPr lang="en-US" i="1" dirty="0"/>
              <a:t>Convergence</a:t>
            </a:r>
            <a:r>
              <a:rPr lang="en-US" dirty="0"/>
              <a:t> or </a:t>
            </a:r>
            <a:r>
              <a:rPr lang="en-US" i="1" dirty="0"/>
              <a:t>divergence</a:t>
            </a:r>
            <a:r>
              <a:rPr lang="en-US" dirty="0"/>
              <a:t>?</a:t>
            </a:r>
          </a:p>
        </p:txBody>
      </p:sp>
    </p:spTree>
    <p:extLst>
      <p:ext uri="{BB962C8B-B14F-4D97-AF65-F5344CB8AC3E}">
        <p14:creationId xmlns:p14="http://schemas.microsoft.com/office/powerpoint/2010/main" val="771135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02E76-1737-49D4-A557-DA06CE36353B}"/>
              </a:ext>
            </a:extLst>
          </p:cNvPr>
          <p:cNvSpPr>
            <a:spLocks noGrp="1"/>
          </p:cNvSpPr>
          <p:nvPr>
            <p:ph type="title"/>
          </p:nvPr>
        </p:nvSpPr>
        <p:spPr/>
        <p:txBody>
          <a:bodyPr/>
          <a:lstStyle/>
          <a:p>
            <a:r>
              <a:rPr lang="en-SG" dirty="0"/>
              <a:t>Exercises</a:t>
            </a:r>
          </a:p>
        </p:txBody>
      </p:sp>
      <p:sp>
        <p:nvSpPr>
          <p:cNvPr id="3" name="Content Placeholder 2">
            <a:extLst>
              <a:ext uri="{FF2B5EF4-FFF2-40B4-BE49-F238E27FC236}">
                <a16:creationId xmlns:a16="http://schemas.microsoft.com/office/drawing/2014/main" id="{770056D4-9C01-4FC5-B140-3A0BE32AD334}"/>
              </a:ext>
            </a:extLst>
          </p:cNvPr>
          <p:cNvSpPr>
            <a:spLocks noGrp="1"/>
          </p:cNvSpPr>
          <p:nvPr>
            <p:ph idx="1"/>
          </p:nvPr>
        </p:nvSpPr>
        <p:spPr/>
        <p:txBody>
          <a:bodyPr>
            <a:normAutofit lnSpcReduction="10000"/>
          </a:bodyPr>
          <a:lstStyle/>
          <a:p>
            <a:r>
              <a:rPr lang="en-SG" dirty="0"/>
              <a:t>Do the following exercises and submit them via email (</a:t>
            </a:r>
            <a:r>
              <a:rPr lang="en-SG" dirty="0">
                <a:hlinkClick r:id="rId2"/>
              </a:rPr>
              <a:t>chuanqing@bcs.edu.sg</a:t>
            </a:r>
            <a:r>
              <a:rPr lang="en-SG" dirty="0"/>
              <a:t>) to me by 5:00 pm, on 9</a:t>
            </a:r>
            <a:r>
              <a:rPr lang="en-SG" baseline="30000" dirty="0"/>
              <a:t>th</a:t>
            </a:r>
            <a:r>
              <a:rPr lang="en-SG" dirty="0"/>
              <a:t> September (Wednesday); please send the exercises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p>
          <a:p>
            <a:r>
              <a:rPr lang="en-SG" dirty="0"/>
              <a:t>1, What is </a:t>
            </a:r>
            <a:r>
              <a:rPr lang="en-SG" i="1" dirty="0"/>
              <a:t>economic incentive</a:t>
            </a:r>
            <a:r>
              <a:rPr lang="en-SG" dirty="0"/>
              <a:t>? Can you give one example?</a:t>
            </a:r>
          </a:p>
          <a:p>
            <a:r>
              <a:rPr lang="en-SG" dirty="0"/>
              <a:t>2, Generally, people are </a:t>
            </a:r>
            <a:r>
              <a:rPr lang="en-SG" i="1" dirty="0"/>
              <a:t>self-interested</a:t>
            </a:r>
            <a:r>
              <a:rPr lang="en-SG" dirty="0"/>
              <a:t> – they only think about their own welfare. Do you think this is true? Can you also briefly explain your answer.</a:t>
            </a:r>
          </a:p>
        </p:txBody>
      </p:sp>
    </p:spTree>
    <p:extLst>
      <p:ext uri="{BB962C8B-B14F-4D97-AF65-F5344CB8AC3E}">
        <p14:creationId xmlns:p14="http://schemas.microsoft.com/office/powerpoint/2010/main" val="1466164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Starting point: the </a:t>
            </a:r>
            <a:r>
              <a:rPr lang="en-US" i="1" dirty="0"/>
              <a:t>mantra</a:t>
            </a:r>
          </a:p>
        </p:txBody>
      </p:sp>
      <p:sp>
        <p:nvSpPr>
          <p:cNvPr id="2" name="Content Placeholder 1"/>
          <p:cNvSpPr>
            <a:spLocks noGrp="1"/>
          </p:cNvSpPr>
          <p:nvPr>
            <p:ph idx="1"/>
          </p:nvPr>
        </p:nvSpPr>
        <p:spPr/>
        <p:txBody>
          <a:bodyPr>
            <a:normAutofit fontScale="92500" lnSpcReduction="20000"/>
          </a:bodyPr>
          <a:lstStyle/>
          <a:p>
            <a:r>
              <a:rPr lang="en-US" i="1" dirty="0"/>
              <a:t>Om Mani Pad Me Hum</a:t>
            </a:r>
            <a:r>
              <a:rPr lang="en-US" dirty="0"/>
              <a:t>!</a:t>
            </a:r>
          </a:p>
          <a:p>
            <a:r>
              <a:rPr lang="en-US" dirty="0"/>
              <a:t>The above is a </a:t>
            </a:r>
            <a:r>
              <a:rPr lang="en-US" i="1" dirty="0"/>
              <a:t>mantra</a:t>
            </a:r>
            <a:r>
              <a:rPr lang="en-US" dirty="0"/>
              <a:t> for the esoteric Buddhist practitioners who recited it as a way of spiritual improvement; but some people jokingly say that it also sounds as if </a:t>
            </a:r>
            <a:r>
              <a:rPr lang="en-US" i="1" dirty="0"/>
              <a:t>all money be my home</a:t>
            </a:r>
            <a:r>
              <a:rPr lang="en-US" dirty="0"/>
              <a:t>!</a:t>
            </a:r>
          </a:p>
          <a:p>
            <a:r>
              <a:rPr lang="en-US" dirty="0"/>
              <a:t>Despite the joke, the point here is that </a:t>
            </a:r>
            <a:r>
              <a:rPr lang="en-US" i="1" dirty="0"/>
              <a:t>otherworldly</a:t>
            </a:r>
            <a:r>
              <a:rPr lang="en-US" dirty="0"/>
              <a:t> does not mean </a:t>
            </a:r>
            <a:r>
              <a:rPr lang="en-US" i="1" dirty="0"/>
              <a:t>not this worldly at all</a:t>
            </a:r>
            <a:r>
              <a:rPr lang="en-US" dirty="0"/>
              <a:t>; </a:t>
            </a:r>
            <a:r>
              <a:rPr lang="en-US" i="1" dirty="0"/>
              <a:t>asocial</a:t>
            </a:r>
            <a:r>
              <a:rPr lang="en-US" dirty="0"/>
              <a:t> does not necessary mean </a:t>
            </a:r>
            <a:r>
              <a:rPr lang="en-US" i="1" dirty="0"/>
              <a:t>not societal</a:t>
            </a:r>
            <a:r>
              <a:rPr lang="en-US" dirty="0"/>
              <a:t>; </a:t>
            </a:r>
          </a:p>
          <a:p>
            <a:r>
              <a:rPr lang="en-US" dirty="0"/>
              <a:t>Please do remember, our monastic order, or </a:t>
            </a:r>
            <a:r>
              <a:rPr lang="en-US" i="1" dirty="0"/>
              <a:t>Sangha</a:t>
            </a:r>
            <a:r>
              <a:rPr lang="en-US" dirty="0"/>
              <a:t>, means </a:t>
            </a:r>
            <a:r>
              <a:rPr lang="en-US" i="1" dirty="0"/>
              <a:t>community</a:t>
            </a:r>
            <a:r>
              <a:rPr lang="en-US" dirty="0"/>
              <a:t> or </a:t>
            </a:r>
            <a:r>
              <a:rPr lang="en-US" i="1" dirty="0"/>
              <a:t>harmonious group of bhikkhus and bhikkhunis</a:t>
            </a:r>
            <a:r>
              <a:rPr lang="en-US" dirty="0"/>
              <a:t>; in a broad way, it also includes the laity whose supports are crucially important for the sustainability of the monastic Sangha;</a:t>
            </a:r>
          </a:p>
        </p:txBody>
      </p:sp>
    </p:spTree>
    <p:extLst>
      <p:ext uri="{BB962C8B-B14F-4D97-AF65-F5344CB8AC3E}">
        <p14:creationId xmlns:p14="http://schemas.microsoft.com/office/powerpoint/2010/main" val="3711975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a:t>
            </a:r>
            <a:r>
              <a:rPr lang="en-US" b="1" i="1" dirty="0"/>
              <a:t>God </a:t>
            </a:r>
            <a:r>
              <a:rPr lang="en-US" dirty="0"/>
              <a:t>We Trust!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6462" y="1825625"/>
            <a:ext cx="4891075" cy="4351338"/>
          </a:xfrm>
        </p:spPr>
      </p:pic>
      <p:cxnSp>
        <p:nvCxnSpPr>
          <p:cNvPr id="6" name="Straight Arrow Connector 5"/>
          <p:cNvCxnSpPr/>
          <p:nvPr/>
        </p:nvCxnSpPr>
        <p:spPr>
          <a:xfrm>
            <a:off x="3733800" y="4800600"/>
            <a:ext cx="1981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733800" y="4945811"/>
            <a:ext cx="19812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821076" y="4724400"/>
            <a:ext cx="606929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In God We Trust</a:t>
            </a:r>
          </a:p>
        </p:txBody>
      </p:sp>
    </p:spTree>
    <p:extLst>
      <p:ext uri="{BB962C8B-B14F-4D97-AF65-F5344CB8AC3E}">
        <p14:creationId xmlns:p14="http://schemas.microsoft.com/office/powerpoint/2010/main" val="331942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342DB-0C94-4994-A6BE-6568435D9056}"/>
              </a:ext>
            </a:extLst>
          </p:cNvPr>
          <p:cNvSpPr>
            <a:spLocks noGrp="1"/>
          </p:cNvSpPr>
          <p:nvPr>
            <p:ph type="title"/>
          </p:nvPr>
        </p:nvSpPr>
        <p:spPr/>
        <p:txBody>
          <a:bodyPr/>
          <a:lstStyle/>
          <a:p>
            <a:r>
              <a:rPr lang="en-US" dirty="0"/>
              <a:t>Religion and economy or economy of religion?</a:t>
            </a:r>
            <a:endParaRPr lang="en-SG" dirty="0"/>
          </a:p>
        </p:txBody>
      </p:sp>
      <p:sp>
        <p:nvSpPr>
          <p:cNvPr id="3" name="Content Placeholder 2">
            <a:extLst>
              <a:ext uri="{FF2B5EF4-FFF2-40B4-BE49-F238E27FC236}">
                <a16:creationId xmlns:a16="http://schemas.microsoft.com/office/drawing/2014/main" id="{B75039F0-7C40-45AC-83B0-F094E5DA9F5D}"/>
              </a:ext>
            </a:extLst>
          </p:cNvPr>
          <p:cNvSpPr>
            <a:spLocks noGrp="1"/>
          </p:cNvSpPr>
          <p:nvPr>
            <p:ph idx="1"/>
          </p:nvPr>
        </p:nvSpPr>
        <p:spPr/>
        <p:txBody>
          <a:bodyPr>
            <a:normAutofit fontScale="92500"/>
          </a:bodyPr>
          <a:lstStyle/>
          <a:p>
            <a:r>
              <a:rPr lang="en-US" dirty="0"/>
              <a:t>We shall discuss this topic – </a:t>
            </a:r>
            <a:r>
              <a:rPr lang="en-US" i="1" dirty="0"/>
              <a:t>economy of religion</a:t>
            </a:r>
            <a:r>
              <a:rPr lang="en-US" dirty="0"/>
              <a:t> in due course but as you can see from the previous slide, even on the USD banknote (</a:t>
            </a:r>
            <a:r>
              <a:rPr lang="en-US" i="1" dirty="0"/>
              <a:t>fiat money </a:t>
            </a:r>
            <a:r>
              <a:rPr lang="en-US" dirty="0"/>
              <a:t>= legal currency of USA), we read </a:t>
            </a:r>
            <a:r>
              <a:rPr lang="en-US" i="1" dirty="0"/>
              <a:t>In God We Trust</a:t>
            </a:r>
            <a:r>
              <a:rPr lang="en-US" dirty="0"/>
              <a:t>!</a:t>
            </a:r>
          </a:p>
          <a:p>
            <a:r>
              <a:rPr lang="en-US" dirty="0"/>
              <a:t>I was told that on other banknotes too, such as Deutsche Mark (the banknote used in Germany before the current Euro), the word </a:t>
            </a:r>
            <a:r>
              <a:rPr lang="en-US" i="1" dirty="0"/>
              <a:t>God</a:t>
            </a:r>
            <a:r>
              <a:rPr lang="en-US" dirty="0"/>
              <a:t> is also printed on it;</a:t>
            </a:r>
          </a:p>
          <a:p>
            <a:r>
              <a:rPr lang="en-US" dirty="0"/>
              <a:t>So whether we are happy or not with the categorization of Buddhism as religion, its association with </a:t>
            </a:r>
            <a:r>
              <a:rPr lang="en-US" i="1" dirty="0"/>
              <a:t>economy</a:t>
            </a:r>
            <a:r>
              <a:rPr lang="en-US" dirty="0"/>
              <a:t> and </a:t>
            </a:r>
            <a:r>
              <a:rPr lang="en-US" i="1" dirty="0"/>
              <a:t>study of economy</a:t>
            </a:r>
            <a:r>
              <a:rPr lang="en-US" dirty="0"/>
              <a:t> – </a:t>
            </a:r>
            <a:r>
              <a:rPr lang="en-US" i="1" dirty="0"/>
              <a:t>economics</a:t>
            </a:r>
            <a:r>
              <a:rPr lang="en-US" dirty="0"/>
              <a:t>, can not be denied;</a:t>
            </a:r>
            <a:endParaRPr lang="en-SG" dirty="0"/>
          </a:p>
        </p:txBody>
      </p:sp>
    </p:spTree>
    <p:extLst>
      <p:ext uri="{BB962C8B-B14F-4D97-AF65-F5344CB8AC3E}">
        <p14:creationId xmlns:p14="http://schemas.microsoft.com/office/powerpoint/2010/main" val="3279455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BA633B-FFC4-4E7D-87F4-FDB501741BC7}"/>
              </a:ext>
            </a:extLst>
          </p:cNvPr>
          <p:cNvSpPr>
            <a:spLocks noGrp="1"/>
          </p:cNvSpPr>
          <p:nvPr>
            <p:ph type="title"/>
          </p:nvPr>
        </p:nvSpPr>
        <p:spPr/>
        <p:txBody>
          <a:bodyPr/>
          <a:lstStyle/>
          <a:p>
            <a:r>
              <a:rPr lang="en-US" altLang="zh-CN" dirty="0"/>
              <a:t>Buddhism and economics </a:t>
            </a:r>
            <a:endParaRPr lang="zh-CN" altLang="en-US" dirty="0"/>
          </a:p>
        </p:txBody>
      </p:sp>
      <p:sp>
        <p:nvSpPr>
          <p:cNvPr id="3" name="内容占位符 2">
            <a:extLst>
              <a:ext uri="{FF2B5EF4-FFF2-40B4-BE49-F238E27FC236}">
                <a16:creationId xmlns:a16="http://schemas.microsoft.com/office/drawing/2014/main" id="{750A162F-7BB4-497F-826F-689517A8EF76}"/>
              </a:ext>
            </a:extLst>
          </p:cNvPr>
          <p:cNvSpPr>
            <a:spLocks noGrp="1"/>
          </p:cNvSpPr>
          <p:nvPr>
            <p:ph idx="1"/>
          </p:nvPr>
        </p:nvSpPr>
        <p:spPr/>
        <p:txBody>
          <a:bodyPr>
            <a:normAutofit lnSpcReduction="10000"/>
          </a:bodyPr>
          <a:lstStyle/>
          <a:p>
            <a:r>
              <a:rPr lang="en-US" altLang="zh-CN" dirty="0"/>
              <a:t>As you know, </a:t>
            </a:r>
            <a:r>
              <a:rPr lang="en-US" altLang="zh-CN" i="1" dirty="0"/>
              <a:t>Vinaya texts </a:t>
            </a:r>
            <a:r>
              <a:rPr lang="en-US" altLang="zh-CN" dirty="0"/>
              <a:t>generally dealt with rules and procedures of the monastic Sangha; that was the stereotypical understanding until in the 1950s when scholars started to read </a:t>
            </a:r>
            <a:r>
              <a:rPr lang="en-US" altLang="zh-CN" i="1" dirty="0"/>
              <a:t>Vinaya texts </a:t>
            </a:r>
            <a:r>
              <a:rPr lang="en-US" altLang="zh-CN" dirty="0"/>
              <a:t>not as monastic rules but as sources of social history of Buddhism;</a:t>
            </a:r>
          </a:p>
          <a:p>
            <a:r>
              <a:rPr lang="en-US" altLang="zh-CN" dirty="0"/>
              <a:t>At least in most of the </a:t>
            </a:r>
            <a:r>
              <a:rPr lang="en-US" altLang="zh-CN" i="1" dirty="0"/>
              <a:t>Vinaya texts </a:t>
            </a:r>
            <a:r>
              <a:rPr lang="en-US" altLang="zh-CN" dirty="0"/>
              <a:t>of the different schools, there are sections dealing with the </a:t>
            </a:r>
            <a:r>
              <a:rPr lang="en-US" altLang="zh-CN" b="1" i="1" dirty="0"/>
              <a:t>possessions</a:t>
            </a:r>
            <a:r>
              <a:rPr lang="en-US" altLang="zh-CN" dirty="0"/>
              <a:t> of the Buddha, the Dhamma and the Sangha; so one point is readily obvious: if monks possess nothing apart from their daily necessities, how then those rules regarding </a:t>
            </a:r>
            <a:r>
              <a:rPr lang="en-US" altLang="zh-CN" b="1" i="1" dirty="0"/>
              <a:t>material possessions</a:t>
            </a:r>
            <a:r>
              <a:rPr lang="en-US" altLang="zh-CN" dirty="0"/>
              <a:t> were promulgated in the first place?</a:t>
            </a:r>
            <a:endParaRPr lang="zh-CN" altLang="en-US" dirty="0"/>
          </a:p>
        </p:txBody>
      </p:sp>
    </p:spTree>
    <p:extLst>
      <p:ext uri="{BB962C8B-B14F-4D97-AF65-F5344CB8AC3E}">
        <p14:creationId xmlns:p14="http://schemas.microsoft.com/office/powerpoint/2010/main" val="3409203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Basics of </a:t>
            </a:r>
            <a:r>
              <a:rPr lang="en-US" i="1" dirty="0"/>
              <a:t>economics</a:t>
            </a:r>
          </a:p>
        </p:txBody>
      </p:sp>
      <p:sp>
        <p:nvSpPr>
          <p:cNvPr id="3" name="Content Placeholder 2"/>
          <p:cNvSpPr>
            <a:spLocks noGrp="1"/>
          </p:cNvSpPr>
          <p:nvPr>
            <p:ph idx="1"/>
          </p:nvPr>
        </p:nvSpPr>
        <p:spPr/>
        <p:txBody>
          <a:bodyPr>
            <a:normAutofit fontScale="85000" lnSpcReduction="20000"/>
          </a:bodyPr>
          <a:lstStyle/>
          <a:p>
            <a:r>
              <a:rPr lang="en-US" b="1" dirty="0"/>
              <a:t>Economics: </a:t>
            </a:r>
            <a:r>
              <a:rPr lang="en-US" dirty="0"/>
              <a:t>study of the economy of a community, region or country; so what is economy?</a:t>
            </a:r>
          </a:p>
          <a:p>
            <a:r>
              <a:rPr lang="en-US" b="1" dirty="0"/>
              <a:t>Economy: </a:t>
            </a:r>
            <a:r>
              <a:rPr lang="en-US" dirty="0"/>
              <a:t>if your answer is </a:t>
            </a:r>
            <a:r>
              <a:rPr lang="en-US" i="1" dirty="0"/>
              <a:t>money</a:t>
            </a:r>
            <a:r>
              <a:rPr lang="en-US" dirty="0"/>
              <a:t>, you are not far from the truth; indeed, in modern terms, economic activities can be summarized as </a:t>
            </a:r>
            <a:r>
              <a:rPr lang="en-US" i="1" dirty="0"/>
              <a:t>money</a:t>
            </a:r>
            <a:r>
              <a:rPr lang="en-US" dirty="0"/>
              <a:t>; in that sense, even the future of humanity is money because people buy </a:t>
            </a:r>
            <a:r>
              <a:rPr lang="en-US" b="1" i="1" dirty="0"/>
              <a:t>stocks</a:t>
            </a:r>
            <a:r>
              <a:rPr lang="en-US" dirty="0"/>
              <a:t> and </a:t>
            </a:r>
            <a:r>
              <a:rPr lang="en-US" b="1" i="1" dirty="0"/>
              <a:t>bonds</a:t>
            </a:r>
            <a:r>
              <a:rPr lang="en-US" dirty="0"/>
              <a:t> which in essence speculate the future ups and downs of their values; but there are other components of an economy such as </a:t>
            </a:r>
            <a:r>
              <a:rPr lang="en-US" i="1" dirty="0"/>
              <a:t>GDP</a:t>
            </a:r>
            <a:r>
              <a:rPr lang="en-US" dirty="0"/>
              <a:t>, </a:t>
            </a:r>
            <a:r>
              <a:rPr lang="en-US" i="1" dirty="0"/>
              <a:t>resources</a:t>
            </a:r>
            <a:r>
              <a:rPr lang="en-US" dirty="0"/>
              <a:t>, </a:t>
            </a:r>
            <a:r>
              <a:rPr lang="en-US" i="1" dirty="0"/>
              <a:t>capitals</a:t>
            </a:r>
            <a:r>
              <a:rPr lang="en-US" dirty="0"/>
              <a:t> etc.; </a:t>
            </a:r>
          </a:p>
          <a:p>
            <a:r>
              <a:rPr lang="en-US" dirty="0"/>
              <a:t>So perhaps in a nutshell, we remember that money is the platform whereby economic activities are conducted, such as </a:t>
            </a:r>
            <a:r>
              <a:rPr lang="en-US" i="1" dirty="0"/>
              <a:t>buying</a:t>
            </a:r>
            <a:r>
              <a:rPr lang="en-US" dirty="0"/>
              <a:t> and </a:t>
            </a:r>
            <a:r>
              <a:rPr lang="en-US" i="1" dirty="0"/>
              <a:t>selling</a:t>
            </a:r>
            <a:r>
              <a:rPr lang="en-US" dirty="0"/>
              <a:t>, </a:t>
            </a:r>
            <a:r>
              <a:rPr lang="en-US" i="1" dirty="0"/>
              <a:t>voluntary exchange</a:t>
            </a:r>
            <a:r>
              <a:rPr lang="en-US" dirty="0"/>
              <a:t>, and increase and decrease of </a:t>
            </a:r>
            <a:r>
              <a:rPr lang="en-US" i="1" dirty="0"/>
              <a:t>money supplies</a:t>
            </a:r>
            <a:r>
              <a:rPr lang="en-US" dirty="0"/>
              <a:t> etc.; we shall discuss more about the basic of economics in due course; for more detail, read the first few short chapters of the reference book;</a:t>
            </a:r>
          </a:p>
          <a:p>
            <a:endParaRPr lang="en-US" dirty="0"/>
          </a:p>
        </p:txBody>
      </p:sp>
    </p:spTree>
    <p:extLst>
      <p:ext uri="{BB962C8B-B14F-4D97-AF65-F5344CB8AC3E}">
        <p14:creationId xmlns:p14="http://schemas.microsoft.com/office/powerpoint/2010/main" val="1402865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1D7A8-F29A-4B52-92D4-0D629A7679F6}"/>
              </a:ext>
            </a:extLst>
          </p:cNvPr>
          <p:cNvSpPr>
            <a:spLocks noGrp="1"/>
          </p:cNvSpPr>
          <p:nvPr>
            <p:ph type="title"/>
          </p:nvPr>
        </p:nvSpPr>
        <p:spPr/>
        <p:txBody>
          <a:bodyPr/>
          <a:lstStyle/>
          <a:p>
            <a:r>
              <a:rPr lang="en-SG" dirty="0"/>
              <a:t>Two tiers of understanding</a:t>
            </a:r>
          </a:p>
        </p:txBody>
      </p:sp>
      <p:sp>
        <p:nvSpPr>
          <p:cNvPr id="3" name="Content Placeholder 2">
            <a:extLst>
              <a:ext uri="{FF2B5EF4-FFF2-40B4-BE49-F238E27FC236}">
                <a16:creationId xmlns:a16="http://schemas.microsoft.com/office/drawing/2014/main" id="{FCD3F95B-524B-43E4-817C-B7DCFD61F23E}"/>
              </a:ext>
            </a:extLst>
          </p:cNvPr>
          <p:cNvSpPr>
            <a:spLocks noGrp="1"/>
          </p:cNvSpPr>
          <p:nvPr>
            <p:ph idx="1"/>
          </p:nvPr>
        </p:nvSpPr>
        <p:spPr/>
        <p:txBody>
          <a:bodyPr>
            <a:normAutofit fontScale="92500" lnSpcReduction="20000"/>
          </a:bodyPr>
          <a:lstStyle/>
          <a:p>
            <a:r>
              <a:rPr lang="en-US" b="1" dirty="0"/>
              <a:t>Macroeconomics:</a:t>
            </a:r>
            <a:r>
              <a:rPr lang="en-US" dirty="0"/>
              <a:t> the study of economic performance of a region, a country or large block such as Europe or Asia, and including issues such as </a:t>
            </a:r>
            <a:r>
              <a:rPr lang="en-US" i="1" dirty="0"/>
              <a:t>inflation</a:t>
            </a:r>
            <a:r>
              <a:rPr lang="en-US" dirty="0"/>
              <a:t>, </a:t>
            </a:r>
            <a:r>
              <a:rPr lang="en-US" i="1" dirty="0"/>
              <a:t>unemployment</a:t>
            </a:r>
            <a:r>
              <a:rPr lang="en-US" dirty="0"/>
              <a:t> and </a:t>
            </a:r>
            <a:r>
              <a:rPr lang="en-US" i="1" dirty="0"/>
              <a:t>economic growth</a:t>
            </a:r>
            <a:r>
              <a:rPr lang="en-US" dirty="0"/>
              <a:t>; so here the economists try to observe economic performance from up downwards; but something might be missing; so in a balanced way, economists would also have to look from down upwards – </a:t>
            </a:r>
            <a:r>
              <a:rPr lang="en-US" i="1" dirty="0"/>
              <a:t>microeconomics</a:t>
            </a:r>
            <a:r>
              <a:rPr lang="en-US" dirty="0"/>
              <a:t>;</a:t>
            </a:r>
          </a:p>
          <a:p>
            <a:r>
              <a:rPr lang="en-US" b="1" dirty="0"/>
              <a:t>Microeconomics:</a:t>
            </a:r>
            <a:r>
              <a:rPr lang="en-US" dirty="0"/>
              <a:t> </a:t>
            </a:r>
            <a:r>
              <a:rPr lang="en-US" i="1" dirty="0"/>
              <a:t>micro </a:t>
            </a:r>
            <a:r>
              <a:rPr lang="en-US" dirty="0"/>
              <a:t>means </a:t>
            </a:r>
            <a:r>
              <a:rPr lang="en-US" i="1" dirty="0"/>
              <a:t>small</a:t>
            </a:r>
            <a:r>
              <a:rPr lang="en-US" dirty="0"/>
              <a:t> so this branch of economics is the study of economic behavior of </a:t>
            </a:r>
            <a:r>
              <a:rPr lang="en-US" i="1" dirty="0"/>
              <a:t>householders</a:t>
            </a:r>
            <a:r>
              <a:rPr lang="en-US" dirty="0"/>
              <a:t> (consumptions and savings) and </a:t>
            </a:r>
            <a:r>
              <a:rPr lang="en-US" i="1" dirty="0"/>
              <a:t>firms</a:t>
            </a:r>
            <a:r>
              <a:rPr lang="en-US" dirty="0"/>
              <a:t> (selling and profits) and the interaction between householders/firms and governmental policies;</a:t>
            </a:r>
          </a:p>
          <a:p>
            <a:r>
              <a:rPr lang="en-US" dirty="0"/>
              <a:t> </a:t>
            </a:r>
          </a:p>
          <a:p>
            <a:endParaRPr lang="en-SG" dirty="0"/>
          </a:p>
        </p:txBody>
      </p:sp>
    </p:spTree>
    <p:extLst>
      <p:ext uri="{BB962C8B-B14F-4D97-AF65-F5344CB8AC3E}">
        <p14:creationId xmlns:p14="http://schemas.microsoft.com/office/powerpoint/2010/main" val="2141448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 in a family</a:t>
            </a:r>
          </a:p>
        </p:txBody>
      </p:sp>
      <p:sp>
        <p:nvSpPr>
          <p:cNvPr id="3" name="Content Placeholder 2"/>
          <p:cNvSpPr>
            <a:spLocks noGrp="1"/>
          </p:cNvSpPr>
          <p:nvPr>
            <p:ph idx="1"/>
          </p:nvPr>
        </p:nvSpPr>
        <p:spPr/>
        <p:txBody>
          <a:bodyPr>
            <a:normAutofit fontScale="77500" lnSpcReduction="20000"/>
          </a:bodyPr>
          <a:lstStyle/>
          <a:p>
            <a:endParaRPr lang="en-US" dirty="0"/>
          </a:p>
          <a:p>
            <a:r>
              <a:rPr lang="en-US" dirty="0"/>
              <a:t>Let us see this way: Father needs to earn a living (</a:t>
            </a:r>
            <a:r>
              <a:rPr lang="en-US" i="1" dirty="0"/>
              <a:t>wages or salary</a:t>
            </a:r>
            <a:r>
              <a:rPr lang="en-US" dirty="0"/>
              <a:t>), so he “sells” his </a:t>
            </a:r>
            <a:r>
              <a:rPr lang="en-US" i="1" dirty="0"/>
              <a:t>labor</a:t>
            </a:r>
            <a:r>
              <a:rPr lang="en-US" dirty="0"/>
              <a:t> (he works for others) or </a:t>
            </a:r>
            <a:r>
              <a:rPr lang="en-US" i="1" dirty="0"/>
              <a:t>capital</a:t>
            </a:r>
            <a:r>
              <a:rPr lang="en-US" dirty="0"/>
              <a:t> (skills) in the </a:t>
            </a:r>
            <a:r>
              <a:rPr lang="en-US" i="1" dirty="0"/>
              <a:t>market </a:t>
            </a:r>
            <a:r>
              <a:rPr lang="en-US" dirty="0"/>
              <a:t>– factory, management, or workshops;</a:t>
            </a:r>
          </a:p>
          <a:p>
            <a:r>
              <a:rPr lang="en-US" dirty="0"/>
              <a:t>As a domestic manager, mother needs to be mindful about the distribution of the limited resources, such as </a:t>
            </a:r>
            <a:r>
              <a:rPr lang="en-US" i="1" dirty="0"/>
              <a:t>money</a:t>
            </a:r>
            <a:r>
              <a:rPr lang="en-US" dirty="0"/>
              <a:t>, among other things, so she needs to budget – distribution of money; in order to supplement the limited money, mother may save some money for the future – </a:t>
            </a:r>
            <a:r>
              <a:rPr lang="en-US" i="1" dirty="0"/>
              <a:t>savings</a:t>
            </a:r>
            <a:r>
              <a:rPr lang="en-US" dirty="0"/>
              <a:t>, and the </a:t>
            </a:r>
            <a:r>
              <a:rPr lang="en-US" i="1" dirty="0"/>
              <a:t>bank</a:t>
            </a:r>
            <a:r>
              <a:rPr lang="en-US" dirty="0"/>
              <a:t> would pay extra money for the savings because of the </a:t>
            </a:r>
            <a:r>
              <a:rPr lang="en-US" i="1" dirty="0"/>
              <a:t>interest rate </a:t>
            </a:r>
            <a:r>
              <a:rPr lang="en-US" dirty="0"/>
              <a:t>(always </a:t>
            </a:r>
            <a:r>
              <a:rPr lang="en-US" i="1" dirty="0"/>
              <a:t>positive</a:t>
            </a:r>
            <a:r>
              <a:rPr lang="en-US" dirty="0"/>
              <a:t> but not impossible of </a:t>
            </a:r>
            <a:r>
              <a:rPr lang="en-US" i="1" dirty="0"/>
              <a:t>negative interest rate</a:t>
            </a:r>
            <a:r>
              <a:rPr lang="en-US" dirty="0"/>
              <a:t> such as Japan’s central bank adjusted for a period of time) and probably other </a:t>
            </a:r>
            <a:r>
              <a:rPr lang="en-US" i="1" dirty="0"/>
              <a:t>dividends</a:t>
            </a:r>
            <a:r>
              <a:rPr lang="en-US" dirty="0"/>
              <a:t> – profits from the saved money; the deposit of money – </a:t>
            </a:r>
            <a:r>
              <a:rPr lang="en-US" i="1" dirty="0"/>
              <a:t>saving</a:t>
            </a:r>
            <a:r>
              <a:rPr lang="en-US" dirty="0"/>
              <a:t> – is just like a form of </a:t>
            </a:r>
            <a:r>
              <a:rPr lang="en-US" i="1" dirty="0"/>
              <a:t>investment</a:t>
            </a:r>
            <a:r>
              <a:rPr lang="en-US" dirty="0"/>
              <a:t>;</a:t>
            </a:r>
          </a:p>
        </p:txBody>
      </p:sp>
    </p:spTree>
    <p:extLst>
      <p:ext uri="{BB962C8B-B14F-4D97-AF65-F5344CB8AC3E}">
        <p14:creationId xmlns:p14="http://schemas.microsoft.com/office/powerpoint/2010/main" val="30033124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2">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2988</TotalTime>
  <Words>2427</Words>
  <Application>Microsoft Office PowerPoint</Application>
  <PresentationFormat>On-screen Show (4:3)</PresentationFormat>
  <Paragraphs>74</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Times New Roman</vt:lpstr>
      <vt:lpstr>Office Theme</vt:lpstr>
      <vt:lpstr>Buddhism and Economics</vt:lpstr>
      <vt:lpstr>The what</vt:lpstr>
      <vt:lpstr>Starting point: the mantra</vt:lpstr>
      <vt:lpstr>In God We Trust!</vt:lpstr>
      <vt:lpstr>Religion and economy or economy of religion?</vt:lpstr>
      <vt:lpstr>Buddhism and economics </vt:lpstr>
      <vt:lpstr>Basics of economics</vt:lpstr>
      <vt:lpstr>Two tiers of understanding</vt:lpstr>
      <vt:lpstr>Economics in a family</vt:lpstr>
      <vt:lpstr>Economics</vt:lpstr>
      <vt:lpstr>Opportunity cost</vt:lpstr>
      <vt:lpstr>Trade-off, marginal analysis</vt:lpstr>
      <vt:lpstr>Balance of resources and opportunities and making a choice</vt:lpstr>
      <vt:lpstr>Economic incentive</vt:lpstr>
      <vt:lpstr>Incentive: a story</vt:lpstr>
      <vt:lpstr>Rationality</vt:lpstr>
      <vt:lpstr>The How and Who</vt:lpstr>
      <vt:lpstr>Summary: facts check-1</vt:lpstr>
      <vt:lpstr>Facts check-2: Three key words are important</vt:lpstr>
      <vt:lpstr>Exercises</vt:lpstr>
    </vt:vector>
  </TitlesOfParts>
  <Company>KMSPKS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89</cp:revision>
  <dcterms:created xsi:type="dcterms:W3CDTF">2018-09-01T08:43:24Z</dcterms:created>
  <dcterms:modified xsi:type="dcterms:W3CDTF">2020-08-26T08:09:55Z</dcterms:modified>
</cp:coreProperties>
</file>