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2" r:id="rId2"/>
    <p:sldId id="273" r:id="rId3"/>
    <p:sldId id="274" r:id="rId4"/>
    <p:sldId id="256" r:id="rId5"/>
    <p:sldId id="257" r:id="rId6"/>
    <p:sldId id="258" r:id="rId7"/>
    <p:sldId id="269" r:id="rId8"/>
    <p:sldId id="271" r:id="rId9"/>
    <p:sldId id="275" r:id="rId10"/>
    <p:sldId id="263" r:id="rId11"/>
    <p:sldId id="277" r:id="rId12"/>
    <p:sldId id="264" r:id="rId13"/>
    <p:sldId id="266" r:id="rId14"/>
    <p:sldId id="265" r:id="rId15"/>
    <p:sldId id="270" r:id="rId16"/>
    <p:sldId id="280" r:id="rId17"/>
    <p:sldId id="281" r:id="rId18"/>
    <p:sldId id="282" r:id="rId19"/>
    <p:sldId id="278" r:id="rId20"/>
    <p:sldId id="279" r:id="rId21"/>
    <p:sldId id="276"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2C984F0-2764-4A0F-8A3C-7B15ACB3AF98}"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F55A9-CA49-4C4A-878F-FC4171550950}" type="slidenum">
              <a:rPr lang="en-US" smtClean="0"/>
              <a:t>‹#›</a:t>
            </a:fld>
            <a:endParaRPr lang="en-US"/>
          </a:p>
        </p:txBody>
      </p:sp>
    </p:spTree>
    <p:extLst>
      <p:ext uri="{BB962C8B-B14F-4D97-AF65-F5344CB8AC3E}">
        <p14:creationId xmlns:p14="http://schemas.microsoft.com/office/powerpoint/2010/main" val="1597112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C984F0-2764-4A0F-8A3C-7B15ACB3AF98}"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F55A9-CA49-4C4A-878F-FC4171550950}" type="slidenum">
              <a:rPr lang="en-US" smtClean="0"/>
              <a:t>‹#›</a:t>
            </a:fld>
            <a:endParaRPr lang="en-US"/>
          </a:p>
        </p:txBody>
      </p:sp>
    </p:spTree>
    <p:extLst>
      <p:ext uri="{BB962C8B-B14F-4D97-AF65-F5344CB8AC3E}">
        <p14:creationId xmlns:p14="http://schemas.microsoft.com/office/powerpoint/2010/main" val="3494420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C984F0-2764-4A0F-8A3C-7B15ACB3AF98}"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F55A9-CA49-4C4A-878F-FC4171550950}" type="slidenum">
              <a:rPr lang="en-US" smtClean="0"/>
              <a:t>‹#›</a:t>
            </a:fld>
            <a:endParaRPr lang="en-US"/>
          </a:p>
        </p:txBody>
      </p:sp>
    </p:spTree>
    <p:extLst>
      <p:ext uri="{BB962C8B-B14F-4D97-AF65-F5344CB8AC3E}">
        <p14:creationId xmlns:p14="http://schemas.microsoft.com/office/powerpoint/2010/main" val="239887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C984F0-2764-4A0F-8A3C-7B15ACB3AF98}"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F55A9-CA49-4C4A-878F-FC4171550950}" type="slidenum">
              <a:rPr lang="en-US" smtClean="0"/>
              <a:t>‹#›</a:t>
            </a:fld>
            <a:endParaRPr lang="en-US"/>
          </a:p>
        </p:txBody>
      </p:sp>
    </p:spTree>
    <p:extLst>
      <p:ext uri="{BB962C8B-B14F-4D97-AF65-F5344CB8AC3E}">
        <p14:creationId xmlns:p14="http://schemas.microsoft.com/office/powerpoint/2010/main" val="978301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C984F0-2764-4A0F-8A3C-7B15ACB3AF98}" type="datetimeFigureOut">
              <a:rPr lang="en-US" smtClean="0"/>
              <a:t>8/26/2020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F55A9-CA49-4C4A-878F-FC4171550950}" type="slidenum">
              <a:rPr lang="en-US" smtClean="0"/>
              <a:t>‹#›</a:t>
            </a:fld>
            <a:endParaRPr lang="en-US"/>
          </a:p>
        </p:txBody>
      </p:sp>
    </p:spTree>
    <p:extLst>
      <p:ext uri="{BB962C8B-B14F-4D97-AF65-F5344CB8AC3E}">
        <p14:creationId xmlns:p14="http://schemas.microsoft.com/office/powerpoint/2010/main" val="2937654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C984F0-2764-4A0F-8A3C-7B15ACB3AF98}" type="datetimeFigureOut">
              <a:rPr lang="en-US" smtClean="0"/>
              <a:t>8/26/2020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F55A9-CA49-4C4A-878F-FC4171550950}" type="slidenum">
              <a:rPr lang="en-US" smtClean="0"/>
              <a:t>‹#›</a:t>
            </a:fld>
            <a:endParaRPr lang="en-US"/>
          </a:p>
        </p:txBody>
      </p:sp>
    </p:spTree>
    <p:extLst>
      <p:ext uri="{BB962C8B-B14F-4D97-AF65-F5344CB8AC3E}">
        <p14:creationId xmlns:p14="http://schemas.microsoft.com/office/powerpoint/2010/main" val="1137537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C984F0-2764-4A0F-8A3C-7B15ACB3AF98}" type="datetimeFigureOut">
              <a:rPr lang="en-US" smtClean="0"/>
              <a:t>8/26/2020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4F55A9-CA49-4C4A-878F-FC4171550950}" type="slidenum">
              <a:rPr lang="en-US" smtClean="0"/>
              <a:t>‹#›</a:t>
            </a:fld>
            <a:endParaRPr lang="en-US"/>
          </a:p>
        </p:txBody>
      </p:sp>
    </p:spTree>
    <p:extLst>
      <p:ext uri="{BB962C8B-B14F-4D97-AF65-F5344CB8AC3E}">
        <p14:creationId xmlns:p14="http://schemas.microsoft.com/office/powerpoint/2010/main" val="2640003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2C984F0-2764-4A0F-8A3C-7B15ACB3AF98}" type="datetimeFigureOut">
              <a:rPr lang="en-US" smtClean="0"/>
              <a:t>8/26/2020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4F55A9-CA49-4C4A-878F-FC4171550950}" type="slidenum">
              <a:rPr lang="en-US" smtClean="0"/>
              <a:t>‹#›</a:t>
            </a:fld>
            <a:endParaRPr lang="en-US"/>
          </a:p>
        </p:txBody>
      </p:sp>
    </p:spTree>
    <p:extLst>
      <p:ext uri="{BB962C8B-B14F-4D97-AF65-F5344CB8AC3E}">
        <p14:creationId xmlns:p14="http://schemas.microsoft.com/office/powerpoint/2010/main" val="1241522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C984F0-2764-4A0F-8A3C-7B15ACB3AF98}" type="datetimeFigureOut">
              <a:rPr lang="en-US" smtClean="0"/>
              <a:t>8/26/2020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4F55A9-CA49-4C4A-878F-FC4171550950}" type="slidenum">
              <a:rPr lang="en-US" smtClean="0"/>
              <a:t>‹#›</a:t>
            </a:fld>
            <a:endParaRPr lang="en-US"/>
          </a:p>
        </p:txBody>
      </p:sp>
    </p:spTree>
    <p:extLst>
      <p:ext uri="{BB962C8B-B14F-4D97-AF65-F5344CB8AC3E}">
        <p14:creationId xmlns:p14="http://schemas.microsoft.com/office/powerpoint/2010/main" val="3029634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2C984F0-2764-4A0F-8A3C-7B15ACB3AF98}" type="datetimeFigureOut">
              <a:rPr lang="en-US" smtClean="0"/>
              <a:t>8/26/2020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F55A9-CA49-4C4A-878F-FC4171550950}" type="slidenum">
              <a:rPr lang="en-US" smtClean="0"/>
              <a:t>‹#›</a:t>
            </a:fld>
            <a:endParaRPr lang="en-US"/>
          </a:p>
        </p:txBody>
      </p:sp>
    </p:spTree>
    <p:extLst>
      <p:ext uri="{BB962C8B-B14F-4D97-AF65-F5344CB8AC3E}">
        <p14:creationId xmlns:p14="http://schemas.microsoft.com/office/powerpoint/2010/main" val="1748641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2C984F0-2764-4A0F-8A3C-7B15ACB3AF98}" type="datetimeFigureOut">
              <a:rPr lang="en-US" smtClean="0"/>
              <a:t>8/26/2020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F55A9-CA49-4C4A-878F-FC4171550950}" type="slidenum">
              <a:rPr lang="en-US" smtClean="0"/>
              <a:t>‹#›</a:t>
            </a:fld>
            <a:endParaRPr lang="en-US"/>
          </a:p>
        </p:txBody>
      </p:sp>
    </p:spTree>
    <p:extLst>
      <p:ext uri="{BB962C8B-B14F-4D97-AF65-F5344CB8AC3E}">
        <p14:creationId xmlns:p14="http://schemas.microsoft.com/office/powerpoint/2010/main" val="1028832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C984F0-2764-4A0F-8A3C-7B15ACB3AF98}" type="datetimeFigureOut">
              <a:rPr lang="en-US" smtClean="0"/>
              <a:t>8/26/2020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F55A9-CA49-4C4A-878F-FC4171550950}" type="slidenum">
              <a:rPr lang="en-US" smtClean="0"/>
              <a:t>‹#›</a:t>
            </a:fld>
            <a:endParaRPr lang="en-US"/>
          </a:p>
        </p:txBody>
      </p:sp>
    </p:spTree>
    <p:extLst>
      <p:ext uri="{BB962C8B-B14F-4D97-AF65-F5344CB8AC3E}">
        <p14:creationId xmlns:p14="http://schemas.microsoft.com/office/powerpoint/2010/main" val="23865022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chuanqing@bcs.edu.s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644D6A6-6E8D-4F2C-A483-BCCBAAD03D22}"/>
              </a:ext>
            </a:extLst>
          </p:cNvPr>
          <p:cNvSpPr>
            <a:spLocks noGrp="1"/>
          </p:cNvSpPr>
          <p:nvPr>
            <p:ph type="title"/>
          </p:nvPr>
        </p:nvSpPr>
        <p:spPr/>
        <p:txBody>
          <a:bodyPr/>
          <a:lstStyle/>
          <a:p>
            <a:r>
              <a:rPr lang="en-US" altLang="zh-CN" dirty="0"/>
              <a:t>Lecture 1: </a:t>
            </a:r>
            <a:r>
              <a:rPr lang="en-US" altLang="zh-CN" i="1" dirty="0"/>
              <a:t>Introduction</a:t>
            </a:r>
            <a:endParaRPr lang="zh-CN" altLang="en-US" i="1" dirty="0"/>
          </a:p>
        </p:txBody>
      </p:sp>
      <p:sp>
        <p:nvSpPr>
          <p:cNvPr id="3" name="内容占位符 2">
            <a:extLst>
              <a:ext uri="{FF2B5EF4-FFF2-40B4-BE49-F238E27FC236}">
                <a16:creationId xmlns:a16="http://schemas.microsoft.com/office/drawing/2014/main" id="{BEB62F77-B395-4F67-B1E3-F191F6520CA5}"/>
              </a:ext>
            </a:extLst>
          </p:cNvPr>
          <p:cNvSpPr>
            <a:spLocks noGrp="1"/>
          </p:cNvSpPr>
          <p:nvPr>
            <p:ph idx="1"/>
          </p:nvPr>
        </p:nvSpPr>
        <p:spPr/>
        <p:txBody>
          <a:bodyPr/>
          <a:lstStyle/>
          <a:p>
            <a:r>
              <a:rPr lang="en-US" altLang="zh-CN" dirty="0"/>
              <a:t>Content of this lecture</a:t>
            </a:r>
          </a:p>
          <a:p>
            <a:r>
              <a:rPr lang="en-US" altLang="zh-CN" dirty="0"/>
              <a:t>Introduction</a:t>
            </a:r>
          </a:p>
          <a:p>
            <a:r>
              <a:rPr lang="en-US" altLang="zh-CN" dirty="0"/>
              <a:t>Outline of the course</a:t>
            </a:r>
          </a:p>
          <a:p>
            <a:r>
              <a:rPr lang="en-US" altLang="zh-CN" dirty="0"/>
              <a:t>Brief history of logical reasoning</a:t>
            </a:r>
          </a:p>
          <a:p>
            <a:r>
              <a:rPr lang="en-US" altLang="zh-CN" dirty="0"/>
              <a:t>Indian historical and traditional background</a:t>
            </a:r>
          </a:p>
          <a:p>
            <a:r>
              <a:rPr lang="en-US" altLang="zh-CN" dirty="0"/>
              <a:t>Buddhist logic: brief history</a:t>
            </a:r>
          </a:p>
          <a:p>
            <a:r>
              <a:rPr lang="en-US" altLang="zh-CN" dirty="0"/>
              <a:t>Summary </a:t>
            </a:r>
          </a:p>
          <a:p>
            <a:endParaRPr lang="zh-CN" altLang="en-US" dirty="0"/>
          </a:p>
        </p:txBody>
      </p:sp>
    </p:spTree>
    <p:extLst>
      <p:ext uri="{BB962C8B-B14F-4D97-AF65-F5344CB8AC3E}">
        <p14:creationId xmlns:p14="http://schemas.microsoft.com/office/powerpoint/2010/main" val="2238966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Development of logical thought in ancient India</a:t>
            </a:r>
          </a:p>
        </p:txBody>
      </p:sp>
      <p:sp>
        <p:nvSpPr>
          <p:cNvPr id="3" name="Content Placeholder 2"/>
          <p:cNvSpPr>
            <a:spLocks noGrp="1"/>
          </p:cNvSpPr>
          <p:nvPr>
            <p:ph idx="1"/>
          </p:nvPr>
        </p:nvSpPr>
        <p:spPr/>
        <p:txBody>
          <a:bodyPr>
            <a:normAutofit fontScale="92500" lnSpcReduction="20000"/>
          </a:bodyPr>
          <a:lstStyle/>
          <a:p>
            <a:r>
              <a:rPr lang="en-US" dirty="0"/>
              <a:t>Early inspirations: even in the early sources, some form of dialogues that can be seen as forms of reasoning involving logical inferences;</a:t>
            </a:r>
          </a:p>
          <a:p>
            <a:r>
              <a:rPr lang="en-US" dirty="0"/>
              <a:t>Nyāya School </a:t>
            </a:r>
          </a:p>
          <a:p>
            <a:r>
              <a:rPr lang="en-US" dirty="0" err="1"/>
              <a:t>Vaiśeṣika</a:t>
            </a:r>
            <a:r>
              <a:rPr lang="en-US" dirty="0"/>
              <a:t> (6</a:t>
            </a:r>
            <a:r>
              <a:rPr lang="en-US" baseline="30000" dirty="0"/>
              <a:t>th</a:t>
            </a:r>
            <a:r>
              <a:rPr lang="en-US" dirty="0"/>
              <a:t> BCE - 2</a:t>
            </a:r>
            <a:r>
              <a:rPr lang="en-US" baseline="30000" dirty="0"/>
              <a:t>nd</a:t>
            </a:r>
            <a:r>
              <a:rPr lang="en-US" dirty="0"/>
              <a:t> CE)</a:t>
            </a:r>
          </a:p>
          <a:p>
            <a:r>
              <a:rPr lang="en-US" dirty="0"/>
              <a:t>Sometimes known as Nyāya-Vaiśeṣika, philosophers from these two schools laid the foundation of Indian logical reasoning and logical methods;</a:t>
            </a:r>
          </a:p>
          <a:p>
            <a:r>
              <a:rPr lang="en-US" dirty="0"/>
              <a:t>Although </a:t>
            </a:r>
            <a:r>
              <a:rPr lang="en-US" altLang="zh-CN" dirty="0" err="1"/>
              <a:t>Vaiśeṣika</a:t>
            </a:r>
            <a:r>
              <a:rPr lang="en-US" altLang="zh-CN" dirty="0"/>
              <a:t> seemed to have started early, almost contemporary of the Buddha, it was actually Nyāya school that started Indian logic which gave it its name: Nyāya or </a:t>
            </a:r>
            <a:r>
              <a:rPr lang="en-US" altLang="zh-CN" i="1" dirty="0"/>
              <a:t>method of knowledge</a:t>
            </a:r>
            <a:r>
              <a:rPr lang="en-US" altLang="zh-CN" dirty="0"/>
              <a:t>;</a:t>
            </a:r>
            <a:endParaRPr lang="en-US" dirty="0"/>
          </a:p>
        </p:txBody>
      </p:sp>
    </p:spTree>
    <p:extLst>
      <p:ext uri="{BB962C8B-B14F-4D97-AF65-F5344CB8AC3E}">
        <p14:creationId xmlns:p14="http://schemas.microsoft.com/office/powerpoint/2010/main" val="3425443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FA241E4-45E5-49CE-AA6A-BA6038134E53}"/>
              </a:ext>
            </a:extLst>
          </p:cNvPr>
          <p:cNvSpPr>
            <a:spLocks noGrp="1"/>
          </p:cNvSpPr>
          <p:nvPr>
            <p:ph type="title"/>
          </p:nvPr>
        </p:nvSpPr>
        <p:spPr/>
        <p:txBody>
          <a:bodyPr/>
          <a:lstStyle/>
          <a:p>
            <a:r>
              <a:rPr lang="en-US" altLang="zh-CN" dirty="0"/>
              <a:t>Beginning and development</a:t>
            </a:r>
            <a:endParaRPr lang="zh-CN" altLang="en-US" dirty="0"/>
          </a:p>
        </p:txBody>
      </p:sp>
      <p:sp>
        <p:nvSpPr>
          <p:cNvPr id="3" name="内容占位符 2">
            <a:extLst>
              <a:ext uri="{FF2B5EF4-FFF2-40B4-BE49-F238E27FC236}">
                <a16:creationId xmlns:a16="http://schemas.microsoft.com/office/drawing/2014/main" id="{D4D094E3-9ACC-4403-A8E6-809F36BF18BD}"/>
              </a:ext>
            </a:extLst>
          </p:cNvPr>
          <p:cNvSpPr>
            <a:spLocks noGrp="1"/>
          </p:cNvSpPr>
          <p:nvPr>
            <p:ph idx="1"/>
          </p:nvPr>
        </p:nvSpPr>
        <p:spPr/>
        <p:txBody>
          <a:bodyPr>
            <a:normAutofit fontScale="92500" lnSpcReduction="20000"/>
          </a:bodyPr>
          <a:lstStyle/>
          <a:p>
            <a:r>
              <a:rPr lang="en-US" altLang="zh-CN" i="1" dirty="0"/>
              <a:t>Nyāyasūtra</a:t>
            </a:r>
            <a:r>
              <a:rPr lang="en-US" altLang="zh-CN" dirty="0"/>
              <a:t>:</a:t>
            </a:r>
            <a:r>
              <a:rPr lang="en-US" altLang="zh-CN" i="1" dirty="0"/>
              <a:t> </a:t>
            </a:r>
            <a:r>
              <a:rPr lang="en-US" altLang="zh-CN" dirty="0"/>
              <a:t>collected over a period of several centuries and edited as a final redaction in around 2</a:t>
            </a:r>
            <a:r>
              <a:rPr lang="en-US" altLang="zh-CN" baseline="30000" dirty="0"/>
              <a:t>nd</a:t>
            </a:r>
            <a:r>
              <a:rPr lang="en-US" altLang="zh-CN" dirty="0"/>
              <a:t> century CE, attributed to </a:t>
            </a:r>
            <a:r>
              <a:rPr lang="en-US" altLang="zh-CN" dirty="0" err="1"/>
              <a:t>Gotama</a:t>
            </a:r>
            <a:r>
              <a:rPr lang="en-US" altLang="zh-CN" dirty="0"/>
              <a:t>; followers or scholars of this school are called </a:t>
            </a:r>
            <a:r>
              <a:rPr lang="en-US" altLang="zh-CN" dirty="0" err="1"/>
              <a:t>Naiyāyikas</a:t>
            </a:r>
            <a:r>
              <a:rPr lang="en-US" altLang="zh-CN" dirty="0"/>
              <a:t>; </a:t>
            </a:r>
          </a:p>
          <a:p>
            <a:r>
              <a:rPr lang="en-US" altLang="zh-CN" dirty="0"/>
              <a:t>From the fifth century onwards, with some commentarial works, </a:t>
            </a:r>
            <a:r>
              <a:rPr lang="en-US" altLang="zh-CN" i="1" dirty="0" err="1"/>
              <a:t>Nyāya</a:t>
            </a:r>
            <a:r>
              <a:rPr lang="en-US" altLang="zh-CN" dirty="0"/>
              <a:t> logical system had been developed to its standard form – 5 membered method; we shall discuss this in more detail in later lectures and the followings are only some important philosophers:</a:t>
            </a:r>
          </a:p>
          <a:p>
            <a:r>
              <a:rPr lang="en-US" altLang="zh-CN" dirty="0" err="1"/>
              <a:t>Pakṣilasvāmin</a:t>
            </a:r>
            <a:r>
              <a:rPr lang="en-US" altLang="zh-CN" dirty="0"/>
              <a:t> </a:t>
            </a:r>
            <a:r>
              <a:rPr lang="en-US" altLang="zh-CN" dirty="0" err="1"/>
              <a:t>V</a:t>
            </a:r>
            <a:r>
              <a:rPr lang="en-US" altLang="zh-CN" dirty="0" err="1">
                <a:latin typeface="Cambria"/>
                <a:ea typeface="Cambria"/>
              </a:rPr>
              <a:t>ātsyāyana</a:t>
            </a:r>
            <a:r>
              <a:rPr lang="en-US" altLang="zh-CN" dirty="0">
                <a:ea typeface="新宋体" panose="02010609030101010101" pitchFamily="49" charset="-122"/>
              </a:rPr>
              <a:t> </a:t>
            </a:r>
            <a:r>
              <a:rPr lang="en-US" altLang="zh-CN" dirty="0"/>
              <a:t>(</a:t>
            </a:r>
            <a:r>
              <a:rPr lang="en-US" altLang="zh-CN" i="1" dirty="0"/>
              <a:t>ca</a:t>
            </a:r>
            <a:r>
              <a:rPr lang="en-US" altLang="zh-CN" dirty="0"/>
              <a:t>. 450 CE)</a:t>
            </a:r>
            <a:endParaRPr lang="en-US" altLang="zh-CN" dirty="0">
              <a:latin typeface="Cambria"/>
              <a:ea typeface="Cambria"/>
            </a:endParaRPr>
          </a:p>
          <a:p>
            <a:r>
              <a:rPr lang="en-US" altLang="zh-CN" dirty="0" err="1"/>
              <a:t>Uddyotakara</a:t>
            </a:r>
            <a:r>
              <a:rPr lang="en-US" altLang="zh-CN" dirty="0"/>
              <a:t> (</a:t>
            </a:r>
            <a:r>
              <a:rPr lang="en-US" altLang="zh-CN" i="1" dirty="0"/>
              <a:t>ca</a:t>
            </a:r>
            <a:r>
              <a:rPr lang="en-US" altLang="zh-CN" dirty="0"/>
              <a:t>. 6-7 century CE)</a:t>
            </a:r>
          </a:p>
          <a:p>
            <a:r>
              <a:rPr lang="en-US" altLang="zh-CN" dirty="0" err="1"/>
              <a:t>Vācaspati</a:t>
            </a:r>
            <a:r>
              <a:rPr lang="en-US" altLang="zh-CN" dirty="0"/>
              <a:t> </a:t>
            </a:r>
            <a:r>
              <a:rPr lang="en-US" altLang="zh-CN" dirty="0" err="1"/>
              <a:t>Miśra</a:t>
            </a:r>
            <a:r>
              <a:rPr lang="en-US" altLang="zh-CN" dirty="0"/>
              <a:t> (ca. 10</a:t>
            </a:r>
            <a:r>
              <a:rPr lang="en-US" altLang="zh-CN" baseline="30000" dirty="0"/>
              <a:t>th</a:t>
            </a:r>
            <a:r>
              <a:rPr lang="en-US" altLang="zh-CN" dirty="0"/>
              <a:t> century CE)</a:t>
            </a:r>
          </a:p>
          <a:p>
            <a:r>
              <a:rPr lang="en-US" altLang="zh-CN" dirty="0" err="1"/>
              <a:t>Udayana</a:t>
            </a:r>
            <a:r>
              <a:rPr lang="en-US" altLang="zh-CN" dirty="0"/>
              <a:t> (ca. 10</a:t>
            </a:r>
            <a:r>
              <a:rPr lang="en-US" altLang="zh-CN" baseline="30000" dirty="0"/>
              <a:t>th</a:t>
            </a:r>
            <a:r>
              <a:rPr lang="en-US" altLang="zh-CN" dirty="0"/>
              <a:t> century CE)</a:t>
            </a:r>
          </a:p>
          <a:p>
            <a:endParaRPr lang="zh-CN" altLang="en-US" dirty="0"/>
          </a:p>
        </p:txBody>
      </p:sp>
    </p:spTree>
    <p:extLst>
      <p:ext uri="{BB962C8B-B14F-4D97-AF65-F5344CB8AC3E}">
        <p14:creationId xmlns:p14="http://schemas.microsoft.com/office/powerpoint/2010/main" val="1417841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Nāstika</a:t>
            </a:r>
            <a:r>
              <a:rPr lang="en-US" i="1" dirty="0"/>
              <a:t> </a:t>
            </a:r>
            <a:r>
              <a:rPr lang="en-US" i="1" dirty="0" err="1"/>
              <a:t>darśana</a:t>
            </a:r>
            <a:r>
              <a:rPr lang="en-US" i="1" dirty="0"/>
              <a:t>: the unorthodox schools</a:t>
            </a:r>
            <a:endParaRPr lang="en-US" dirty="0"/>
          </a:p>
        </p:txBody>
      </p:sp>
      <p:sp>
        <p:nvSpPr>
          <p:cNvPr id="3" name="Content Placeholder 2"/>
          <p:cNvSpPr>
            <a:spLocks noGrp="1"/>
          </p:cNvSpPr>
          <p:nvPr>
            <p:ph idx="1"/>
          </p:nvPr>
        </p:nvSpPr>
        <p:spPr/>
        <p:txBody>
          <a:bodyPr>
            <a:normAutofit fontScale="77500" lnSpcReduction="20000"/>
          </a:bodyPr>
          <a:lstStyle/>
          <a:p>
            <a:r>
              <a:rPr lang="en-US" dirty="0"/>
              <a:t>Because of the traditional Indian philosophical system recognized the 6 schools as orthodox, all the others, including Jainism and Buddhism, are regarded as unorthodox schools; however, in terms of logical reasoning, between the 6</a:t>
            </a:r>
            <a:r>
              <a:rPr lang="en-US" baseline="30000" dirty="0"/>
              <a:t>th</a:t>
            </a:r>
            <a:r>
              <a:rPr lang="en-US" dirty="0"/>
              <a:t> to 8</a:t>
            </a:r>
            <a:r>
              <a:rPr lang="en-US" baseline="30000" dirty="0"/>
              <a:t>th</a:t>
            </a:r>
            <a:r>
              <a:rPr lang="en-US" dirty="0"/>
              <a:t> centuries, Buddhist logical ideas almost took over as the most important development in Indian logic; with spreading of Buddhism, its influence expanded beyond ancient India and well into 21</a:t>
            </a:r>
            <a:r>
              <a:rPr lang="en-US" baseline="30000" dirty="0"/>
              <a:t>st</a:t>
            </a:r>
            <a:r>
              <a:rPr lang="en-US" dirty="0"/>
              <a:t> century;</a:t>
            </a:r>
          </a:p>
          <a:p>
            <a:r>
              <a:rPr lang="en-US" dirty="0"/>
              <a:t>Jain logical thought (4</a:t>
            </a:r>
            <a:r>
              <a:rPr lang="en-US" baseline="30000" dirty="0"/>
              <a:t>th</a:t>
            </a:r>
            <a:r>
              <a:rPr lang="en-US" dirty="0"/>
              <a:t> -3</a:t>
            </a:r>
            <a:r>
              <a:rPr lang="en-US" baseline="30000" dirty="0"/>
              <a:t>rd</a:t>
            </a:r>
            <a:r>
              <a:rPr lang="en-US" dirty="0"/>
              <a:t> centuries BCE)</a:t>
            </a:r>
          </a:p>
          <a:p>
            <a:r>
              <a:rPr lang="en-US" dirty="0"/>
              <a:t>Buddhist logical thought </a:t>
            </a:r>
          </a:p>
          <a:p>
            <a:r>
              <a:rPr lang="en-US" dirty="0"/>
              <a:t>Early stage (pre-</a:t>
            </a:r>
            <a:r>
              <a:rPr lang="en-US" dirty="0" err="1"/>
              <a:t>Dignāga</a:t>
            </a:r>
            <a:r>
              <a:rPr lang="en-US" dirty="0"/>
              <a:t>): </a:t>
            </a:r>
          </a:p>
          <a:p>
            <a:r>
              <a:rPr lang="en-US" dirty="0"/>
              <a:t>Mature stage or </a:t>
            </a:r>
            <a:r>
              <a:rPr lang="en-US" i="1" dirty="0"/>
              <a:t>New </a:t>
            </a:r>
            <a:r>
              <a:rPr lang="en-US" i="1" dirty="0" err="1"/>
              <a:t>Hetuvidya</a:t>
            </a:r>
            <a:r>
              <a:rPr lang="en-US" dirty="0"/>
              <a:t>: Dignāga</a:t>
            </a:r>
          </a:p>
          <a:p>
            <a:r>
              <a:rPr lang="en-US" dirty="0"/>
              <a:t>Dharmakīrti </a:t>
            </a:r>
          </a:p>
          <a:p>
            <a:r>
              <a:rPr lang="en-US" dirty="0" err="1"/>
              <a:t>Dharmottara</a:t>
            </a:r>
            <a:r>
              <a:rPr lang="en-US" dirty="0"/>
              <a:t> (8</a:t>
            </a:r>
            <a:r>
              <a:rPr lang="en-US" baseline="30000" dirty="0"/>
              <a:t>th</a:t>
            </a:r>
            <a:r>
              <a:rPr lang="en-US" dirty="0"/>
              <a:t> – 9</a:t>
            </a:r>
            <a:r>
              <a:rPr lang="en-US" baseline="30000" dirty="0"/>
              <a:t>th</a:t>
            </a:r>
            <a:r>
              <a:rPr lang="en-US" dirty="0"/>
              <a:t> centuries CE)</a:t>
            </a:r>
          </a:p>
        </p:txBody>
      </p:sp>
    </p:spTree>
    <p:extLst>
      <p:ext uri="{BB962C8B-B14F-4D97-AF65-F5344CB8AC3E}">
        <p14:creationId xmlns:p14="http://schemas.microsoft.com/office/powerpoint/2010/main" val="824540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Related philosophers</a:t>
            </a:r>
          </a:p>
        </p:txBody>
      </p:sp>
      <p:sp>
        <p:nvSpPr>
          <p:cNvPr id="3" name="Content Placeholder 2"/>
          <p:cNvSpPr>
            <a:spLocks noGrp="1"/>
          </p:cNvSpPr>
          <p:nvPr>
            <p:ph idx="1"/>
          </p:nvPr>
        </p:nvSpPr>
        <p:spPr/>
        <p:txBody>
          <a:bodyPr>
            <a:normAutofit fontScale="92500" lnSpcReduction="20000"/>
          </a:bodyPr>
          <a:lstStyle/>
          <a:p>
            <a:r>
              <a:rPr lang="en-US" dirty="0"/>
              <a:t>With </a:t>
            </a:r>
            <a:r>
              <a:rPr lang="en-US" dirty="0" err="1"/>
              <a:t>Dignāga</a:t>
            </a:r>
            <a:r>
              <a:rPr lang="en-US" dirty="0"/>
              <a:t> and </a:t>
            </a:r>
            <a:r>
              <a:rPr lang="en-US" dirty="0" err="1"/>
              <a:t>Dharmakīrti</a:t>
            </a:r>
            <a:r>
              <a:rPr lang="en-US" dirty="0"/>
              <a:t> developed and systematized Buddhist logical system, there were some traditional Indian philosophers also advanced the traditional Indian logical methods;</a:t>
            </a:r>
          </a:p>
          <a:p>
            <a:r>
              <a:rPr lang="en-US" dirty="0" err="1"/>
              <a:t>Praśastapāda</a:t>
            </a:r>
            <a:r>
              <a:rPr lang="en-US" dirty="0"/>
              <a:t> (5</a:t>
            </a:r>
            <a:r>
              <a:rPr lang="en-US" baseline="30000" dirty="0"/>
              <a:t>th</a:t>
            </a:r>
            <a:r>
              <a:rPr lang="en-US" dirty="0"/>
              <a:t> – 6</a:t>
            </a:r>
            <a:r>
              <a:rPr lang="en-US" baseline="30000" dirty="0"/>
              <a:t>th</a:t>
            </a:r>
            <a:r>
              <a:rPr lang="en-US" dirty="0"/>
              <a:t> centuries): junior contemporary of Dignāga and leading philosopher of </a:t>
            </a:r>
            <a:r>
              <a:rPr lang="en-US" dirty="0" err="1"/>
              <a:t>Vaiśeṣika</a:t>
            </a:r>
            <a:r>
              <a:rPr lang="en-US" dirty="0"/>
              <a:t> whose view was more in common with that of Dignāga than his own philosophical school; (Shen, </a:t>
            </a:r>
            <a:r>
              <a:rPr lang="en-US" dirty="0" err="1"/>
              <a:t>Jianying</a:t>
            </a:r>
            <a:r>
              <a:rPr lang="en-US" dirty="0"/>
              <a:t>, 2002:14)</a:t>
            </a:r>
          </a:p>
          <a:p>
            <a:r>
              <a:rPr lang="en-US" dirty="0" err="1"/>
              <a:t>Kumārila</a:t>
            </a:r>
            <a:r>
              <a:rPr lang="en-US" dirty="0"/>
              <a:t> </a:t>
            </a:r>
            <a:r>
              <a:rPr lang="en-US" dirty="0" err="1"/>
              <a:t>Bhaṭṭa</a:t>
            </a:r>
            <a:r>
              <a:rPr lang="en-US" dirty="0"/>
              <a:t> (</a:t>
            </a:r>
            <a:r>
              <a:rPr lang="en-US" i="1" dirty="0"/>
              <a:t>fl</a:t>
            </a:r>
            <a:r>
              <a:rPr lang="en-US" dirty="0"/>
              <a:t>. 10</a:t>
            </a:r>
            <a:r>
              <a:rPr lang="en-US" baseline="30000" dirty="0"/>
              <a:t>th</a:t>
            </a:r>
            <a:r>
              <a:rPr lang="en-US" dirty="0"/>
              <a:t> century): </a:t>
            </a:r>
            <a:r>
              <a:rPr lang="en-US" dirty="0" err="1"/>
              <a:t>Mīmāṃsā</a:t>
            </a:r>
            <a:r>
              <a:rPr lang="en-US" dirty="0"/>
              <a:t> philosopher and logician who was a major opponent of Buddhist philosophers and logician;</a:t>
            </a:r>
          </a:p>
          <a:p>
            <a:r>
              <a:rPr lang="en-US" dirty="0" err="1"/>
              <a:t>Śrīdhara</a:t>
            </a:r>
            <a:r>
              <a:rPr lang="en-US" dirty="0"/>
              <a:t> (ca. 8</a:t>
            </a:r>
            <a:r>
              <a:rPr lang="en-US" baseline="30000" dirty="0"/>
              <a:t>th</a:t>
            </a:r>
            <a:r>
              <a:rPr lang="en-US" dirty="0"/>
              <a:t> – 10</a:t>
            </a:r>
            <a:r>
              <a:rPr lang="en-US" baseline="30000" dirty="0"/>
              <a:t>th</a:t>
            </a:r>
            <a:r>
              <a:rPr lang="en-US" dirty="0"/>
              <a:t> centuries CE): Indian philosopher and mathematician;</a:t>
            </a:r>
          </a:p>
        </p:txBody>
      </p:sp>
    </p:spTree>
    <p:extLst>
      <p:ext uri="{BB962C8B-B14F-4D97-AF65-F5344CB8AC3E}">
        <p14:creationId xmlns:p14="http://schemas.microsoft.com/office/powerpoint/2010/main" val="3958539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Navya Nyaya or Neo-Nyaya</a:t>
            </a:r>
          </a:p>
        </p:txBody>
      </p:sp>
      <p:sp>
        <p:nvSpPr>
          <p:cNvPr id="3" name="Content Placeholder 2"/>
          <p:cNvSpPr>
            <a:spLocks noGrp="1"/>
          </p:cNvSpPr>
          <p:nvPr>
            <p:ph idx="1"/>
          </p:nvPr>
        </p:nvSpPr>
        <p:spPr/>
        <p:txBody>
          <a:bodyPr>
            <a:normAutofit fontScale="85000" lnSpcReduction="20000"/>
          </a:bodyPr>
          <a:lstStyle/>
          <a:p>
            <a:r>
              <a:rPr lang="en-US" dirty="0"/>
              <a:t>In around the 13</a:t>
            </a:r>
            <a:r>
              <a:rPr lang="en-US" baseline="30000" dirty="0"/>
              <a:t>th</a:t>
            </a:r>
            <a:r>
              <a:rPr lang="en-US" dirty="0"/>
              <a:t> century, after a steady development, studies of logical reasoning was revived, and a new school or </a:t>
            </a:r>
            <a:r>
              <a:rPr lang="en-US" dirty="0" err="1"/>
              <a:t>Nvaya</a:t>
            </a:r>
            <a:r>
              <a:rPr lang="en-US" dirty="0"/>
              <a:t> Nyaya emerged; Gangeśa was credited as the founder of that new school of logical system;</a:t>
            </a:r>
          </a:p>
          <a:p>
            <a:r>
              <a:rPr lang="en-US" dirty="0"/>
              <a:t>Gangeśa </a:t>
            </a:r>
            <a:r>
              <a:rPr lang="en-US" dirty="0" err="1"/>
              <a:t>Upādhyāya</a:t>
            </a:r>
            <a:r>
              <a:rPr lang="en-US" dirty="0"/>
              <a:t> (12</a:t>
            </a:r>
            <a:r>
              <a:rPr lang="en-US" baseline="30000" dirty="0"/>
              <a:t>th</a:t>
            </a:r>
            <a:r>
              <a:rPr lang="en-US" dirty="0"/>
              <a:t> or 14</a:t>
            </a:r>
            <a:r>
              <a:rPr lang="en-US" baseline="30000" dirty="0"/>
              <a:t>th</a:t>
            </a:r>
            <a:r>
              <a:rPr lang="en-US" dirty="0"/>
              <a:t> century): watershed of Indian logical thought and founder of the </a:t>
            </a:r>
            <a:r>
              <a:rPr lang="en-US" dirty="0" err="1"/>
              <a:t>Nvaya</a:t>
            </a:r>
            <a:r>
              <a:rPr lang="en-US" dirty="0"/>
              <a:t> Nyaya School of Indian logic;</a:t>
            </a:r>
          </a:p>
          <a:p>
            <a:r>
              <a:rPr lang="en-US" dirty="0" err="1"/>
              <a:t>Jayadeva</a:t>
            </a:r>
            <a:r>
              <a:rPr lang="en-US" dirty="0"/>
              <a:t> (1425-1500)</a:t>
            </a:r>
          </a:p>
          <a:p>
            <a:r>
              <a:rPr lang="en-US" dirty="0" err="1"/>
              <a:t>Ragun</a:t>
            </a:r>
            <a:r>
              <a:rPr lang="en-US" dirty="0" err="1">
                <a:ea typeface="Cambria"/>
              </a:rPr>
              <a:t>ātha</a:t>
            </a:r>
            <a:r>
              <a:rPr lang="en-US" dirty="0">
                <a:ea typeface="Cambria"/>
              </a:rPr>
              <a:t> (</a:t>
            </a:r>
            <a:r>
              <a:rPr lang="en-US" i="1" dirty="0">
                <a:ea typeface="Cambria"/>
              </a:rPr>
              <a:t>ca</a:t>
            </a:r>
            <a:r>
              <a:rPr lang="en-US" dirty="0">
                <a:ea typeface="Cambria"/>
              </a:rPr>
              <a:t>. 1475-1550)</a:t>
            </a:r>
          </a:p>
          <a:p>
            <a:r>
              <a:rPr lang="en-US" dirty="0" err="1">
                <a:ea typeface="Cambria"/>
              </a:rPr>
              <a:t>Mathurānātha</a:t>
            </a:r>
            <a:r>
              <a:rPr lang="en-US" dirty="0">
                <a:ea typeface="Cambria"/>
              </a:rPr>
              <a:t> (</a:t>
            </a:r>
            <a:r>
              <a:rPr lang="en-US" i="1" dirty="0">
                <a:ea typeface="Cambria"/>
              </a:rPr>
              <a:t>ca</a:t>
            </a:r>
            <a:r>
              <a:rPr lang="en-US" dirty="0">
                <a:ea typeface="Cambria"/>
              </a:rPr>
              <a:t>. 1600-1675)</a:t>
            </a:r>
          </a:p>
          <a:p>
            <a:r>
              <a:rPr lang="en-US" dirty="0" err="1">
                <a:ea typeface="Cambria"/>
              </a:rPr>
              <a:t>Jagadīśa</a:t>
            </a:r>
            <a:r>
              <a:rPr lang="en-US" dirty="0">
                <a:ea typeface="Cambria"/>
              </a:rPr>
              <a:t> (</a:t>
            </a:r>
            <a:r>
              <a:rPr lang="en-US" i="1" dirty="0">
                <a:ea typeface="Cambria"/>
              </a:rPr>
              <a:t>ca</a:t>
            </a:r>
            <a:r>
              <a:rPr lang="en-US" dirty="0">
                <a:ea typeface="Cambria"/>
              </a:rPr>
              <a:t>. 1600)</a:t>
            </a:r>
          </a:p>
          <a:p>
            <a:r>
              <a:rPr lang="en-US" dirty="0" err="1">
                <a:ea typeface="Cambria"/>
              </a:rPr>
              <a:t>Annambha</a:t>
            </a:r>
            <a:r>
              <a:rPr lang="en-US" dirty="0" err="1"/>
              <a:t>ṭṭa</a:t>
            </a:r>
            <a:r>
              <a:rPr lang="en-US" dirty="0"/>
              <a:t> (</a:t>
            </a:r>
            <a:r>
              <a:rPr lang="en-US" i="1" dirty="0"/>
              <a:t>fl</a:t>
            </a:r>
            <a:r>
              <a:rPr lang="en-US" dirty="0"/>
              <a:t>. 1600s)</a:t>
            </a:r>
            <a:r>
              <a:rPr lang="en-US" dirty="0">
                <a:ea typeface="Cambria"/>
              </a:rPr>
              <a:t> </a:t>
            </a:r>
          </a:p>
        </p:txBody>
      </p:sp>
    </p:spTree>
    <p:extLst>
      <p:ext uri="{BB962C8B-B14F-4D97-AF65-F5344CB8AC3E}">
        <p14:creationId xmlns:p14="http://schemas.microsoft.com/office/powerpoint/2010/main" val="369305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Buddhist insights</a:t>
            </a:r>
          </a:p>
        </p:txBody>
      </p:sp>
      <p:sp>
        <p:nvSpPr>
          <p:cNvPr id="3" name="Content Placeholder 2"/>
          <p:cNvSpPr>
            <a:spLocks noGrp="1"/>
          </p:cNvSpPr>
          <p:nvPr>
            <p:ph idx="1"/>
          </p:nvPr>
        </p:nvSpPr>
        <p:spPr/>
        <p:txBody>
          <a:bodyPr>
            <a:normAutofit fontScale="77500" lnSpcReduction="20000"/>
          </a:bodyPr>
          <a:lstStyle/>
          <a:p>
            <a:r>
              <a:rPr lang="en-US" b="1" dirty="0"/>
              <a:t>Buddhist insights: </a:t>
            </a:r>
            <a:r>
              <a:rPr lang="en-US" dirty="0"/>
              <a:t>as early as the time of the Buddha, he already used for types of tactics in dealing with a question:</a:t>
            </a:r>
          </a:p>
          <a:p>
            <a:r>
              <a:rPr lang="en-US" b="1" dirty="0"/>
              <a:t>Four types of tactics in answering a question</a:t>
            </a:r>
            <a:r>
              <a:rPr lang="en-US" dirty="0"/>
              <a:t> (</a:t>
            </a:r>
            <a:r>
              <a:rPr lang="en-US" i="1" dirty="0" err="1"/>
              <a:t>catvāri</a:t>
            </a:r>
            <a:r>
              <a:rPr lang="en-US" i="1" dirty="0"/>
              <a:t> </a:t>
            </a:r>
            <a:r>
              <a:rPr lang="en-US" i="1" dirty="0" err="1"/>
              <a:t>praśna-vyākaranāni</a:t>
            </a:r>
            <a:r>
              <a:rPr lang="en-US" dirty="0"/>
              <a:t>; </a:t>
            </a:r>
            <a:r>
              <a:rPr lang="en-US" i="1" dirty="0" err="1"/>
              <a:t>cattāri</a:t>
            </a:r>
            <a:r>
              <a:rPr lang="en-US" i="1" dirty="0"/>
              <a:t> </a:t>
            </a:r>
            <a:r>
              <a:rPr lang="en-US" i="1" dirty="0" err="1"/>
              <a:t>pañha-vyākaranāni</a:t>
            </a:r>
            <a:r>
              <a:rPr lang="en-US" dirty="0"/>
              <a:t>)</a:t>
            </a:r>
          </a:p>
          <a:p>
            <a:r>
              <a:rPr lang="en-US" dirty="0"/>
              <a:t>Straightforward answers (</a:t>
            </a:r>
            <a:r>
              <a:rPr lang="en-US" i="1" dirty="0" err="1"/>
              <a:t>ekājśa-vyākarana</a:t>
            </a:r>
            <a:r>
              <a:rPr lang="en-US" dirty="0"/>
              <a:t>; </a:t>
            </a:r>
            <a:r>
              <a:rPr lang="en-US" i="1" dirty="0" err="1"/>
              <a:t>ekajsa-vyākarana</a:t>
            </a:r>
            <a:r>
              <a:rPr lang="en-US" dirty="0"/>
              <a:t>)</a:t>
            </a:r>
          </a:p>
          <a:p>
            <a:r>
              <a:rPr lang="en-US" dirty="0"/>
              <a:t>Analysis and explanation (</a:t>
            </a:r>
            <a:r>
              <a:rPr lang="en-US" i="1" dirty="0" err="1"/>
              <a:t>vibhajya-vyākarana</a:t>
            </a:r>
            <a:r>
              <a:rPr lang="en-US" dirty="0"/>
              <a:t>;</a:t>
            </a:r>
            <a:r>
              <a:rPr lang="en-US" i="1" dirty="0"/>
              <a:t> </a:t>
            </a:r>
            <a:r>
              <a:rPr lang="en-US" i="1" dirty="0" err="1"/>
              <a:t>vibhajja-vyākarana</a:t>
            </a:r>
            <a:r>
              <a:rPr lang="en-US" dirty="0"/>
              <a:t>)</a:t>
            </a:r>
          </a:p>
          <a:p>
            <a:r>
              <a:rPr lang="en-US" dirty="0"/>
              <a:t>Counter-questioning (</a:t>
            </a:r>
            <a:r>
              <a:rPr lang="en-US" i="1" dirty="0" err="1"/>
              <a:t>pariprcchā-vyākarana</a:t>
            </a:r>
            <a:r>
              <a:rPr lang="en-US" dirty="0"/>
              <a:t>; </a:t>
            </a:r>
            <a:r>
              <a:rPr lang="en-US" i="1" dirty="0" err="1"/>
              <a:t>patipuccā-vyākarana</a:t>
            </a:r>
            <a:r>
              <a:rPr lang="en-US" dirty="0"/>
              <a:t>)</a:t>
            </a:r>
          </a:p>
          <a:p>
            <a:r>
              <a:rPr lang="en-US" dirty="0"/>
              <a:t>Silent answering (</a:t>
            </a:r>
            <a:r>
              <a:rPr lang="en-US" i="1" dirty="0" err="1"/>
              <a:t>sthāpanīya-vyākarana</a:t>
            </a:r>
            <a:r>
              <a:rPr lang="en-US" dirty="0"/>
              <a:t>; </a:t>
            </a:r>
            <a:r>
              <a:rPr lang="en-US" i="1" dirty="0" err="1"/>
              <a:t>thapanīya-vyākarana</a:t>
            </a:r>
            <a:r>
              <a:rPr lang="en-US" dirty="0"/>
              <a:t>)</a:t>
            </a:r>
          </a:p>
          <a:p>
            <a:r>
              <a:rPr lang="en-US" dirty="0"/>
              <a:t>From the above questioning and answering styles, it seems to be possible that the basic form of logical reasoning already existed at the time of the Buddha; this will be discussed in more detail in the next lecture;</a:t>
            </a:r>
          </a:p>
        </p:txBody>
      </p:sp>
    </p:spTree>
    <p:extLst>
      <p:ext uri="{BB962C8B-B14F-4D97-AF65-F5344CB8AC3E}">
        <p14:creationId xmlns:p14="http://schemas.microsoft.com/office/powerpoint/2010/main" val="4104116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71A2985-4002-47C7-8215-9E558AE13571}"/>
              </a:ext>
            </a:extLst>
          </p:cNvPr>
          <p:cNvSpPr>
            <a:spLocks noGrp="1"/>
          </p:cNvSpPr>
          <p:nvPr>
            <p:ph type="title"/>
          </p:nvPr>
        </p:nvSpPr>
        <p:spPr/>
        <p:txBody>
          <a:bodyPr/>
          <a:lstStyle/>
          <a:p>
            <a:r>
              <a:rPr lang="en-US" altLang="zh-CN" dirty="0"/>
              <a:t>Buddhist logic: 3 stages </a:t>
            </a:r>
            <a:endParaRPr lang="zh-CN" altLang="en-US" dirty="0"/>
          </a:p>
        </p:txBody>
      </p:sp>
      <p:sp>
        <p:nvSpPr>
          <p:cNvPr id="3" name="内容占位符 2">
            <a:extLst>
              <a:ext uri="{FF2B5EF4-FFF2-40B4-BE49-F238E27FC236}">
                <a16:creationId xmlns:a16="http://schemas.microsoft.com/office/drawing/2014/main" id="{F8204BA1-E079-4D3B-9EF5-8029D26AB8A9}"/>
              </a:ext>
            </a:extLst>
          </p:cNvPr>
          <p:cNvSpPr>
            <a:spLocks noGrp="1"/>
          </p:cNvSpPr>
          <p:nvPr>
            <p:ph idx="1"/>
          </p:nvPr>
        </p:nvSpPr>
        <p:spPr/>
        <p:txBody>
          <a:bodyPr>
            <a:normAutofit fontScale="85000" lnSpcReduction="20000"/>
          </a:bodyPr>
          <a:lstStyle/>
          <a:p>
            <a:r>
              <a:rPr lang="en-US" altLang="zh-CN" dirty="0"/>
              <a:t>According to Stcherbatsky, (1994:11-14) the development of Buddhist philosophy as well as the Buddhist method of logical reasoning can be divided into 4 time periods:</a:t>
            </a:r>
          </a:p>
          <a:p>
            <a:r>
              <a:rPr lang="en-US" altLang="zh-CN" dirty="0"/>
              <a:t>The time of the Buddha is a unique stage;</a:t>
            </a:r>
          </a:p>
          <a:p>
            <a:r>
              <a:rPr lang="en-US" altLang="zh-CN" dirty="0"/>
              <a:t>The first stage: after the demise of the Buddha and the development of the early Buddhist Schools;</a:t>
            </a:r>
            <a:endParaRPr lang="zh-CN" altLang="zh-CN" dirty="0"/>
          </a:p>
          <a:p>
            <a:r>
              <a:rPr lang="en-US" altLang="zh-CN" dirty="0"/>
              <a:t>The middle period: </a:t>
            </a:r>
            <a:r>
              <a:rPr lang="en-US" altLang="zh-CN" dirty="0" err="1"/>
              <a:t>woth</a:t>
            </a:r>
            <a:r>
              <a:rPr lang="en-US" altLang="zh-CN" dirty="0"/>
              <a:t> the masters such as </a:t>
            </a:r>
            <a:r>
              <a:rPr lang="en-US" altLang="zh-CN" dirty="0" err="1"/>
              <a:t>Nagārjuna</a:t>
            </a:r>
            <a:r>
              <a:rPr lang="en-US" altLang="zh-CN" dirty="0"/>
              <a:t>, </a:t>
            </a:r>
            <a:r>
              <a:rPr lang="en-US" altLang="zh-CN" dirty="0" err="1"/>
              <a:t>Asanga</a:t>
            </a:r>
            <a:r>
              <a:rPr lang="en-US" altLang="zh-CN" dirty="0"/>
              <a:t> and </a:t>
            </a:r>
            <a:r>
              <a:rPr lang="en-US" altLang="zh-CN" dirty="0" err="1"/>
              <a:t>Vasubandhu</a:t>
            </a:r>
            <a:r>
              <a:rPr lang="en-US" altLang="zh-CN" dirty="0"/>
              <a:t>; during this period, although no systematic method was developed, most important works had been composed regarding Buddhist logic;</a:t>
            </a:r>
            <a:endParaRPr lang="zh-CN" altLang="zh-CN" dirty="0"/>
          </a:p>
          <a:p>
            <a:r>
              <a:rPr lang="en-US" altLang="zh-CN" dirty="0"/>
              <a:t>The later period: Dignāga and Dharmakīrti; there is no doubt that those two Buddhist scholars systematized and then improved the Buddhist logical method based on which all later developments have been carried out, until this day;</a:t>
            </a:r>
            <a:endParaRPr lang="zh-CN" altLang="zh-CN" dirty="0"/>
          </a:p>
          <a:p>
            <a:endParaRPr lang="zh-CN" altLang="en-US" dirty="0"/>
          </a:p>
        </p:txBody>
      </p:sp>
    </p:spTree>
    <p:extLst>
      <p:ext uri="{BB962C8B-B14F-4D97-AF65-F5344CB8AC3E}">
        <p14:creationId xmlns:p14="http://schemas.microsoft.com/office/powerpoint/2010/main" val="3043448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3AC53C-D579-4B7F-84C5-16BCF6DDFB46}"/>
              </a:ext>
            </a:extLst>
          </p:cNvPr>
          <p:cNvSpPr>
            <a:spLocks noGrp="1"/>
          </p:cNvSpPr>
          <p:nvPr>
            <p:ph type="title"/>
          </p:nvPr>
        </p:nvSpPr>
        <p:spPr/>
        <p:txBody>
          <a:bodyPr/>
          <a:lstStyle/>
          <a:p>
            <a:r>
              <a:rPr lang="en-US" altLang="zh-CN" dirty="0"/>
              <a:t>Later development</a:t>
            </a:r>
            <a:endParaRPr lang="zh-CN" altLang="en-US" dirty="0"/>
          </a:p>
        </p:txBody>
      </p:sp>
      <p:sp>
        <p:nvSpPr>
          <p:cNvPr id="3" name="内容占位符 2">
            <a:extLst>
              <a:ext uri="{FF2B5EF4-FFF2-40B4-BE49-F238E27FC236}">
                <a16:creationId xmlns:a16="http://schemas.microsoft.com/office/drawing/2014/main" id="{29F9E522-1866-4063-B701-352216431FFE}"/>
              </a:ext>
            </a:extLst>
          </p:cNvPr>
          <p:cNvSpPr>
            <a:spLocks noGrp="1"/>
          </p:cNvSpPr>
          <p:nvPr>
            <p:ph idx="1"/>
          </p:nvPr>
        </p:nvSpPr>
        <p:spPr/>
        <p:txBody>
          <a:bodyPr>
            <a:normAutofit fontScale="92500" lnSpcReduction="20000"/>
          </a:bodyPr>
          <a:lstStyle/>
          <a:p>
            <a:r>
              <a:rPr lang="en-US" altLang="zh-CN" dirty="0"/>
              <a:t>After Dharmakīrti, Buddhist logical reasoning reached its high point; his influence in ancient India did not survive himself very long; however, with Buddhism spread afar from place to place, his legacy was inherited and then developed further, especially in Tibetan Buddhist tradition;</a:t>
            </a:r>
          </a:p>
          <a:p>
            <a:r>
              <a:rPr lang="en-US" altLang="zh-CN" dirty="0"/>
              <a:t>Works of Buddhist logical reasoning, in particular pre-Dignāga period and even works of Dignāga, were preserved and developed in Chinese Buddhist tradition for some time, chiefly by </a:t>
            </a:r>
            <a:r>
              <a:rPr lang="en-US" altLang="zh-CN" dirty="0" err="1"/>
              <a:t>Xuanzang</a:t>
            </a:r>
            <a:r>
              <a:rPr lang="en-US" altLang="zh-CN" dirty="0"/>
              <a:t> and his disciples; this tradition of Buddhist logic almost disappeared shortly after </a:t>
            </a:r>
            <a:r>
              <a:rPr lang="en-US" altLang="zh-CN" dirty="0" err="1"/>
              <a:t>Xuanzang’s</a:t>
            </a:r>
            <a:r>
              <a:rPr lang="en-US" altLang="zh-CN" dirty="0"/>
              <a:t> demise (with occasional mentions or even studies being made, of course) and it was not revived until the 19</a:t>
            </a:r>
            <a:r>
              <a:rPr lang="en-US" altLang="zh-CN" baseline="30000" dirty="0"/>
              <a:t>th</a:t>
            </a:r>
            <a:r>
              <a:rPr lang="en-US" altLang="zh-CN" dirty="0"/>
              <a:t> century;</a:t>
            </a:r>
          </a:p>
        </p:txBody>
      </p:sp>
    </p:spTree>
    <p:extLst>
      <p:ext uri="{BB962C8B-B14F-4D97-AF65-F5344CB8AC3E}">
        <p14:creationId xmlns:p14="http://schemas.microsoft.com/office/powerpoint/2010/main" val="3415534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1FAACF7-EAD5-485A-9783-EB3C4367E7C2}"/>
              </a:ext>
            </a:extLst>
          </p:cNvPr>
          <p:cNvSpPr>
            <a:spLocks noGrp="1"/>
          </p:cNvSpPr>
          <p:nvPr>
            <p:ph type="title"/>
          </p:nvPr>
        </p:nvSpPr>
        <p:spPr/>
        <p:txBody>
          <a:bodyPr/>
          <a:lstStyle/>
          <a:p>
            <a:r>
              <a:rPr lang="en-US" altLang="zh-CN" dirty="0"/>
              <a:t>Modern research</a:t>
            </a:r>
            <a:endParaRPr lang="zh-CN" altLang="en-US" dirty="0"/>
          </a:p>
        </p:txBody>
      </p:sp>
      <p:sp>
        <p:nvSpPr>
          <p:cNvPr id="3" name="内容占位符 2">
            <a:extLst>
              <a:ext uri="{FF2B5EF4-FFF2-40B4-BE49-F238E27FC236}">
                <a16:creationId xmlns:a16="http://schemas.microsoft.com/office/drawing/2014/main" id="{CAB17FC6-D10D-415E-AB2C-A8435A10C906}"/>
              </a:ext>
            </a:extLst>
          </p:cNvPr>
          <p:cNvSpPr>
            <a:spLocks noGrp="1"/>
          </p:cNvSpPr>
          <p:nvPr>
            <p:ph idx="1"/>
          </p:nvPr>
        </p:nvSpPr>
        <p:spPr/>
        <p:txBody>
          <a:bodyPr>
            <a:normAutofit fontScale="92500" lnSpcReduction="20000"/>
          </a:bodyPr>
          <a:lstStyle/>
          <a:p>
            <a:r>
              <a:rPr lang="en-US" altLang="zh-CN" dirty="0"/>
              <a:t>Because of the interest of the western people in Buddhism and Buddhist studies, in particular scholarly interest in Sanskrit and Mahayana Buddhism such as Stcherbatsky, Buddhist logic also attracted attention;</a:t>
            </a:r>
          </a:p>
          <a:p>
            <a:r>
              <a:rPr lang="en-US" altLang="zh-CN" dirty="0"/>
              <a:t>This development was also coupled with the western interest in Tibetan Buddhist Buddhism and Buddhist </a:t>
            </a:r>
            <a:r>
              <a:rPr lang="en-US" altLang="zh-CN" i="1" dirty="0" err="1"/>
              <a:t>tripitaka</a:t>
            </a:r>
            <a:r>
              <a:rPr lang="en-US" altLang="zh-CN" dirty="0"/>
              <a:t>, which preserved many important works of </a:t>
            </a:r>
            <a:r>
              <a:rPr lang="en-US" altLang="zh-CN" dirty="0" err="1"/>
              <a:t>Dharmakīrti</a:t>
            </a:r>
            <a:r>
              <a:rPr lang="en-US" altLang="zh-CN" dirty="0"/>
              <a:t>, immediate and later commentaries and sub-commentaries;</a:t>
            </a:r>
          </a:p>
          <a:p>
            <a:r>
              <a:rPr lang="en-US" altLang="zh-CN" dirty="0"/>
              <a:t>In the 1980s and 2000s, research in Buddhist logic in mainland China has been also revived, which initiated some important projects and researches in Buddhist logical reasoning;</a:t>
            </a:r>
            <a:endParaRPr lang="zh-CN" altLang="en-US" dirty="0"/>
          </a:p>
        </p:txBody>
      </p:sp>
    </p:spTree>
    <p:extLst>
      <p:ext uri="{BB962C8B-B14F-4D97-AF65-F5344CB8AC3E}">
        <p14:creationId xmlns:p14="http://schemas.microsoft.com/office/powerpoint/2010/main" val="29835943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02786E2-2A8B-47AE-94F3-D1F1EBED7FD8}"/>
              </a:ext>
            </a:extLst>
          </p:cNvPr>
          <p:cNvSpPr>
            <a:spLocks noGrp="1"/>
          </p:cNvSpPr>
          <p:nvPr>
            <p:ph type="title"/>
          </p:nvPr>
        </p:nvSpPr>
        <p:spPr/>
        <p:txBody>
          <a:bodyPr/>
          <a:lstStyle/>
          <a:p>
            <a:r>
              <a:rPr lang="en-US" altLang="zh-CN" dirty="0"/>
              <a:t>Facts check-1</a:t>
            </a:r>
            <a:endParaRPr lang="zh-CN" altLang="en-US" dirty="0"/>
          </a:p>
        </p:txBody>
      </p:sp>
      <p:sp>
        <p:nvSpPr>
          <p:cNvPr id="3" name="内容占位符 2">
            <a:extLst>
              <a:ext uri="{FF2B5EF4-FFF2-40B4-BE49-F238E27FC236}">
                <a16:creationId xmlns:a16="http://schemas.microsoft.com/office/drawing/2014/main" id="{440C7E1F-CB81-4719-963B-29F8F4EE16B7}"/>
              </a:ext>
            </a:extLst>
          </p:cNvPr>
          <p:cNvSpPr>
            <a:spLocks noGrp="1"/>
          </p:cNvSpPr>
          <p:nvPr>
            <p:ph idx="1"/>
          </p:nvPr>
        </p:nvSpPr>
        <p:spPr/>
        <p:txBody>
          <a:bodyPr/>
          <a:lstStyle/>
          <a:p>
            <a:r>
              <a:rPr lang="en-US" altLang="zh-CN" dirty="0"/>
              <a:t>Three main systems of logical reasoning:</a:t>
            </a:r>
            <a:r>
              <a:rPr lang="zh-CN" altLang="en-US" dirty="0"/>
              <a:t> </a:t>
            </a:r>
            <a:r>
              <a:rPr lang="en-US" altLang="zh-CN" dirty="0"/>
              <a:t>ancient Greek – Aristotle (</a:t>
            </a:r>
            <a:r>
              <a:rPr lang="en-US" altLang="zh-CN" i="1" dirty="0"/>
              <a:t>Organon</a:t>
            </a:r>
            <a:r>
              <a:rPr lang="en-US" altLang="zh-CN" dirty="0"/>
              <a:t>) in particular; </a:t>
            </a:r>
          </a:p>
          <a:p>
            <a:r>
              <a:rPr lang="en-US" altLang="zh-CN" dirty="0"/>
              <a:t>Ancient Indian-Buddhist logical reasoning;</a:t>
            </a:r>
          </a:p>
          <a:p>
            <a:r>
              <a:rPr lang="en-US" altLang="zh-CN" dirty="0"/>
              <a:t>Ancient Chinese logical ideas;</a:t>
            </a:r>
          </a:p>
          <a:p>
            <a:r>
              <a:rPr lang="en-US" altLang="zh-CN" dirty="0"/>
              <a:t>Deductive and inductive logical methods;</a:t>
            </a:r>
          </a:p>
          <a:p>
            <a:r>
              <a:rPr lang="en-US" altLang="zh-CN" dirty="0"/>
              <a:t>Informal logical thinking and some fallacious logical reasoning;</a:t>
            </a:r>
          </a:p>
          <a:p>
            <a:r>
              <a:rPr lang="en-US" altLang="zh-CN" dirty="0"/>
              <a:t>Francis Bacon and the </a:t>
            </a:r>
            <a:r>
              <a:rPr lang="en-US" altLang="zh-CN" i="1" dirty="0"/>
              <a:t>Novum Organum</a:t>
            </a:r>
            <a:r>
              <a:rPr lang="en-US" altLang="zh-CN" dirty="0"/>
              <a:t>: the dawn of inductive logical reasoning;</a:t>
            </a:r>
          </a:p>
          <a:p>
            <a:endParaRPr lang="en-US" altLang="zh-CN" dirty="0"/>
          </a:p>
        </p:txBody>
      </p:sp>
    </p:spTree>
    <p:extLst>
      <p:ext uri="{BB962C8B-B14F-4D97-AF65-F5344CB8AC3E}">
        <p14:creationId xmlns:p14="http://schemas.microsoft.com/office/powerpoint/2010/main" val="692546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87AE6EF-76B8-41F1-9607-39F559D619C6}"/>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5C32268E-0F9A-4E2B-AA96-9484F1BC342B}"/>
              </a:ext>
            </a:extLst>
          </p:cNvPr>
          <p:cNvSpPr>
            <a:spLocks noGrp="1"/>
          </p:cNvSpPr>
          <p:nvPr>
            <p:ph idx="1"/>
          </p:nvPr>
        </p:nvSpPr>
        <p:spPr/>
        <p:txBody>
          <a:bodyPr>
            <a:normAutofit fontScale="85000" lnSpcReduction="10000"/>
          </a:bodyPr>
          <a:lstStyle/>
          <a:p>
            <a:r>
              <a:rPr lang="en-US" altLang="zh-CN" dirty="0"/>
              <a:t>In this course, we shall discuss some basic methods of Buddhist logical reasoning. Do not be scared off by the term </a:t>
            </a:r>
            <a:r>
              <a:rPr lang="en-US" altLang="zh-CN" i="1" dirty="0"/>
              <a:t>Buddhist logic</a:t>
            </a:r>
            <a:r>
              <a:rPr lang="en-US" altLang="zh-CN" dirty="0"/>
              <a:t>, because what we are going to discuss is very basic. Meanwhile, do not be so relaxed either because between elementary mathematic and the college education, there is a gap to fill: we are not well informed about some basic knowledge – </a:t>
            </a:r>
            <a:r>
              <a:rPr lang="en-US" altLang="zh-CN" i="1" dirty="0"/>
              <a:t>logic</a:t>
            </a:r>
            <a:r>
              <a:rPr lang="en-US" altLang="zh-CN" dirty="0"/>
              <a:t> – as we should have been.</a:t>
            </a:r>
          </a:p>
          <a:p>
            <a:r>
              <a:rPr lang="en-US" altLang="zh-CN" dirty="0"/>
              <a:t>In a middle way approach, please do read books and relevant materials regularly and think about all the questions along the way of our study. Also, I was informed by the 2014 students that actually you already had a subject – </a:t>
            </a:r>
            <a:r>
              <a:rPr lang="en-US" altLang="zh-CN" i="1" dirty="0"/>
              <a:t>logic</a:t>
            </a:r>
            <a:r>
              <a:rPr lang="en-US" altLang="zh-CN" dirty="0"/>
              <a:t> or </a:t>
            </a:r>
            <a:r>
              <a:rPr lang="en-US" altLang="zh-CN" i="1" dirty="0"/>
              <a:t>critical thinking</a:t>
            </a:r>
            <a:r>
              <a:rPr lang="en-US" altLang="zh-CN" dirty="0"/>
              <a:t>; in order to refresh your memory, please reread the materials if you can.</a:t>
            </a:r>
            <a:endParaRPr lang="zh-CN" altLang="en-US" dirty="0"/>
          </a:p>
        </p:txBody>
      </p:sp>
    </p:spTree>
    <p:extLst>
      <p:ext uri="{BB962C8B-B14F-4D97-AF65-F5344CB8AC3E}">
        <p14:creationId xmlns:p14="http://schemas.microsoft.com/office/powerpoint/2010/main" val="40027053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5D28943-9A2B-409E-9039-D361E82DCAAA}"/>
              </a:ext>
            </a:extLst>
          </p:cNvPr>
          <p:cNvSpPr>
            <a:spLocks noGrp="1"/>
          </p:cNvSpPr>
          <p:nvPr>
            <p:ph type="title"/>
          </p:nvPr>
        </p:nvSpPr>
        <p:spPr/>
        <p:txBody>
          <a:bodyPr/>
          <a:lstStyle/>
          <a:p>
            <a:r>
              <a:rPr lang="en-US" altLang="zh-CN" dirty="0"/>
              <a:t>Facts check-2</a:t>
            </a:r>
            <a:endParaRPr lang="zh-CN" altLang="en-US" dirty="0"/>
          </a:p>
        </p:txBody>
      </p:sp>
      <p:sp>
        <p:nvSpPr>
          <p:cNvPr id="3" name="内容占位符 2">
            <a:extLst>
              <a:ext uri="{FF2B5EF4-FFF2-40B4-BE49-F238E27FC236}">
                <a16:creationId xmlns:a16="http://schemas.microsoft.com/office/drawing/2014/main" id="{26A01FAD-94D7-4E9D-BB1B-A9D6DD32B1E9}"/>
              </a:ext>
            </a:extLst>
          </p:cNvPr>
          <p:cNvSpPr>
            <a:spLocks noGrp="1"/>
          </p:cNvSpPr>
          <p:nvPr>
            <p:ph idx="1"/>
          </p:nvPr>
        </p:nvSpPr>
        <p:spPr/>
        <p:txBody>
          <a:bodyPr>
            <a:normAutofit fontScale="92500" lnSpcReduction="20000"/>
          </a:bodyPr>
          <a:lstStyle/>
          <a:p>
            <a:r>
              <a:rPr lang="en-US" altLang="zh-CN" dirty="0"/>
              <a:t>Indian historical background: the six orthodox schools according to the traditional classification;</a:t>
            </a:r>
          </a:p>
          <a:p>
            <a:r>
              <a:rPr lang="en-US" altLang="zh-CN" dirty="0"/>
              <a:t>The foundation of Indian logical reasoning: Nyāya-Vaiśeṣika schools and the philosophers;</a:t>
            </a:r>
          </a:p>
          <a:p>
            <a:r>
              <a:rPr lang="en-US" altLang="zh-CN" i="1" dirty="0"/>
              <a:t>Nyāyasūtra</a:t>
            </a:r>
            <a:r>
              <a:rPr lang="en-US" altLang="zh-CN" dirty="0"/>
              <a:t> and the beginning of systematic logical method and its foundation in ancient India;</a:t>
            </a:r>
          </a:p>
          <a:p>
            <a:r>
              <a:rPr lang="en-US" altLang="zh-CN" dirty="0"/>
              <a:t>Gangeśa </a:t>
            </a:r>
            <a:r>
              <a:rPr lang="en-US" altLang="zh-CN" dirty="0" err="1"/>
              <a:t>Upādhyāya</a:t>
            </a:r>
            <a:r>
              <a:rPr lang="en-US" altLang="zh-CN" dirty="0"/>
              <a:t> and Navya Nyaya school of Indian logical methods;</a:t>
            </a:r>
          </a:p>
          <a:p>
            <a:r>
              <a:rPr lang="en-US" altLang="zh-CN" dirty="0"/>
              <a:t>Buddhist logical: before Dignāga – not systematic and after Dharmakīrti – complete;</a:t>
            </a:r>
          </a:p>
          <a:p>
            <a:r>
              <a:rPr lang="en-US" dirty="0">
                <a:ea typeface="Cambria"/>
              </a:rPr>
              <a:t>For this lecture, we shall stop here and will continue next week; </a:t>
            </a:r>
            <a:r>
              <a:rPr lang="en-US" u="sng" dirty="0">
                <a:ea typeface="Cambria"/>
              </a:rPr>
              <a:t>any questions, please let me know via email</a:t>
            </a:r>
            <a:r>
              <a:rPr lang="en-US" dirty="0">
                <a:ea typeface="Cambria"/>
              </a:rPr>
              <a:t>;</a:t>
            </a:r>
            <a:endParaRPr lang="en-US" dirty="0"/>
          </a:p>
          <a:p>
            <a:endParaRPr lang="zh-CN" altLang="en-US" dirty="0"/>
          </a:p>
        </p:txBody>
      </p:sp>
    </p:spTree>
    <p:extLst>
      <p:ext uri="{BB962C8B-B14F-4D97-AF65-F5344CB8AC3E}">
        <p14:creationId xmlns:p14="http://schemas.microsoft.com/office/powerpoint/2010/main" val="5106598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63796-BD84-4D1F-B5B9-26B7AFA2993D}"/>
              </a:ext>
            </a:extLst>
          </p:cNvPr>
          <p:cNvSpPr>
            <a:spLocks noGrp="1"/>
          </p:cNvSpPr>
          <p:nvPr>
            <p:ph type="title"/>
          </p:nvPr>
        </p:nvSpPr>
        <p:spPr/>
        <p:txBody>
          <a:bodyPr/>
          <a:lstStyle/>
          <a:p>
            <a:r>
              <a:rPr lang="en-SG" dirty="0"/>
              <a:t>Exercise (compulsory)</a:t>
            </a:r>
          </a:p>
        </p:txBody>
      </p:sp>
      <p:sp>
        <p:nvSpPr>
          <p:cNvPr id="3" name="Content Placeholder 2">
            <a:extLst>
              <a:ext uri="{FF2B5EF4-FFF2-40B4-BE49-F238E27FC236}">
                <a16:creationId xmlns:a16="http://schemas.microsoft.com/office/drawing/2014/main" id="{4BD61192-E29D-4643-9CCB-5E9DF0D3E65B}"/>
              </a:ext>
            </a:extLst>
          </p:cNvPr>
          <p:cNvSpPr>
            <a:spLocks noGrp="1"/>
          </p:cNvSpPr>
          <p:nvPr>
            <p:ph idx="1"/>
          </p:nvPr>
        </p:nvSpPr>
        <p:spPr/>
        <p:txBody>
          <a:bodyPr>
            <a:normAutofit fontScale="92500" lnSpcReduction="10000"/>
          </a:bodyPr>
          <a:lstStyle/>
          <a:p>
            <a:r>
              <a:rPr lang="en-SG" dirty="0"/>
              <a:t>Do the following exercises and submit them via email (</a:t>
            </a:r>
            <a:r>
              <a:rPr lang="en-SG" dirty="0">
                <a:hlinkClick r:id="rId2"/>
              </a:rPr>
              <a:t>chuanqing@bcs.edu.sg</a:t>
            </a:r>
            <a:r>
              <a:rPr lang="en-SG" dirty="0"/>
              <a:t>) to me by </a:t>
            </a:r>
            <a:r>
              <a:rPr lang="en-SG"/>
              <a:t>5:00 pm, on </a:t>
            </a:r>
            <a:r>
              <a:rPr lang="en-SG" dirty="0"/>
              <a:t>9</a:t>
            </a:r>
            <a:r>
              <a:rPr lang="en-SG" baseline="30000" dirty="0"/>
              <a:t>th</a:t>
            </a:r>
            <a:r>
              <a:rPr lang="en-SG" dirty="0"/>
              <a:t> September (Wednesday); please send the exercises of the two courses (</a:t>
            </a:r>
            <a:r>
              <a:rPr lang="en-SG" i="1" dirty="0"/>
              <a:t>Buddhism and Economics</a:t>
            </a:r>
            <a:r>
              <a:rPr lang="en-SG" dirty="0"/>
              <a:t> &amp; </a:t>
            </a:r>
            <a:r>
              <a:rPr lang="en-SG" i="1" dirty="0"/>
              <a:t>Introduction to Buddhist Logic</a:t>
            </a:r>
            <a:r>
              <a:rPr lang="en-SG" dirty="0"/>
              <a:t>) together in one </a:t>
            </a:r>
            <a:r>
              <a:rPr lang="en-SG" u="sng" dirty="0"/>
              <a:t>Word doc. file</a:t>
            </a:r>
            <a:r>
              <a:rPr lang="en-SG" dirty="0"/>
              <a:t>;</a:t>
            </a:r>
            <a:endParaRPr lang="en-US" dirty="0"/>
          </a:p>
          <a:p>
            <a:r>
              <a:rPr lang="en-US" dirty="0"/>
              <a:t>1, During the axial age/pivotal period, there are many important philosophers and religious leaders all over the world. Can you name 3 of them?</a:t>
            </a:r>
            <a:endParaRPr lang="en-SG" dirty="0"/>
          </a:p>
          <a:p>
            <a:r>
              <a:rPr lang="en-US" dirty="0"/>
              <a:t>2, Out of the six orthodox schools of ancient Indian philosophical tradition, which two are usually regarded as the founders of Indian logical tradition?</a:t>
            </a:r>
            <a:endParaRPr lang="en-SG" dirty="0"/>
          </a:p>
          <a:p>
            <a:endParaRPr lang="en-SG" dirty="0"/>
          </a:p>
        </p:txBody>
      </p:sp>
    </p:spTree>
    <p:extLst>
      <p:ext uri="{BB962C8B-B14F-4D97-AF65-F5344CB8AC3E}">
        <p14:creationId xmlns:p14="http://schemas.microsoft.com/office/powerpoint/2010/main" val="470192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652D3A5-CB9D-4332-8A97-25F865398312}"/>
              </a:ext>
            </a:extLst>
          </p:cNvPr>
          <p:cNvSpPr>
            <a:spLocks noGrp="1"/>
          </p:cNvSpPr>
          <p:nvPr>
            <p:ph type="title"/>
          </p:nvPr>
        </p:nvSpPr>
        <p:spPr/>
        <p:txBody>
          <a:bodyPr/>
          <a:lstStyle/>
          <a:p>
            <a:r>
              <a:rPr lang="en-US" altLang="zh-CN" dirty="0"/>
              <a:t>Outline of the course</a:t>
            </a:r>
            <a:endParaRPr lang="zh-CN" altLang="en-US" dirty="0"/>
          </a:p>
        </p:txBody>
      </p:sp>
      <p:sp>
        <p:nvSpPr>
          <p:cNvPr id="3" name="内容占位符 2">
            <a:extLst>
              <a:ext uri="{FF2B5EF4-FFF2-40B4-BE49-F238E27FC236}">
                <a16:creationId xmlns:a16="http://schemas.microsoft.com/office/drawing/2014/main" id="{250E88EE-8D39-4A88-8ED9-7C1AD2064D17}"/>
              </a:ext>
            </a:extLst>
          </p:cNvPr>
          <p:cNvSpPr>
            <a:spLocks noGrp="1"/>
          </p:cNvSpPr>
          <p:nvPr>
            <p:ph idx="1"/>
          </p:nvPr>
        </p:nvSpPr>
        <p:spPr/>
        <p:txBody>
          <a:bodyPr>
            <a:normAutofit fontScale="92500"/>
          </a:bodyPr>
          <a:lstStyle/>
          <a:p>
            <a:r>
              <a:rPr lang="en-US" altLang="zh-CN" dirty="0"/>
              <a:t>Apart from introducing some of the basic but important concepts and methods of Buddhist logical reasoning and Buddhist epistemology, we will also discuss the historical development of the aforementioned topics;</a:t>
            </a:r>
          </a:p>
          <a:p>
            <a:r>
              <a:rPr lang="en-US" altLang="zh-CN" dirty="0"/>
              <a:t>Moreover, although it is difficult to compare, we shall also make students aware of the fact that on a fundamental level, some similarities can be drawn between Buddhist logical methods and the western logic;</a:t>
            </a:r>
          </a:p>
          <a:p>
            <a:r>
              <a:rPr lang="en-US" altLang="zh-CN" dirty="0"/>
              <a:t>The above point then brings us to the discussion of the modern studies of Buddhist logical reasoning; we shall discuss this in the appropriate lectures;</a:t>
            </a:r>
            <a:endParaRPr lang="zh-CN" altLang="en-US" dirty="0"/>
          </a:p>
        </p:txBody>
      </p:sp>
    </p:spTree>
    <p:extLst>
      <p:ext uri="{BB962C8B-B14F-4D97-AF65-F5344CB8AC3E}">
        <p14:creationId xmlns:p14="http://schemas.microsoft.com/office/powerpoint/2010/main" val="399593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Logic Methods and Indian Development</a:t>
            </a:r>
          </a:p>
        </p:txBody>
      </p:sp>
      <p:sp>
        <p:nvSpPr>
          <p:cNvPr id="5" name="Content Placeholder 4"/>
          <p:cNvSpPr>
            <a:spLocks noGrp="1"/>
          </p:cNvSpPr>
          <p:nvPr>
            <p:ph idx="1"/>
          </p:nvPr>
        </p:nvSpPr>
        <p:spPr/>
        <p:txBody>
          <a:bodyPr>
            <a:normAutofit fontScale="92500" lnSpcReduction="20000"/>
          </a:bodyPr>
          <a:lstStyle/>
          <a:p>
            <a:r>
              <a:rPr lang="en-US" dirty="0"/>
              <a:t>Let us start with the types of logical methods:</a:t>
            </a:r>
          </a:p>
          <a:p>
            <a:r>
              <a:rPr lang="en-US" dirty="0"/>
              <a:t>Formal logic (classical logic or standard logic, inference logic): all human beings are mortal, Socrates is a human being, therefore he is mortal;</a:t>
            </a:r>
          </a:p>
          <a:p>
            <a:r>
              <a:rPr lang="en-US" dirty="0"/>
              <a:t>Symbolic logic (propositional and predicate logic; also mathematical logic): if I am not in my room, I must be somewhere else; I am not in my room; therefore I have to be somewhere else;</a:t>
            </a:r>
          </a:p>
          <a:p>
            <a:r>
              <a:rPr lang="en-US" dirty="0"/>
              <a:t>Informal logic (contemporary method, such as argumentation and clarification of informal fallacies, and philosophy of language): this usually refers to the philosophy of language; we shall introduce some fallacious reasoning in a moment;</a:t>
            </a:r>
          </a:p>
        </p:txBody>
      </p:sp>
    </p:spTree>
    <p:extLst>
      <p:ext uri="{BB962C8B-B14F-4D97-AF65-F5344CB8AC3E}">
        <p14:creationId xmlns:p14="http://schemas.microsoft.com/office/powerpoint/2010/main" val="3339682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Types of logic methods</a:t>
            </a:r>
          </a:p>
        </p:txBody>
      </p:sp>
      <p:sp>
        <p:nvSpPr>
          <p:cNvPr id="3" name="Content Placeholder 2"/>
          <p:cNvSpPr>
            <a:spLocks noGrp="1"/>
          </p:cNvSpPr>
          <p:nvPr>
            <p:ph idx="1"/>
          </p:nvPr>
        </p:nvSpPr>
        <p:spPr/>
        <p:txBody>
          <a:bodyPr>
            <a:normAutofit fontScale="85000" lnSpcReduction="20000"/>
          </a:bodyPr>
          <a:lstStyle/>
          <a:p>
            <a:r>
              <a:rPr lang="en-US" b="1" dirty="0"/>
              <a:t>Deductive reasoning method</a:t>
            </a:r>
            <a:r>
              <a:rPr lang="en-US" dirty="0"/>
              <a:t> (associated with Aristotle, 385-323 BCE, Greek philosopher): “a </a:t>
            </a:r>
            <a:r>
              <a:rPr lang="en-US" b="1" dirty="0"/>
              <a:t>deductive argument</a:t>
            </a:r>
            <a:r>
              <a:rPr lang="en-US" dirty="0"/>
              <a:t> is an argument incorporating the claim that it is </a:t>
            </a:r>
            <a:r>
              <a:rPr lang="en-US" i="1" dirty="0"/>
              <a:t>impossible</a:t>
            </a:r>
            <a:r>
              <a:rPr lang="en-US" dirty="0"/>
              <a:t> for the conclusion to be false given that the premises are true. Deductive arguments are those that involve </a:t>
            </a:r>
            <a:r>
              <a:rPr lang="en-US" b="1" i="1" dirty="0"/>
              <a:t>necessary </a:t>
            </a:r>
            <a:r>
              <a:rPr lang="en-US" dirty="0"/>
              <a:t>reasoning.” (emphasis mine) here the certainty of the conclusion from premises is high – necessary;</a:t>
            </a:r>
          </a:p>
          <a:p>
            <a:r>
              <a:rPr lang="en-US" b="1" dirty="0"/>
              <a:t>Inductive reasoning method</a:t>
            </a:r>
            <a:r>
              <a:rPr lang="en-US" dirty="0"/>
              <a:t> (associated with Francis Bacon 1561-1626, British essayist and philosopher): “On the other hand, an inductive argument is an argument incorporating the claim that it is improbable that the conclusion be false given that the premises are true. Inductive arguments involve probabilistic reasoning.” (Hurley, 2012:33) here, there is a high probability between premises and conclusion, although certainty is probable;</a:t>
            </a:r>
          </a:p>
        </p:txBody>
      </p:sp>
    </p:spTree>
    <p:extLst>
      <p:ext uri="{BB962C8B-B14F-4D97-AF65-F5344CB8AC3E}">
        <p14:creationId xmlns:p14="http://schemas.microsoft.com/office/powerpoint/2010/main" val="2916274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Three important origins of traditional logical thought</a:t>
            </a:r>
          </a:p>
        </p:txBody>
      </p:sp>
      <p:sp>
        <p:nvSpPr>
          <p:cNvPr id="3" name="Content Placeholder 2"/>
          <p:cNvSpPr>
            <a:spLocks noGrp="1"/>
          </p:cNvSpPr>
          <p:nvPr>
            <p:ph idx="1"/>
          </p:nvPr>
        </p:nvSpPr>
        <p:spPr/>
        <p:txBody>
          <a:bodyPr>
            <a:normAutofit fontScale="92500" lnSpcReduction="20000"/>
          </a:bodyPr>
          <a:lstStyle/>
          <a:p>
            <a:r>
              <a:rPr lang="en-US" dirty="0"/>
              <a:t>Here, we just mentioned three important origins of logical thought because in terms of logical ideas, all cultures and civilizations had their own reasoning methods;</a:t>
            </a:r>
          </a:p>
          <a:p>
            <a:r>
              <a:rPr lang="en-US" i="1" dirty="0"/>
              <a:t>Greek logical system</a:t>
            </a:r>
            <a:r>
              <a:rPr lang="en-US" dirty="0"/>
              <a:t>: Aristotle and his influence on the western logical thoughts; this is the foundation of western logical tradition for more than 1000 years;</a:t>
            </a:r>
          </a:p>
          <a:p>
            <a:r>
              <a:rPr lang="en-US" i="1" dirty="0"/>
              <a:t>Indian logical thought</a:t>
            </a:r>
            <a:r>
              <a:rPr lang="en-US" dirty="0"/>
              <a:t>: Nyaya and Buddhist logic; this is the main topics in our present course;</a:t>
            </a:r>
          </a:p>
          <a:p>
            <a:r>
              <a:rPr lang="en-US" i="1" dirty="0"/>
              <a:t>Chinese logical thought</a:t>
            </a:r>
            <a:r>
              <a:rPr lang="en-US" dirty="0"/>
              <a:t>: School of Mo or Mohists and School of Name; this is the less developed philosophical tradition, although its importance should not be overlooked, especially in comparative perspective;</a:t>
            </a:r>
          </a:p>
        </p:txBody>
      </p:sp>
    </p:spTree>
    <p:extLst>
      <p:ext uri="{BB962C8B-B14F-4D97-AF65-F5344CB8AC3E}">
        <p14:creationId xmlns:p14="http://schemas.microsoft.com/office/powerpoint/2010/main" val="2370140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Logical reasoning: a philosophical anecdote</a:t>
            </a:r>
          </a:p>
        </p:txBody>
      </p:sp>
      <p:sp>
        <p:nvSpPr>
          <p:cNvPr id="3" name="Content Placeholder 2"/>
          <p:cNvSpPr>
            <a:spLocks noGrp="1"/>
          </p:cNvSpPr>
          <p:nvPr>
            <p:ph idx="1"/>
          </p:nvPr>
        </p:nvSpPr>
        <p:spPr/>
        <p:txBody>
          <a:bodyPr>
            <a:normAutofit fontScale="77500" lnSpcReduction="20000"/>
          </a:bodyPr>
          <a:lstStyle/>
          <a:p>
            <a:r>
              <a:rPr lang="en-US" dirty="0"/>
              <a:t>A white horse is not a horse! Really?</a:t>
            </a:r>
          </a:p>
          <a:p>
            <a:r>
              <a:rPr lang="en-US" dirty="0"/>
              <a:t>The importance of definition: two elements</a:t>
            </a:r>
          </a:p>
          <a:p>
            <a:r>
              <a:rPr lang="en-US" i="1" dirty="0"/>
              <a:t>Extension</a:t>
            </a:r>
            <a:r>
              <a:rPr lang="en-US" dirty="0"/>
              <a:t>: “The </a:t>
            </a:r>
            <a:r>
              <a:rPr lang="en-US" i="1" dirty="0"/>
              <a:t>extensional meaning </a:t>
            </a:r>
            <a:r>
              <a:rPr lang="en-US" dirty="0"/>
              <a:t>(also called the </a:t>
            </a:r>
            <a:r>
              <a:rPr lang="en-US" i="1" dirty="0"/>
              <a:t>denotative meaning</a:t>
            </a:r>
            <a:r>
              <a:rPr lang="en-US" dirty="0"/>
              <a:t>) of a general term is the collection of the objects that constitutes the extension (or </a:t>
            </a:r>
            <a:r>
              <a:rPr lang="en-US" i="1" dirty="0"/>
              <a:t>denotation</a:t>
            </a:r>
            <a:r>
              <a:rPr lang="en-US" dirty="0"/>
              <a:t>) of the term.”</a:t>
            </a:r>
          </a:p>
          <a:p>
            <a:r>
              <a:rPr lang="en-US" i="1" dirty="0"/>
              <a:t>Intension</a:t>
            </a:r>
            <a:r>
              <a:rPr lang="en-US" dirty="0"/>
              <a:t>: “All the objects within the extension of a given term have some common attributes or characteristics that leas us to use the same term to denote them. … The set of attributes shared by all and only those objects to which a general tern refers is called the intension (or connotation) of that term” (</a:t>
            </a:r>
            <a:r>
              <a:rPr lang="en-US" dirty="0" err="1"/>
              <a:t>Copi</a:t>
            </a:r>
            <a:r>
              <a:rPr lang="en-US" dirty="0"/>
              <a:t> and Cohen, 2005:106)</a:t>
            </a:r>
          </a:p>
          <a:p>
            <a:r>
              <a:rPr lang="en-US" dirty="0"/>
              <a:t>Please read the definition and think about the </a:t>
            </a:r>
            <a:r>
              <a:rPr lang="en-US" i="1" dirty="0"/>
              <a:t>white horse statement</a:t>
            </a:r>
            <a:r>
              <a:rPr lang="en-US" dirty="0"/>
              <a:t>; then try to figure out the possible logical implication in the statement;</a:t>
            </a:r>
          </a:p>
        </p:txBody>
      </p:sp>
    </p:spTree>
    <p:extLst>
      <p:ext uri="{BB962C8B-B14F-4D97-AF65-F5344CB8AC3E}">
        <p14:creationId xmlns:p14="http://schemas.microsoft.com/office/powerpoint/2010/main" val="2369914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Francis Bacon and inductive logical reasoning</a:t>
            </a:r>
          </a:p>
        </p:txBody>
      </p:sp>
      <p:sp>
        <p:nvSpPr>
          <p:cNvPr id="3" name="Content Placeholder 2"/>
          <p:cNvSpPr>
            <a:spLocks noGrp="1"/>
          </p:cNvSpPr>
          <p:nvPr>
            <p:ph idx="1"/>
          </p:nvPr>
        </p:nvSpPr>
        <p:spPr/>
        <p:txBody>
          <a:bodyPr>
            <a:normAutofit fontScale="92500" lnSpcReduction="20000"/>
          </a:bodyPr>
          <a:lstStyle/>
          <a:p>
            <a:r>
              <a:rPr lang="en-US" i="1" dirty="0"/>
              <a:t>Novum Organum</a:t>
            </a:r>
            <a:r>
              <a:rPr lang="en-US" dirty="0"/>
              <a:t> (published in 1620): in his </a:t>
            </a:r>
            <a:r>
              <a:rPr lang="en-US" i="1" dirty="0"/>
              <a:t>new tools </a:t>
            </a:r>
            <a:r>
              <a:rPr lang="en-US" dirty="0"/>
              <a:t>(which is a reformed tool or new tool of Aristotle’s </a:t>
            </a:r>
            <a:r>
              <a:rPr lang="en-US" i="1" dirty="0"/>
              <a:t>Organon</a:t>
            </a:r>
            <a:r>
              <a:rPr lang="en-US" dirty="0"/>
              <a:t>, or the foundation of western traditional logical for more than 2,000 years), Bacon tried to reform the logical think system; he raised the following 4 ways of fallacious reasoning, known as </a:t>
            </a:r>
            <a:r>
              <a:rPr lang="en-US" b="1" i="1" dirty="0"/>
              <a:t>Four idols</a:t>
            </a:r>
            <a:r>
              <a:rPr lang="en-US" dirty="0"/>
              <a:t>:</a:t>
            </a:r>
            <a:r>
              <a:rPr lang="en-US" b="1" i="1" dirty="0"/>
              <a:t> </a:t>
            </a:r>
            <a:r>
              <a:rPr lang="en-US" dirty="0"/>
              <a:t>here, </a:t>
            </a:r>
            <a:r>
              <a:rPr lang="en-US" i="1" dirty="0"/>
              <a:t>fallacious</a:t>
            </a:r>
            <a:r>
              <a:rPr lang="en-US" dirty="0"/>
              <a:t> means seemingly true but not in the logical perspective;</a:t>
            </a:r>
          </a:p>
          <a:p>
            <a:r>
              <a:rPr lang="en-US" dirty="0"/>
              <a:t>Idols of the tribe (</a:t>
            </a:r>
            <a:r>
              <a:rPr lang="en-US" i="1" dirty="0"/>
              <a:t>human nature</a:t>
            </a:r>
            <a:r>
              <a:rPr lang="en-US" dirty="0"/>
              <a:t>): this refers to the fact that sometimes we based our reasoning on </a:t>
            </a:r>
            <a:r>
              <a:rPr lang="en-US" i="1" dirty="0"/>
              <a:t>human preference</a:t>
            </a:r>
            <a:r>
              <a:rPr lang="en-US" dirty="0"/>
              <a:t> rather than rationality; for instance, we often think that we are right but it turns out that we are wrong; the reason is that we hope it should right does not mean in reality it is right;</a:t>
            </a:r>
          </a:p>
          <a:p>
            <a:endParaRPr lang="en-US" dirty="0"/>
          </a:p>
        </p:txBody>
      </p:sp>
    </p:spTree>
    <p:extLst>
      <p:ext uri="{BB962C8B-B14F-4D97-AF65-F5344CB8AC3E}">
        <p14:creationId xmlns:p14="http://schemas.microsoft.com/office/powerpoint/2010/main" val="555324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D2DE1-2085-4D4C-9311-82E204D7CDD2}"/>
              </a:ext>
            </a:extLst>
          </p:cNvPr>
          <p:cNvSpPr>
            <a:spLocks noGrp="1"/>
          </p:cNvSpPr>
          <p:nvPr>
            <p:ph type="title"/>
          </p:nvPr>
        </p:nvSpPr>
        <p:spPr/>
        <p:txBody>
          <a:bodyPr/>
          <a:lstStyle/>
          <a:p>
            <a:r>
              <a:rPr lang="en-SG" dirty="0"/>
              <a:t>Fallacious thinking</a:t>
            </a:r>
          </a:p>
        </p:txBody>
      </p:sp>
      <p:sp>
        <p:nvSpPr>
          <p:cNvPr id="3" name="Content Placeholder 2">
            <a:extLst>
              <a:ext uri="{FF2B5EF4-FFF2-40B4-BE49-F238E27FC236}">
                <a16:creationId xmlns:a16="http://schemas.microsoft.com/office/drawing/2014/main" id="{AAB01ADF-F34F-474A-B438-31C559C65DA1}"/>
              </a:ext>
            </a:extLst>
          </p:cNvPr>
          <p:cNvSpPr>
            <a:spLocks noGrp="1"/>
          </p:cNvSpPr>
          <p:nvPr>
            <p:ph idx="1"/>
          </p:nvPr>
        </p:nvSpPr>
        <p:spPr/>
        <p:txBody>
          <a:bodyPr>
            <a:normAutofit fontScale="85000" lnSpcReduction="10000"/>
          </a:bodyPr>
          <a:lstStyle/>
          <a:p>
            <a:r>
              <a:rPr lang="en-US" dirty="0"/>
              <a:t>Idols of the cave (</a:t>
            </a:r>
            <a:r>
              <a:rPr lang="en-US" i="1" dirty="0"/>
              <a:t>environment influence</a:t>
            </a:r>
            <a:r>
              <a:rPr lang="en-US" dirty="0"/>
              <a:t>): based on one’s own cultural bias or </a:t>
            </a:r>
            <a:r>
              <a:rPr lang="en-US" i="1" dirty="0"/>
              <a:t>habitual prejudice</a:t>
            </a:r>
            <a:r>
              <a:rPr lang="en-US" dirty="0"/>
              <a:t>; this is quite often, for we cannot escape our cultural environment;</a:t>
            </a:r>
          </a:p>
          <a:p>
            <a:r>
              <a:rPr lang="en-US" dirty="0"/>
              <a:t>Idols of the marketplace (</a:t>
            </a:r>
            <a:r>
              <a:rPr lang="en-US" i="1" dirty="0"/>
              <a:t>human language</a:t>
            </a:r>
            <a:r>
              <a:rPr lang="en-US" dirty="0"/>
              <a:t>): based on the association and common language used such as hearsay and the lack of a proper understanding of it, rather than reason; for example, modern marketing strategies sometimes make people confused about the reality;</a:t>
            </a:r>
          </a:p>
          <a:p>
            <a:r>
              <a:rPr lang="en-US" dirty="0"/>
              <a:t>Idols of the theatre (</a:t>
            </a:r>
            <a:r>
              <a:rPr lang="en-US" i="1" dirty="0"/>
              <a:t>external influence</a:t>
            </a:r>
            <a:r>
              <a:rPr lang="en-US" dirty="0"/>
              <a:t>): this is referred to the external influence of an unexamined dogma or problematic principle which is like theatrical performance: unreal; for example, we always say that </a:t>
            </a:r>
            <a:r>
              <a:rPr lang="en-US" i="1" dirty="0"/>
              <a:t>appearance is deceptive</a:t>
            </a:r>
            <a:r>
              <a:rPr lang="en-US" dirty="0"/>
              <a:t>!</a:t>
            </a:r>
          </a:p>
          <a:p>
            <a:endParaRPr lang="en-US" dirty="0"/>
          </a:p>
          <a:p>
            <a:endParaRPr lang="en-SG" dirty="0"/>
          </a:p>
        </p:txBody>
      </p:sp>
    </p:spTree>
    <p:extLst>
      <p:ext uri="{BB962C8B-B14F-4D97-AF65-F5344CB8AC3E}">
        <p14:creationId xmlns:p14="http://schemas.microsoft.com/office/powerpoint/2010/main" val="28512478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Custom 2">
      <a:majorFont>
        <a:latin typeface="Times New Roman"/>
        <a:ea typeface="新宋体"/>
        <a:cs typeface=""/>
      </a:majorFont>
      <a:minorFont>
        <a:latin typeface="Times New Roman"/>
        <a:ea typeface="新宋体"/>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1715</TotalTime>
  <Words>2341</Words>
  <Application>Microsoft Office PowerPoint</Application>
  <PresentationFormat>On-screen Show (4:3)</PresentationFormat>
  <Paragraphs>114</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Cambria</vt:lpstr>
      <vt:lpstr>Times New Roman</vt:lpstr>
      <vt:lpstr>Office Theme</vt:lpstr>
      <vt:lpstr>Lecture 1: Introduction</vt:lpstr>
      <vt:lpstr>Introduction</vt:lpstr>
      <vt:lpstr>Outline of the course</vt:lpstr>
      <vt:lpstr>Logic Methods and Indian Development</vt:lpstr>
      <vt:lpstr>Types of logic methods</vt:lpstr>
      <vt:lpstr>Three important origins of traditional logical thought</vt:lpstr>
      <vt:lpstr>Logical reasoning: a philosophical anecdote</vt:lpstr>
      <vt:lpstr>Francis Bacon and inductive logical reasoning</vt:lpstr>
      <vt:lpstr>Fallacious thinking</vt:lpstr>
      <vt:lpstr>Development of logical thought in ancient India</vt:lpstr>
      <vt:lpstr>Beginning and development</vt:lpstr>
      <vt:lpstr>Nāstika darśana: the unorthodox schools</vt:lpstr>
      <vt:lpstr>Related philosophers</vt:lpstr>
      <vt:lpstr>Navya Nyaya or Neo-Nyaya</vt:lpstr>
      <vt:lpstr>Buddhist insights</vt:lpstr>
      <vt:lpstr>Buddhist logic: 3 stages </vt:lpstr>
      <vt:lpstr>Later development</vt:lpstr>
      <vt:lpstr>Modern research</vt:lpstr>
      <vt:lpstr>Facts check-1</vt:lpstr>
      <vt:lpstr>Facts check-2</vt:lpstr>
      <vt:lpstr>Exercise (compulsory)</vt:lpstr>
    </vt:vector>
  </TitlesOfParts>
  <Company>KMSPKS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[BCS Lecturer] Ven Chuan Qing</dc:creator>
  <cp:lastModifiedBy>[BCS Lecturer] Ven Chuan Qing</cp:lastModifiedBy>
  <cp:revision>87</cp:revision>
  <dcterms:created xsi:type="dcterms:W3CDTF">2018-09-02T04:48:07Z</dcterms:created>
  <dcterms:modified xsi:type="dcterms:W3CDTF">2020-08-26T07:00:48Z</dcterms:modified>
</cp:coreProperties>
</file>