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70" r:id="rId4"/>
    <p:sldId id="258" r:id="rId5"/>
    <p:sldId id="259" r:id="rId6"/>
    <p:sldId id="267" r:id="rId7"/>
    <p:sldId id="271" r:id="rId8"/>
    <p:sldId id="268" r:id="rId9"/>
    <p:sldId id="260" r:id="rId10"/>
    <p:sldId id="272" r:id="rId11"/>
    <p:sldId id="261" r:id="rId12"/>
    <p:sldId id="263" r:id="rId13"/>
    <p:sldId id="265" r:id="rId14"/>
    <p:sldId id="266" r:id="rId15"/>
    <p:sldId id="273" r:id="rId16"/>
    <p:sldId id="269" r:id="rId17"/>
    <p:sldId id="262" r:id="rId18"/>
    <p:sldId id="264"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1506"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E644A65-FD0C-4A1D-A36F-902DAF4E2656}" type="datetimeFigureOut">
              <a:rPr lang="en-SG" smtClean="0"/>
              <a:t>26/8/2020</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9022E282-A8B2-4F69-8915-31C8EC3A4DEA}" type="slidenum">
              <a:rPr lang="en-SG" smtClean="0"/>
              <a:t>‹#›</a:t>
            </a:fld>
            <a:endParaRPr lang="en-SG"/>
          </a:p>
        </p:txBody>
      </p:sp>
    </p:spTree>
    <p:extLst>
      <p:ext uri="{BB962C8B-B14F-4D97-AF65-F5344CB8AC3E}">
        <p14:creationId xmlns:p14="http://schemas.microsoft.com/office/powerpoint/2010/main" val="36695404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E644A65-FD0C-4A1D-A36F-902DAF4E2656}" type="datetimeFigureOut">
              <a:rPr lang="en-SG" smtClean="0"/>
              <a:t>26/8/2020</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9022E282-A8B2-4F69-8915-31C8EC3A4DEA}" type="slidenum">
              <a:rPr lang="en-SG" smtClean="0"/>
              <a:t>‹#›</a:t>
            </a:fld>
            <a:endParaRPr lang="en-SG"/>
          </a:p>
        </p:txBody>
      </p:sp>
    </p:spTree>
    <p:extLst>
      <p:ext uri="{BB962C8B-B14F-4D97-AF65-F5344CB8AC3E}">
        <p14:creationId xmlns:p14="http://schemas.microsoft.com/office/powerpoint/2010/main" val="17323349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E644A65-FD0C-4A1D-A36F-902DAF4E2656}" type="datetimeFigureOut">
              <a:rPr lang="en-SG" smtClean="0"/>
              <a:t>26/8/2020</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9022E282-A8B2-4F69-8915-31C8EC3A4DEA}" type="slidenum">
              <a:rPr lang="en-SG" smtClean="0"/>
              <a:t>‹#›</a:t>
            </a:fld>
            <a:endParaRPr lang="en-SG"/>
          </a:p>
        </p:txBody>
      </p:sp>
    </p:spTree>
    <p:extLst>
      <p:ext uri="{BB962C8B-B14F-4D97-AF65-F5344CB8AC3E}">
        <p14:creationId xmlns:p14="http://schemas.microsoft.com/office/powerpoint/2010/main" val="39141169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E644A65-FD0C-4A1D-A36F-902DAF4E2656}" type="datetimeFigureOut">
              <a:rPr lang="en-SG" smtClean="0"/>
              <a:t>26/8/2020</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9022E282-A8B2-4F69-8915-31C8EC3A4DEA}" type="slidenum">
              <a:rPr lang="en-SG" smtClean="0"/>
              <a:t>‹#›</a:t>
            </a:fld>
            <a:endParaRPr lang="en-SG"/>
          </a:p>
        </p:txBody>
      </p:sp>
    </p:spTree>
    <p:extLst>
      <p:ext uri="{BB962C8B-B14F-4D97-AF65-F5344CB8AC3E}">
        <p14:creationId xmlns:p14="http://schemas.microsoft.com/office/powerpoint/2010/main" val="21433195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E644A65-FD0C-4A1D-A36F-902DAF4E2656}" type="datetimeFigureOut">
              <a:rPr lang="en-SG" smtClean="0"/>
              <a:t>26/8/2020</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9022E282-A8B2-4F69-8915-31C8EC3A4DEA}" type="slidenum">
              <a:rPr lang="en-SG" smtClean="0"/>
              <a:t>‹#›</a:t>
            </a:fld>
            <a:endParaRPr lang="en-SG"/>
          </a:p>
        </p:txBody>
      </p:sp>
    </p:spTree>
    <p:extLst>
      <p:ext uri="{BB962C8B-B14F-4D97-AF65-F5344CB8AC3E}">
        <p14:creationId xmlns:p14="http://schemas.microsoft.com/office/powerpoint/2010/main" val="11202006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E644A65-FD0C-4A1D-A36F-902DAF4E2656}" type="datetimeFigureOut">
              <a:rPr lang="en-SG" smtClean="0"/>
              <a:t>26/8/2020</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9022E282-A8B2-4F69-8915-31C8EC3A4DEA}" type="slidenum">
              <a:rPr lang="en-SG" smtClean="0"/>
              <a:t>‹#›</a:t>
            </a:fld>
            <a:endParaRPr lang="en-SG"/>
          </a:p>
        </p:txBody>
      </p:sp>
    </p:spTree>
    <p:extLst>
      <p:ext uri="{BB962C8B-B14F-4D97-AF65-F5344CB8AC3E}">
        <p14:creationId xmlns:p14="http://schemas.microsoft.com/office/powerpoint/2010/main" val="32209340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E644A65-FD0C-4A1D-A36F-902DAF4E2656}" type="datetimeFigureOut">
              <a:rPr lang="en-SG" smtClean="0"/>
              <a:t>26/8/2020</a:t>
            </a:fld>
            <a:endParaRPr lang="en-SG"/>
          </a:p>
        </p:txBody>
      </p:sp>
      <p:sp>
        <p:nvSpPr>
          <p:cNvPr id="8" name="Footer Placeholder 7"/>
          <p:cNvSpPr>
            <a:spLocks noGrp="1"/>
          </p:cNvSpPr>
          <p:nvPr>
            <p:ph type="ftr" sz="quarter" idx="11"/>
          </p:nvPr>
        </p:nvSpPr>
        <p:spPr/>
        <p:txBody>
          <a:bodyPr/>
          <a:lstStyle/>
          <a:p>
            <a:endParaRPr lang="en-SG"/>
          </a:p>
        </p:txBody>
      </p:sp>
      <p:sp>
        <p:nvSpPr>
          <p:cNvPr id="9" name="Slide Number Placeholder 8"/>
          <p:cNvSpPr>
            <a:spLocks noGrp="1"/>
          </p:cNvSpPr>
          <p:nvPr>
            <p:ph type="sldNum" sz="quarter" idx="12"/>
          </p:nvPr>
        </p:nvSpPr>
        <p:spPr/>
        <p:txBody>
          <a:bodyPr/>
          <a:lstStyle/>
          <a:p>
            <a:fld id="{9022E282-A8B2-4F69-8915-31C8EC3A4DEA}" type="slidenum">
              <a:rPr lang="en-SG" smtClean="0"/>
              <a:t>‹#›</a:t>
            </a:fld>
            <a:endParaRPr lang="en-SG"/>
          </a:p>
        </p:txBody>
      </p:sp>
    </p:spTree>
    <p:extLst>
      <p:ext uri="{BB962C8B-B14F-4D97-AF65-F5344CB8AC3E}">
        <p14:creationId xmlns:p14="http://schemas.microsoft.com/office/powerpoint/2010/main" val="6421832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E644A65-FD0C-4A1D-A36F-902DAF4E2656}" type="datetimeFigureOut">
              <a:rPr lang="en-SG" smtClean="0"/>
              <a:t>26/8/2020</a:t>
            </a:fld>
            <a:endParaRPr lang="en-SG"/>
          </a:p>
        </p:txBody>
      </p:sp>
      <p:sp>
        <p:nvSpPr>
          <p:cNvPr id="4" name="Footer Placeholder 3"/>
          <p:cNvSpPr>
            <a:spLocks noGrp="1"/>
          </p:cNvSpPr>
          <p:nvPr>
            <p:ph type="ftr" sz="quarter" idx="11"/>
          </p:nvPr>
        </p:nvSpPr>
        <p:spPr/>
        <p:txBody>
          <a:bodyPr/>
          <a:lstStyle/>
          <a:p>
            <a:endParaRPr lang="en-SG"/>
          </a:p>
        </p:txBody>
      </p:sp>
      <p:sp>
        <p:nvSpPr>
          <p:cNvPr id="5" name="Slide Number Placeholder 4"/>
          <p:cNvSpPr>
            <a:spLocks noGrp="1"/>
          </p:cNvSpPr>
          <p:nvPr>
            <p:ph type="sldNum" sz="quarter" idx="12"/>
          </p:nvPr>
        </p:nvSpPr>
        <p:spPr/>
        <p:txBody>
          <a:bodyPr/>
          <a:lstStyle/>
          <a:p>
            <a:fld id="{9022E282-A8B2-4F69-8915-31C8EC3A4DEA}" type="slidenum">
              <a:rPr lang="en-SG" smtClean="0"/>
              <a:t>‹#›</a:t>
            </a:fld>
            <a:endParaRPr lang="en-SG"/>
          </a:p>
        </p:txBody>
      </p:sp>
    </p:spTree>
    <p:extLst>
      <p:ext uri="{BB962C8B-B14F-4D97-AF65-F5344CB8AC3E}">
        <p14:creationId xmlns:p14="http://schemas.microsoft.com/office/powerpoint/2010/main" val="31969952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644A65-FD0C-4A1D-A36F-902DAF4E2656}" type="datetimeFigureOut">
              <a:rPr lang="en-SG" smtClean="0"/>
              <a:t>26/8/2020</a:t>
            </a:fld>
            <a:endParaRPr lang="en-SG"/>
          </a:p>
        </p:txBody>
      </p:sp>
      <p:sp>
        <p:nvSpPr>
          <p:cNvPr id="3" name="Footer Placeholder 2"/>
          <p:cNvSpPr>
            <a:spLocks noGrp="1"/>
          </p:cNvSpPr>
          <p:nvPr>
            <p:ph type="ftr" sz="quarter" idx="11"/>
          </p:nvPr>
        </p:nvSpPr>
        <p:spPr/>
        <p:txBody>
          <a:bodyPr/>
          <a:lstStyle/>
          <a:p>
            <a:endParaRPr lang="en-SG"/>
          </a:p>
        </p:txBody>
      </p:sp>
      <p:sp>
        <p:nvSpPr>
          <p:cNvPr id="4" name="Slide Number Placeholder 3"/>
          <p:cNvSpPr>
            <a:spLocks noGrp="1"/>
          </p:cNvSpPr>
          <p:nvPr>
            <p:ph type="sldNum" sz="quarter" idx="12"/>
          </p:nvPr>
        </p:nvSpPr>
        <p:spPr/>
        <p:txBody>
          <a:bodyPr/>
          <a:lstStyle/>
          <a:p>
            <a:fld id="{9022E282-A8B2-4F69-8915-31C8EC3A4DEA}" type="slidenum">
              <a:rPr lang="en-SG" smtClean="0"/>
              <a:t>‹#›</a:t>
            </a:fld>
            <a:endParaRPr lang="en-SG"/>
          </a:p>
        </p:txBody>
      </p:sp>
    </p:spTree>
    <p:extLst>
      <p:ext uri="{BB962C8B-B14F-4D97-AF65-F5344CB8AC3E}">
        <p14:creationId xmlns:p14="http://schemas.microsoft.com/office/powerpoint/2010/main" val="9566124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E644A65-FD0C-4A1D-A36F-902DAF4E2656}" type="datetimeFigureOut">
              <a:rPr lang="en-SG" smtClean="0"/>
              <a:t>26/8/2020</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9022E282-A8B2-4F69-8915-31C8EC3A4DEA}" type="slidenum">
              <a:rPr lang="en-SG" smtClean="0"/>
              <a:t>‹#›</a:t>
            </a:fld>
            <a:endParaRPr lang="en-SG"/>
          </a:p>
        </p:txBody>
      </p:sp>
    </p:spTree>
    <p:extLst>
      <p:ext uri="{BB962C8B-B14F-4D97-AF65-F5344CB8AC3E}">
        <p14:creationId xmlns:p14="http://schemas.microsoft.com/office/powerpoint/2010/main" val="3059523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E644A65-FD0C-4A1D-A36F-902DAF4E2656}" type="datetimeFigureOut">
              <a:rPr lang="en-SG" smtClean="0"/>
              <a:t>26/8/2020</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9022E282-A8B2-4F69-8915-31C8EC3A4DEA}" type="slidenum">
              <a:rPr lang="en-SG" smtClean="0"/>
              <a:t>‹#›</a:t>
            </a:fld>
            <a:endParaRPr lang="en-SG"/>
          </a:p>
        </p:txBody>
      </p:sp>
    </p:spTree>
    <p:extLst>
      <p:ext uri="{BB962C8B-B14F-4D97-AF65-F5344CB8AC3E}">
        <p14:creationId xmlns:p14="http://schemas.microsoft.com/office/powerpoint/2010/main" val="1345315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644A65-FD0C-4A1D-A36F-902DAF4E2656}" type="datetimeFigureOut">
              <a:rPr lang="en-SG" smtClean="0"/>
              <a:t>26/8/2020</a:t>
            </a:fld>
            <a:endParaRPr lang="en-SG"/>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SG"/>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22E282-A8B2-4F69-8915-31C8EC3A4DEA}" type="slidenum">
              <a:rPr lang="en-SG" smtClean="0"/>
              <a:t>‹#›</a:t>
            </a:fld>
            <a:endParaRPr lang="en-SG"/>
          </a:p>
        </p:txBody>
      </p:sp>
    </p:spTree>
    <p:extLst>
      <p:ext uri="{BB962C8B-B14F-4D97-AF65-F5344CB8AC3E}">
        <p14:creationId xmlns:p14="http://schemas.microsoft.com/office/powerpoint/2010/main" val="149690636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mailto:chuanqing@bcs.edu.s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258E7B1-272F-447D-A04D-20DC9AAF2E2E}"/>
              </a:ext>
            </a:extLst>
          </p:cNvPr>
          <p:cNvSpPr>
            <a:spLocks noGrp="1"/>
          </p:cNvSpPr>
          <p:nvPr>
            <p:ph type="title"/>
          </p:nvPr>
        </p:nvSpPr>
        <p:spPr/>
        <p:txBody>
          <a:bodyPr/>
          <a:lstStyle/>
          <a:p>
            <a:r>
              <a:rPr lang="zh-CN" altLang="en-US" dirty="0"/>
              <a:t>第一课：导论</a:t>
            </a:r>
            <a:endParaRPr lang="en-SG" dirty="0"/>
          </a:p>
        </p:txBody>
      </p:sp>
      <p:sp>
        <p:nvSpPr>
          <p:cNvPr id="5" name="Content Placeholder 4">
            <a:extLst>
              <a:ext uri="{FF2B5EF4-FFF2-40B4-BE49-F238E27FC236}">
                <a16:creationId xmlns:a16="http://schemas.microsoft.com/office/drawing/2014/main" id="{60C11ABF-952A-4FFA-8B13-5C37095DC233}"/>
              </a:ext>
            </a:extLst>
          </p:cNvPr>
          <p:cNvSpPr>
            <a:spLocks noGrp="1"/>
          </p:cNvSpPr>
          <p:nvPr>
            <p:ph idx="1"/>
          </p:nvPr>
        </p:nvSpPr>
        <p:spPr/>
        <p:txBody>
          <a:bodyPr>
            <a:normAutofit/>
          </a:bodyPr>
          <a:lstStyle/>
          <a:p>
            <a:r>
              <a:rPr lang="zh-CN" altLang="en-US" dirty="0"/>
              <a:t>本节大纲</a:t>
            </a:r>
            <a:endParaRPr lang="en-SG" altLang="zh-CN" dirty="0"/>
          </a:p>
          <a:p>
            <a:r>
              <a:rPr lang="zh-CN" altLang="en-US" dirty="0"/>
              <a:t>写作及其简介</a:t>
            </a:r>
            <a:endParaRPr lang="en-SG" altLang="zh-CN" dirty="0"/>
          </a:p>
          <a:p>
            <a:r>
              <a:rPr lang="zh-CN" altLang="en-US" dirty="0"/>
              <a:t>论文写作</a:t>
            </a:r>
            <a:endParaRPr lang="en-US" altLang="zh-CN" dirty="0"/>
          </a:p>
          <a:p>
            <a:r>
              <a:rPr lang="zh-CN" altLang="en-US" dirty="0"/>
              <a:t>论文的基本要求</a:t>
            </a:r>
            <a:endParaRPr lang="en-SG" altLang="zh-CN" dirty="0"/>
          </a:p>
          <a:p>
            <a:r>
              <a:rPr lang="zh-CN" altLang="en-US" dirty="0"/>
              <a:t>学术论文写作</a:t>
            </a:r>
            <a:endParaRPr lang="en-SG" altLang="zh-CN" dirty="0"/>
          </a:p>
          <a:p>
            <a:r>
              <a:rPr lang="zh-CN" altLang="en-US" dirty="0"/>
              <a:t>简单流程</a:t>
            </a:r>
            <a:endParaRPr lang="en-SG" altLang="zh-CN" dirty="0"/>
          </a:p>
          <a:p>
            <a:r>
              <a:rPr lang="zh-CN" altLang="en-US" dirty="0"/>
              <a:t>本课总结</a:t>
            </a:r>
            <a:endParaRPr lang="en-SG" altLang="zh-CN" dirty="0"/>
          </a:p>
          <a:p>
            <a:r>
              <a:rPr lang="zh-CN" altLang="en-US" dirty="0"/>
              <a:t>课后练习（这</a:t>
            </a:r>
            <a:r>
              <a:rPr lang="zh-CN" altLang="en-US" b="1" dirty="0"/>
              <a:t>门</a:t>
            </a:r>
            <a:r>
              <a:rPr lang="zh-CN" altLang="en-US" dirty="0"/>
              <a:t>课所有的课后练习都要交）</a:t>
            </a:r>
            <a:endParaRPr lang="en-SG" dirty="0"/>
          </a:p>
        </p:txBody>
      </p:sp>
    </p:spTree>
    <p:extLst>
      <p:ext uri="{BB962C8B-B14F-4D97-AF65-F5344CB8AC3E}">
        <p14:creationId xmlns:p14="http://schemas.microsoft.com/office/powerpoint/2010/main" val="25494746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531DC45-0BB0-4888-9CFD-C40EE31C384D}"/>
              </a:ext>
            </a:extLst>
          </p:cNvPr>
          <p:cNvSpPr>
            <a:spLocks noGrp="1"/>
          </p:cNvSpPr>
          <p:nvPr>
            <p:ph type="title"/>
          </p:nvPr>
        </p:nvSpPr>
        <p:spPr/>
        <p:txBody>
          <a:bodyPr/>
          <a:lstStyle/>
          <a:p>
            <a:r>
              <a:rPr lang="zh-CN" altLang="en-US" dirty="0"/>
              <a:t>论文的基本要求</a:t>
            </a:r>
            <a:r>
              <a:rPr lang="en-US" altLang="zh-CN" dirty="0"/>
              <a:t>-2</a:t>
            </a:r>
            <a:endParaRPr lang="zh-CN" altLang="en-US" dirty="0"/>
          </a:p>
        </p:txBody>
      </p:sp>
      <p:sp>
        <p:nvSpPr>
          <p:cNvPr id="3" name="内容占位符 2">
            <a:extLst>
              <a:ext uri="{FF2B5EF4-FFF2-40B4-BE49-F238E27FC236}">
                <a16:creationId xmlns:a16="http://schemas.microsoft.com/office/drawing/2014/main" id="{02E9D3A8-CD27-4AA5-B865-81C1D481A123}"/>
              </a:ext>
            </a:extLst>
          </p:cNvPr>
          <p:cNvSpPr>
            <a:spLocks noGrp="1"/>
          </p:cNvSpPr>
          <p:nvPr>
            <p:ph idx="1"/>
          </p:nvPr>
        </p:nvSpPr>
        <p:spPr/>
        <p:txBody>
          <a:bodyPr/>
          <a:lstStyle/>
          <a:p>
            <a:r>
              <a:rPr lang="zh-CN" altLang="en-US" dirty="0"/>
              <a:t>所谓的“论据”，换句话说，就是说“论要有据” </a:t>
            </a:r>
            <a:r>
              <a:rPr lang="en-US" altLang="zh-CN" dirty="0"/>
              <a:t>– </a:t>
            </a:r>
            <a:r>
              <a:rPr lang="zh-CN" altLang="en-US" dirty="0"/>
              <a:t>观点要有根据，而且要有道理；</a:t>
            </a:r>
            <a:endParaRPr lang="en-US" altLang="zh-CN" dirty="0"/>
          </a:p>
          <a:p>
            <a:r>
              <a:rPr lang="zh-CN" altLang="en-US" dirty="0"/>
              <a:t>所谓的依据，既可以是你所赞同的他人观点，也可以是自己的观点；不管是谁的观点，论据需要回答为什么的问题：为什么如此才有道理？</a:t>
            </a:r>
            <a:endParaRPr lang="en-US" altLang="zh-CN" dirty="0"/>
          </a:p>
          <a:p>
            <a:r>
              <a:rPr lang="zh-CN" altLang="en-US" dirty="0"/>
              <a:t>所谓的有道理，就是要讲得通；讲得通是需要符合常识和逻辑，而不是自己说讲得通就讲得通；</a:t>
            </a:r>
            <a:endParaRPr lang="en-SG" altLang="zh-CN" dirty="0"/>
          </a:p>
          <a:p>
            <a:r>
              <a:rPr lang="zh-CN" altLang="en-US" dirty="0"/>
              <a:t>因此，论文的基本要求就是：论点 </a:t>
            </a:r>
            <a:r>
              <a:rPr lang="en-US" altLang="zh-CN" dirty="0"/>
              <a:t>– </a:t>
            </a:r>
            <a:r>
              <a:rPr lang="zh-CN" altLang="en-US" dirty="0"/>
              <a:t>论证 </a:t>
            </a:r>
            <a:r>
              <a:rPr lang="en-US" altLang="zh-CN" dirty="0"/>
              <a:t>– </a:t>
            </a:r>
            <a:r>
              <a:rPr lang="zh-CN" altLang="en-US" dirty="0"/>
              <a:t>论据；</a:t>
            </a:r>
            <a:endParaRPr lang="en-SG" altLang="zh-CN" dirty="0"/>
          </a:p>
          <a:p>
            <a:endParaRPr lang="zh-CN" altLang="en-US" dirty="0"/>
          </a:p>
        </p:txBody>
      </p:sp>
    </p:spTree>
    <p:extLst>
      <p:ext uri="{BB962C8B-B14F-4D97-AF65-F5344CB8AC3E}">
        <p14:creationId xmlns:p14="http://schemas.microsoft.com/office/powerpoint/2010/main" val="34273043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17BC17-DD20-4A9F-81CD-0078EDBAA627}"/>
              </a:ext>
            </a:extLst>
          </p:cNvPr>
          <p:cNvSpPr>
            <a:spLocks noGrp="1"/>
          </p:cNvSpPr>
          <p:nvPr>
            <p:ph type="title"/>
          </p:nvPr>
        </p:nvSpPr>
        <p:spPr/>
        <p:txBody>
          <a:bodyPr/>
          <a:lstStyle/>
          <a:p>
            <a:r>
              <a:rPr lang="zh-CN" altLang="en-US" dirty="0"/>
              <a:t>学术论文</a:t>
            </a:r>
            <a:endParaRPr lang="en-SG" dirty="0"/>
          </a:p>
        </p:txBody>
      </p:sp>
      <p:sp>
        <p:nvSpPr>
          <p:cNvPr id="3" name="Content Placeholder 2">
            <a:extLst>
              <a:ext uri="{FF2B5EF4-FFF2-40B4-BE49-F238E27FC236}">
                <a16:creationId xmlns:a16="http://schemas.microsoft.com/office/drawing/2014/main" id="{3E9E40AD-BF52-40DC-A452-320F3BFCDE95}"/>
              </a:ext>
            </a:extLst>
          </p:cNvPr>
          <p:cNvSpPr>
            <a:spLocks noGrp="1"/>
          </p:cNvSpPr>
          <p:nvPr>
            <p:ph idx="1"/>
          </p:nvPr>
        </p:nvSpPr>
        <p:spPr/>
        <p:txBody>
          <a:bodyPr>
            <a:normAutofit fontScale="92500" lnSpcReduction="10000"/>
          </a:bodyPr>
          <a:lstStyle/>
          <a:p>
            <a:r>
              <a:rPr lang="zh-CN" altLang="en-US" dirty="0"/>
              <a:t>学术，是从 </a:t>
            </a:r>
            <a:r>
              <a:rPr lang="en-SG" altLang="zh-CN" i="1" dirty="0"/>
              <a:t>academic </a:t>
            </a:r>
            <a:r>
              <a:rPr lang="zh-CN" altLang="en-US" dirty="0"/>
              <a:t>翻译而来；而 </a:t>
            </a:r>
            <a:r>
              <a:rPr lang="en-SG" altLang="zh-CN" i="1" dirty="0"/>
              <a:t>academic</a:t>
            </a:r>
            <a:r>
              <a:rPr lang="zh-CN" altLang="en-US" dirty="0"/>
              <a:t>，则可以追溯到苏格拉底的“学苑”（</a:t>
            </a:r>
            <a:r>
              <a:rPr lang="en-SG" altLang="zh-CN" i="1" dirty="0"/>
              <a:t>academy</a:t>
            </a:r>
            <a:r>
              <a:rPr lang="zh-CN" altLang="en-US" dirty="0"/>
              <a:t>）以及其中最为出名的学生 </a:t>
            </a:r>
            <a:r>
              <a:rPr lang="en-US" altLang="zh-CN" dirty="0"/>
              <a:t>– </a:t>
            </a:r>
            <a:r>
              <a:rPr lang="zh-CN" altLang="en-US" dirty="0"/>
              <a:t>柏拉图。</a:t>
            </a:r>
            <a:endParaRPr lang="en-US" altLang="zh-CN" dirty="0"/>
          </a:p>
          <a:p>
            <a:r>
              <a:rPr lang="zh-CN" altLang="en-US" dirty="0"/>
              <a:t>“学术”，大概意思就是“不实用的”或“理论的”，用另外的一个比较流行的术语，就是所谓的“务虚”的学识；</a:t>
            </a:r>
            <a:endParaRPr lang="en-SG" altLang="zh-CN" dirty="0"/>
          </a:p>
          <a:p>
            <a:r>
              <a:rPr lang="zh-CN" altLang="en-US" dirty="0"/>
              <a:t>所以，用玩笑话讲，“学术”就是将简单的事情复杂化，学术研究就是把听得懂的事情用听不懂的话讲出来。不管怎样，“学术”有以下的特征：</a:t>
            </a:r>
            <a:endParaRPr lang="en-SG" altLang="zh-CN" dirty="0"/>
          </a:p>
          <a:p>
            <a:r>
              <a:rPr lang="zh-CN" altLang="en-US" dirty="0"/>
              <a:t>正式、严谨、规范、客观、精准；</a:t>
            </a:r>
            <a:endParaRPr lang="en-SG" altLang="zh-CN" dirty="0"/>
          </a:p>
          <a:p>
            <a:r>
              <a:rPr lang="zh-CN" altLang="en-US" dirty="0"/>
              <a:t>学术论文，当然也不例外，具备以上特征；</a:t>
            </a:r>
            <a:endParaRPr lang="en-SG" dirty="0"/>
          </a:p>
        </p:txBody>
      </p:sp>
    </p:spTree>
    <p:extLst>
      <p:ext uri="{BB962C8B-B14F-4D97-AF65-F5344CB8AC3E}">
        <p14:creationId xmlns:p14="http://schemas.microsoft.com/office/powerpoint/2010/main" val="16594481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7ABF32-2032-4D96-A723-A171CF851125}"/>
              </a:ext>
            </a:extLst>
          </p:cNvPr>
          <p:cNvSpPr>
            <a:spLocks noGrp="1"/>
          </p:cNvSpPr>
          <p:nvPr>
            <p:ph type="title"/>
          </p:nvPr>
        </p:nvSpPr>
        <p:spPr/>
        <p:txBody>
          <a:bodyPr/>
          <a:lstStyle/>
          <a:p>
            <a:r>
              <a:rPr lang="zh-CN" altLang="en-US" dirty="0"/>
              <a:t>学术论文的简介</a:t>
            </a:r>
            <a:endParaRPr lang="en-SG" dirty="0"/>
          </a:p>
        </p:txBody>
      </p:sp>
      <p:sp>
        <p:nvSpPr>
          <p:cNvPr id="3" name="Content Placeholder 2">
            <a:extLst>
              <a:ext uri="{FF2B5EF4-FFF2-40B4-BE49-F238E27FC236}">
                <a16:creationId xmlns:a16="http://schemas.microsoft.com/office/drawing/2014/main" id="{D1883E08-1C54-4038-B4E4-CAF40CD5321F}"/>
              </a:ext>
            </a:extLst>
          </p:cNvPr>
          <p:cNvSpPr>
            <a:spLocks noGrp="1"/>
          </p:cNvSpPr>
          <p:nvPr>
            <p:ph idx="1"/>
          </p:nvPr>
        </p:nvSpPr>
        <p:spPr/>
        <p:txBody>
          <a:bodyPr>
            <a:normAutofit fontScale="92500" lnSpcReduction="10000"/>
          </a:bodyPr>
          <a:lstStyle/>
          <a:p>
            <a:r>
              <a:rPr lang="zh-CN" altLang="en-US" dirty="0"/>
              <a:t>既然是正式的学术论文，大学开始所写作的学期报告或简单论文，都以“学术论文”这样的正式规范为标准；因此，学术论文，包括有时甚至称之为“学院写作”（</a:t>
            </a:r>
            <a:r>
              <a:rPr lang="en-SG" altLang="zh-CN" i="1" dirty="0"/>
              <a:t>college writing</a:t>
            </a:r>
            <a:r>
              <a:rPr lang="zh-CN" altLang="en-US" dirty="0"/>
              <a:t>）；</a:t>
            </a:r>
            <a:endParaRPr lang="en-SG" altLang="zh-CN" dirty="0"/>
          </a:p>
          <a:p>
            <a:r>
              <a:rPr lang="zh-CN" altLang="en-US" dirty="0"/>
              <a:t>由于学术论文涉及到研究方法，随着研究领域的差别和方法论的殊异，写作的方式在风格上就有很大不同；比如，社会学和人类学专业的论文对问卷调查和田野调查以及对这些调查资料的分析很重视；</a:t>
            </a:r>
            <a:endParaRPr lang="en-SG" altLang="zh-CN" dirty="0"/>
          </a:p>
          <a:p>
            <a:r>
              <a:rPr lang="zh-CN" altLang="en-US" dirty="0"/>
              <a:t>而心理学和经济学，不仅分析资料，也需要考虑到行为者的动机和目的等变量；历史或宗教领域的论文，则可能需要对资料本身进行“辨伪”等过程；凡此种种，导致了学术论文的共相和殊相；</a:t>
            </a:r>
            <a:endParaRPr lang="en-SG" altLang="zh-CN" dirty="0"/>
          </a:p>
        </p:txBody>
      </p:sp>
    </p:spTree>
    <p:extLst>
      <p:ext uri="{BB962C8B-B14F-4D97-AF65-F5344CB8AC3E}">
        <p14:creationId xmlns:p14="http://schemas.microsoft.com/office/powerpoint/2010/main" val="42005580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0B697D1-4715-4DD4-BB7A-D285E73AF6DF}"/>
              </a:ext>
            </a:extLst>
          </p:cNvPr>
          <p:cNvSpPr>
            <a:spLocks noGrp="1"/>
          </p:cNvSpPr>
          <p:nvPr>
            <p:ph type="title"/>
          </p:nvPr>
        </p:nvSpPr>
        <p:spPr/>
        <p:txBody>
          <a:bodyPr/>
          <a:lstStyle/>
          <a:p>
            <a:r>
              <a:rPr lang="zh-CN" altLang="en-US" dirty="0"/>
              <a:t>方法论</a:t>
            </a:r>
          </a:p>
        </p:txBody>
      </p:sp>
      <p:sp>
        <p:nvSpPr>
          <p:cNvPr id="3" name="内容占位符 2">
            <a:extLst>
              <a:ext uri="{FF2B5EF4-FFF2-40B4-BE49-F238E27FC236}">
                <a16:creationId xmlns:a16="http://schemas.microsoft.com/office/drawing/2014/main" id="{057FDC49-9768-4E69-B871-A4D21B160AFE}"/>
              </a:ext>
            </a:extLst>
          </p:cNvPr>
          <p:cNvSpPr>
            <a:spLocks noGrp="1"/>
          </p:cNvSpPr>
          <p:nvPr>
            <p:ph idx="1"/>
          </p:nvPr>
        </p:nvSpPr>
        <p:spPr/>
        <p:txBody>
          <a:bodyPr>
            <a:normAutofit fontScale="92500" lnSpcReduction="10000"/>
          </a:bodyPr>
          <a:lstStyle/>
          <a:p>
            <a:r>
              <a:rPr lang="zh-CN" altLang="en-US" dirty="0"/>
              <a:t>一般而言，写论文最麻烦也是最困难的，就是“方法论”；做学生的时候，私底下不成文的共识就是方法论和导言虽然在论文最开始，其实最好是最后才写；不过，就研究的次第而言，撰写论文前，研究方法论必须</a:t>
            </a:r>
            <a:r>
              <a:rPr lang="zh-CN" altLang="en-US" b="1" i="1" dirty="0"/>
              <a:t>先</a:t>
            </a:r>
            <a:r>
              <a:rPr lang="zh-CN" altLang="en-US" dirty="0"/>
              <a:t>论述；在国内，好像叫做开题 </a:t>
            </a:r>
            <a:r>
              <a:rPr lang="en-US" altLang="zh-CN" dirty="0"/>
              <a:t>– </a:t>
            </a:r>
            <a:r>
              <a:rPr lang="zh-CN" altLang="en-US" dirty="0"/>
              <a:t>论证自己研究课题的必要性、方法论以及对相关学术领域研究现状的回顾和可能的贡献等；</a:t>
            </a:r>
            <a:endParaRPr lang="en-US" altLang="zh-CN" dirty="0"/>
          </a:p>
          <a:p>
            <a:r>
              <a:rPr lang="zh-CN" altLang="en-US" dirty="0"/>
              <a:t>从文本分析、历史学考察，再到人类学、宗教学、社会学、实际应运、基础理论等，各种方法都可以选择；但方法论的选择，直接影响到学术论文的写作方式和进程；所以，在学习学术论文写作的同时，对方法论也要有自己的思考；没有方法论，学术论文很容易落入资料堆积的窠臼；</a:t>
            </a:r>
          </a:p>
        </p:txBody>
      </p:sp>
    </p:spTree>
    <p:extLst>
      <p:ext uri="{BB962C8B-B14F-4D97-AF65-F5344CB8AC3E}">
        <p14:creationId xmlns:p14="http://schemas.microsoft.com/office/powerpoint/2010/main" val="16969070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1DEBBAF-1150-4782-A89C-EAA365C54AC1}"/>
              </a:ext>
            </a:extLst>
          </p:cNvPr>
          <p:cNvSpPr>
            <a:spLocks noGrp="1"/>
          </p:cNvSpPr>
          <p:nvPr>
            <p:ph type="title"/>
          </p:nvPr>
        </p:nvSpPr>
        <p:spPr/>
        <p:txBody>
          <a:bodyPr/>
          <a:lstStyle/>
          <a:p>
            <a:r>
              <a:rPr lang="zh-CN" altLang="en-US" dirty="0"/>
              <a:t>学术论文的简单流程</a:t>
            </a:r>
            <a:r>
              <a:rPr lang="en-SG" altLang="zh-CN" dirty="0"/>
              <a:t>-1</a:t>
            </a:r>
            <a:endParaRPr lang="zh-CN" altLang="en-US" dirty="0"/>
          </a:p>
        </p:txBody>
      </p:sp>
      <p:sp>
        <p:nvSpPr>
          <p:cNvPr id="3" name="内容占位符 2">
            <a:extLst>
              <a:ext uri="{FF2B5EF4-FFF2-40B4-BE49-F238E27FC236}">
                <a16:creationId xmlns:a16="http://schemas.microsoft.com/office/drawing/2014/main" id="{9E054916-E66E-4EAE-B4BA-F0110E0BD183}"/>
              </a:ext>
            </a:extLst>
          </p:cNvPr>
          <p:cNvSpPr>
            <a:spLocks noGrp="1"/>
          </p:cNvSpPr>
          <p:nvPr>
            <p:ph idx="1"/>
          </p:nvPr>
        </p:nvSpPr>
        <p:spPr/>
        <p:txBody>
          <a:bodyPr>
            <a:normAutofit lnSpcReduction="10000"/>
          </a:bodyPr>
          <a:lstStyle/>
          <a:p>
            <a:r>
              <a:rPr lang="zh-CN" altLang="en-US" dirty="0"/>
              <a:t>学术论文的流程，本门课将循序渐进的介绍；下面的简单模式，可以满足你的好奇心：</a:t>
            </a:r>
            <a:endParaRPr lang="en-SG" altLang="zh-CN" dirty="0"/>
          </a:p>
          <a:p>
            <a:r>
              <a:rPr lang="zh-CN" altLang="en-US" dirty="0"/>
              <a:t>选题：根据自己的兴趣，选择研究课题 </a:t>
            </a:r>
            <a:r>
              <a:rPr lang="en-US" altLang="zh-CN" dirty="0"/>
              <a:t>– </a:t>
            </a:r>
            <a:r>
              <a:rPr lang="zh-CN" altLang="en-US" dirty="0"/>
              <a:t>写论文的基础；选题的关键，是在自己的兴趣和所选研究课题可操作性之间调和；</a:t>
            </a:r>
            <a:endParaRPr lang="en-US" altLang="zh-CN" dirty="0"/>
          </a:p>
          <a:p>
            <a:r>
              <a:rPr lang="en-US" altLang="zh-CN" dirty="0"/>
              <a:t>K. R. Norman</a:t>
            </a:r>
            <a:r>
              <a:rPr lang="zh-CN" altLang="en-US" dirty="0"/>
              <a:t>是巴利语研究和翻译大师，由于低调，他老人家的研究成果比他的名气大很多；他认为，研究选题，可以选别人没研究过的，但也可以选择别人研究过但你认为可以从不同角度重新研究；当然，研究过滥的课题容易出成果，但难有创新；无人问津的领域好研究，但无从开始；</a:t>
            </a:r>
            <a:endParaRPr lang="en-US" altLang="zh-CN" dirty="0"/>
          </a:p>
          <a:p>
            <a:endParaRPr lang="zh-CN" altLang="en-US" dirty="0"/>
          </a:p>
        </p:txBody>
      </p:sp>
    </p:spTree>
    <p:extLst>
      <p:ext uri="{BB962C8B-B14F-4D97-AF65-F5344CB8AC3E}">
        <p14:creationId xmlns:p14="http://schemas.microsoft.com/office/powerpoint/2010/main" val="32031067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8B6601B-419B-4760-A889-79D45DABE413}"/>
              </a:ext>
            </a:extLst>
          </p:cNvPr>
          <p:cNvSpPr>
            <a:spLocks noGrp="1"/>
          </p:cNvSpPr>
          <p:nvPr>
            <p:ph type="title"/>
          </p:nvPr>
        </p:nvSpPr>
        <p:spPr/>
        <p:txBody>
          <a:bodyPr/>
          <a:lstStyle/>
          <a:p>
            <a:r>
              <a:rPr lang="zh-CN" altLang="en-US" dirty="0"/>
              <a:t>学术论文的简单流程</a:t>
            </a:r>
            <a:r>
              <a:rPr lang="en-US" altLang="zh-CN" dirty="0"/>
              <a:t>-2</a:t>
            </a:r>
            <a:r>
              <a:rPr lang="zh-CN" altLang="en-US" dirty="0"/>
              <a:t>：</a:t>
            </a:r>
            <a:br>
              <a:rPr lang="en-SG" altLang="zh-CN" dirty="0"/>
            </a:br>
            <a:r>
              <a:rPr lang="zh-CN" altLang="en-US" sz="3200" dirty="0"/>
              <a:t>研究问题（</a:t>
            </a:r>
            <a:r>
              <a:rPr lang="en-US" altLang="zh-CN" sz="3200" i="1" dirty="0"/>
              <a:t>research questions</a:t>
            </a:r>
            <a:r>
              <a:rPr lang="zh-CN" altLang="en-US" sz="3200" dirty="0"/>
              <a:t>）</a:t>
            </a:r>
          </a:p>
        </p:txBody>
      </p:sp>
      <p:sp>
        <p:nvSpPr>
          <p:cNvPr id="3" name="内容占位符 2">
            <a:extLst>
              <a:ext uri="{FF2B5EF4-FFF2-40B4-BE49-F238E27FC236}">
                <a16:creationId xmlns:a16="http://schemas.microsoft.com/office/drawing/2014/main" id="{5316591C-4BF0-438A-B20A-3B4FB0BC47D5}"/>
              </a:ext>
            </a:extLst>
          </p:cNvPr>
          <p:cNvSpPr>
            <a:spLocks noGrp="1"/>
          </p:cNvSpPr>
          <p:nvPr>
            <p:ph idx="1"/>
          </p:nvPr>
        </p:nvSpPr>
        <p:spPr/>
        <p:txBody>
          <a:bodyPr/>
          <a:lstStyle/>
          <a:p>
            <a:r>
              <a:rPr lang="zh-CN" altLang="en-US" dirty="0"/>
              <a:t>研究问题：论证所选而又感兴趣课题的可行性，同时要归纳出相关的问题 </a:t>
            </a:r>
            <a:r>
              <a:rPr lang="en-US" altLang="zh-CN" dirty="0"/>
              <a:t>– </a:t>
            </a:r>
            <a:r>
              <a:rPr lang="zh-CN" altLang="en-US" dirty="0"/>
              <a:t>研究问题（</a:t>
            </a:r>
            <a:r>
              <a:rPr lang="en-SG" altLang="zh-CN" i="1" dirty="0"/>
              <a:t>research questions</a:t>
            </a:r>
            <a:r>
              <a:rPr lang="zh-CN" altLang="en-US" dirty="0"/>
              <a:t>）；这里写出英文不是显示本人的英文水准，而是为了加深你的印象；对研究者而言，研究问题至关重要；</a:t>
            </a:r>
            <a:endParaRPr lang="en-US" altLang="zh-CN" dirty="0"/>
          </a:p>
          <a:p>
            <a:r>
              <a:rPr lang="zh-CN" altLang="en-US" dirty="0"/>
              <a:t>如果你没有研究问题而盲目的天马行空写感想，那你的所谓的“研究”就很成问题；没有研究问题的研究论文，有点类似窗玻璃上的苍蝇：前途光明，但此路好像不通；所以，请务必带着问题阅读资料，特别是和研究相关的资料和问题；</a:t>
            </a:r>
            <a:endParaRPr lang="en-US" altLang="zh-CN" dirty="0"/>
          </a:p>
          <a:p>
            <a:endParaRPr lang="zh-CN" altLang="en-US" dirty="0"/>
          </a:p>
        </p:txBody>
      </p:sp>
    </p:spTree>
    <p:extLst>
      <p:ext uri="{BB962C8B-B14F-4D97-AF65-F5344CB8AC3E}">
        <p14:creationId xmlns:p14="http://schemas.microsoft.com/office/powerpoint/2010/main" val="40266396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C9120F-3C80-4BC6-A840-51F733B88BF8}"/>
              </a:ext>
            </a:extLst>
          </p:cNvPr>
          <p:cNvSpPr>
            <a:spLocks noGrp="1"/>
          </p:cNvSpPr>
          <p:nvPr>
            <p:ph type="title"/>
          </p:nvPr>
        </p:nvSpPr>
        <p:spPr/>
        <p:txBody>
          <a:bodyPr/>
          <a:lstStyle/>
          <a:p>
            <a:r>
              <a:rPr lang="zh-CN" altLang="en-US" dirty="0"/>
              <a:t>学术论文的简单流程</a:t>
            </a:r>
            <a:r>
              <a:rPr lang="en-SG" altLang="zh-CN" dirty="0"/>
              <a:t>-3</a:t>
            </a:r>
            <a:endParaRPr lang="en-SG" dirty="0"/>
          </a:p>
        </p:txBody>
      </p:sp>
      <p:sp>
        <p:nvSpPr>
          <p:cNvPr id="3" name="Content Placeholder 2">
            <a:extLst>
              <a:ext uri="{FF2B5EF4-FFF2-40B4-BE49-F238E27FC236}">
                <a16:creationId xmlns:a16="http://schemas.microsoft.com/office/drawing/2014/main" id="{2579B77B-2F21-45BA-8FE8-F9E110A00678}"/>
              </a:ext>
            </a:extLst>
          </p:cNvPr>
          <p:cNvSpPr>
            <a:spLocks noGrp="1"/>
          </p:cNvSpPr>
          <p:nvPr>
            <p:ph idx="1"/>
          </p:nvPr>
        </p:nvSpPr>
        <p:spPr/>
        <p:txBody>
          <a:bodyPr>
            <a:normAutofit fontScale="92500"/>
          </a:bodyPr>
          <a:lstStyle/>
          <a:p>
            <a:r>
              <a:rPr lang="zh-CN" altLang="en-US" dirty="0"/>
              <a:t>阅读：前面提到，带着问题阅读相关领域的资料；阅读量增加，积累与研究课题直接和间接相关的资料；知识量增加，更深入了解相关领域的研究现状；</a:t>
            </a:r>
            <a:endParaRPr lang="en-SG" altLang="zh-CN" dirty="0"/>
          </a:p>
          <a:p>
            <a:r>
              <a:rPr lang="zh-CN" altLang="en-US" dirty="0"/>
              <a:t>总结研究问题：阅读的同时，总结所积累的研究问题或阅读过程中产生的新问题；</a:t>
            </a:r>
            <a:endParaRPr lang="en-US" altLang="zh-CN" dirty="0"/>
          </a:p>
          <a:p>
            <a:r>
              <a:rPr lang="zh-CN" altLang="en-US" dirty="0"/>
              <a:t>回应研究问题：回答所提出的问题，修改并确定研究课题；再次论证研究课题可行性，缩小阅读范围；</a:t>
            </a:r>
            <a:endParaRPr lang="en-US" altLang="zh-CN" dirty="0"/>
          </a:p>
          <a:p>
            <a:r>
              <a:rPr lang="zh-CN" altLang="en-US" dirty="0"/>
              <a:t>再阅读：继续阅读直接相关资料，完善研究课题，并制定研究方法论，开始设计研究模式和论文结构；</a:t>
            </a:r>
            <a:endParaRPr lang="en-US" altLang="zh-CN" dirty="0"/>
          </a:p>
          <a:p>
            <a:r>
              <a:rPr lang="zh-CN" altLang="en-US" dirty="0"/>
              <a:t>撰写初稿、编辑、确定初稿，修改直到定稿；</a:t>
            </a:r>
            <a:endParaRPr lang="en-SG" dirty="0"/>
          </a:p>
        </p:txBody>
      </p:sp>
    </p:spTree>
    <p:extLst>
      <p:ext uri="{BB962C8B-B14F-4D97-AF65-F5344CB8AC3E}">
        <p14:creationId xmlns:p14="http://schemas.microsoft.com/office/powerpoint/2010/main" val="30123899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0A04B1-D215-44BA-B7F3-3EEB5B5477AD}"/>
              </a:ext>
            </a:extLst>
          </p:cNvPr>
          <p:cNvSpPr>
            <a:spLocks noGrp="1"/>
          </p:cNvSpPr>
          <p:nvPr>
            <p:ph type="title"/>
          </p:nvPr>
        </p:nvSpPr>
        <p:spPr/>
        <p:txBody>
          <a:bodyPr/>
          <a:lstStyle/>
          <a:p>
            <a:r>
              <a:rPr lang="zh-CN" altLang="en-US" dirty="0"/>
              <a:t>总结</a:t>
            </a:r>
            <a:endParaRPr lang="en-SG" dirty="0"/>
          </a:p>
        </p:txBody>
      </p:sp>
      <p:sp>
        <p:nvSpPr>
          <p:cNvPr id="3" name="Content Placeholder 2">
            <a:extLst>
              <a:ext uri="{FF2B5EF4-FFF2-40B4-BE49-F238E27FC236}">
                <a16:creationId xmlns:a16="http://schemas.microsoft.com/office/drawing/2014/main" id="{484273C5-A225-4ED3-B7BC-412ECF518D1C}"/>
              </a:ext>
            </a:extLst>
          </p:cNvPr>
          <p:cNvSpPr>
            <a:spLocks noGrp="1"/>
          </p:cNvSpPr>
          <p:nvPr>
            <p:ph idx="1"/>
          </p:nvPr>
        </p:nvSpPr>
        <p:spPr/>
        <p:txBody>
          <a:bodyPr>
            <a:normAutofit fontScale="92500" lnSpcReduction="10000"/>
          </a:bodyPr>
          <a:lstStyle/>
          <a:p>
            <a:r>
              <a:rPr lang="zh-CN" altLang="en-US" dirty="0"/>
              <a:t>“学术论文”并不是为了让简单的问题显得困难，不可否认，学术著作确实不容易阅读，因为有很多“术语”；主要原因，是因为学术写作强调“正式”；既然是“正式”，就需要精准和规则；俗话说，无规则不成方圆，学术写作，是以正式的方式，精准的表达 </a:t>
            </a:r>
            <a:r>
              <a:rPr lang="en-US" altLang="zh-CN" dirty="0"/>
              <a:t>– </a:t>
            </a:r>
            <a:r>
              <a:rPr lang="zh-CN" altLang="en-US" dirty="0"/>
              <a:t>术语和学术语言，建立学术写作的规则；一旦入门，学术写作既容易读，也容易写；</a:t>
            </a:r>
            <a:endParaRPr lang="en-SG" altLang="zh-CN" dirty="0"/>
          </a:p>
          <a:p>
            <a:r>
              <a:rPr lang="zh-CN" altLang="en-US" dirty="0"/>
              <a:t>就如同语法，初学的时候很困难，但学着学着就容易，因为语法自有其规则；句子结构可以变，但规则不变；学术论文也是如此，不仅格式和语言正式，而且精准；千锤百炼所得出的结果 </a:t>
            </a:r>
            <a:r>
              <a:rPr lang="en-US" altLang="zh-CN" dirty="0"/>
              <a:t>– </a:t>
            </a:r>
            <a:r>
              <a:rPr lang="zh-CN" altLang="en-US" dirty="0"/>
              <a:t>研究报告，当然也就有其“学术水准”；</a:t>
            </a:r>
            <a:endParaRPr lang="en-SG" dirty="0"/>
          </a:p>
        </p:txBody>
      </p:sp>
    </p:spTree>
    <p:extLst>
      <p:ext uri="{BB962C8B-B14F-4D97-AF65-F5344CB8AC3E}">
        <p14:creationId xmlns:p14="http://schemas.microsoft.com/office/powerpoint/2010/main" val="23494521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04E5C7D-0545-4FE5-863E-82C2CEFD8340}"/>
              </a:ext>
            </a:extLst>
          </p:cNvPr>
          <p:cNvSpPr>
            <a:spLocks noGrp="1"/>
          </p:cNvSpPr>
          <p:nvPr>
            <p:ph type="title"/>
          </p:nvPr>
        </p:nvSpPr>
        <p:spPr/>
        <p:txBody>
          <a:bodyPr/>
          <a:lstStyle/>
          <a:p>
            <a:r>
              <a:rPr lang="zh-CN" altLang="en-US" dirty="0"/>
              <a:t>练习</a:t>
            </a:r>
          </a:p>
        </p:txBody>
      </p:sp>
      <p:sp>
        <p:nvSpPr>
          <p:cNvPr id="3" name="内容占位符 2">
            <a:extLst>
              <a:ext uri="{FF2B5EF4-FFF2-40B4-BE49-F238E27FC236}">
                <a16:creationId xmlns:a16="http://schemas.microsoft.com/office/drawing/2014/main" id="{AE0F360E-DE34-4233-811F-470C877CF509}"/>
              </a:ext>
            </a:extLst>
          </p:cNvPr>
          <p:cNvSpPr>
            <a:spLocks noGrp="1"/>
          </p:cNvSpPr>
          <p:nvPr>
            <p:ph idx="1"/>
          </p:nvPr>
        </p:nvSpPr>
        <p:spPr/>
        <p:txBody>
          <a:bodyPr>
            <a:normAutofit fontScale="92500"/>
          </a:bodyPr>
          <a:lstStyle/>
          <a:p>
            <a:r>
              <a:rPr lang="zh-CN" altLang="en-US" dirty="0"/>
              <a:t>这是第一节课，不知道诸位的水平高低，请以以下话题写一篇“论文习作”：</a:t>
            </a:r>
            <a:endParaRPr lang="en-SG" altLang="zh-CN" dirty="0"/>
          </a:p>
          <a:p>
            <a:r>
              <a:rPr lang="zh-CN" altLang="en-US" u="sng" dirty="0"/>
              <a:t>突发疫情对寺院宗教活动的影响</a:t>
            </a:r>
            <a:endParaRPr lang="en-SG" altLang="zh-CN" u="sng" dirty="0"/>
          </a:p>
          <a:p>
            <a:r>
              <a:rPr lang="zh-CN" altLang="en-US" dirty="0"/>
              <a:t>具体要求：论文形式</a:t>
            </a:r>
            <a:endParaRPr lang="en-SG" altLang="zh-CN" dirty="0"/>
          </a:p>
          <a:p>
            <a:r>
              <a:rPr lang="zh-CN" altLang="en-US" dirty="0"/>
              <a:t>字数在</a:t>
            </a:r>
            <a:r>
              <a:rPr lang="en-SG" altLang="zh-CN" dirty="0"/>
              <a:t>500</a:t>
            </a:r>
            <a:r>
              <a:rPr lang="en-US" altLang="zh-CN" dirty="0"/>
              <a:t>-600</a:t>
            </a:r>
            <a:r>
              <a:rPr lang="zh-CN" altLang="en-US" dirty="0"/>
              <a:t>之间，不少于</a:t>
            </a:r>
            <a:r>
              <a:rPr lang="en-SG" altLang="zh-CN" dirty="0"/>
              <a:t>400</a:t>
            </a:r>
            <a:r>
              <a:rPr lang="zh-CN" altLang="en-US" dirty="0"/>
              <a:t>字，不要超过</a:t>
            </a:r>
            <a:r>
              <a:rPr lang="en-SG" altLang="zh-CN" dirty="0"/>
              <a:t>700</a:t>
            </a:r>
            <a:r>
              <a:rPr lang="zh-CN" altLang="en-US" dirty="0"/>
              <a:t>字；</a:t>
            </a:r>
            <a:endParaRPr lang="en-SG" altLang="zh-CN" dirty="0"/>
          </a:p>
          <a:p>
            <a:r>
              <a:rPr lang="zh-CN" altLang="en-US" dirty="0"/>
              <a:t>拜托不要抄袭或找人代写，我需要知道你们的真实水准，这会对我们今后的课程进度和授课方式的适度调整有所帮助；</a:t>
            </a:r>
            <a:endParaRPr lang="en-SG" altLang="zh-CN" dirty="0"/>
          </a:p>
          <a:p>
            <a:r>
              <a:rPr lang="zh-CN" altLang="en-US" dirty="0"/>
              <a:t>周四（</a:t>
            </a:r>
            <a:r>
              <a:rPr lang="en-SG" altLang="zh-CN" dirty="0"/>
              <a:t>8</a:t>
            </a:r>
            <a:r>
              <a:rPr lang="zh-CN" altLang="en-US" dirty="0"/>
              <a:t>月</a:t>
            </a:r>
            <a:r>
              <a:rPr lang="en-SG" altLang="zh-CN" dirty="0"/>
              <a:t>10</a:t>
            </a:r>
            <a:r>
              <a:rPr lang="zh-CN" altLang="en-US" dirty="0"/>
              <a:t>日）下午</a:t>
            </a:r>
            <a:r>
              <a:rPr lang="en-SG" altLang="zh-CN" dirty="0"/>
              <a:t>5:00</a:t>
            </a:r>
            <a:r>
              <a:rPr lang="zh-CN" altLang="en-US" dirty="0"/>
              <a:t>前通过电邮（</a:t>
            </a:r>
            <a:r>
              <a:rPr lang="en-SG" altLang="zh-CN" dirty="0">
                <a:hlinkClick r:id="rId2"/>
              </a:rPr>
              <a:t>chuanqing@bcs.edu.sg</a:t>
            </a:r>
            <a:r>
              <a:rPr lang="zh-CN" altLang="en-US" dirty="0"/>
              <a:t>）交给我；</a:t>
            </a:r>
          </a:p>
        </p:txBody>
      </p:sp>
    </p:spTree>
    <p:extLst>
      <p:ext uri="{BB962C8B-B14F-4D97-AF65-F5344CB8AC3E}">
        <p14:creationId xmlns:p14="http://schemas.microsoft.com/office/powerpoint/2010/main" val="26075155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960C65-49AB-41CA-B44E-ED43A52DE4C9}"/>
              </a:ext>
            </a:extLst>
          </p:cNvPr>
          <p:cNvSpPr>
            <a:spLocks noGrp="1"/>
          </p:cNvSpPr>
          <p:nvPr>
            <p:ph type="title"/>
          </p:nvPr>
        </p:nvSpPr>
        <p:spPr/>
        <p:txBody>
          <a:bodyPr/>
          <a:lstStyle/>
          <a:p>
            <a:r>
              <a:rPr lang="zh-CN" altLang="en-US" dirty="0"/>
              <a:t>写作及其简介</a:t>
            </a:r>
            <a:r>
              <a:rPr lang="en-US" altLang="zh-CN" dirty="0"/>
              <a:t>-</a:t>
            </a:r>
            <a:r>
              <a:rPr lang="zh-CN" altLang="en-US" dirty="0"/>
              <a:t>功能</a:t>
            </a:r>
            <a:endParaRPr lang="en-SG" dirty="0"/>
          </a:p>
        </p:txBody>
      </p:sp>
      <p:sp>
        <p:nvSpPr>
          <p:cNvPr id="3" name="Content Placeholder 2">
            <a:extLst>
              <a:ext uri="{FF2B5EF4-FFF2-40B4-BE49-F238E27FC236}">
                <a16:creationId xmlns:a16="http://schemas.microsoft.com/office/drawing/2014/main" id="{E5D19F23-F558-42A6-8D2F-D3B605A02FB0}"/>
              </a:ext>
            </a:extLst>
          </p:cNvPr>
          <p:cNvSpPr>
            <a:spLocks noGrp="1"/>
          </p:cNvSpPr>
          <p:nvPr>
            <p:ph idx="1"/>
          </p:nvPr>
        </p:nvSpPr>
        <p:spPr/>
        <p:txBody>
          <a:bodyPr/>
          <a:lstStyle/>
          <a:p>
            <a:r>
              <a:rPr lang="zh-CN" altLang="en-US" dirty="0"/>
              <a:t>作为感情传递、思想交流和观念积累的方式之一，写作在生活中必不可少；</a:t>
            </a:r>
            <a:endParaRPr lang="en-SG" altLang="zh-CN" dirty="0"/>
          </a:p>
          <a:p>
            <a:r>
              <a:rPr lang="zh-CN" altLang="en-US" dirty="0"/>
              <a:t>诗人可以用诗歌（古代的“史诗”等）抒发自己的感情起伏甚至记载人事更迭（比如史学家陈寅恪先生所提出的“以诗证史”等观点），思想家当然可以用写作来表达或传递自己的思想或观念；写作的其它用处，自不待言；</a:t>
            </a:r>
            <a:endParaRPr lang="en-US" altLang="zh-CN" dirty="0"/>
          </a:p>
          <a:p>
            <a:r>
              <a:rPr lang="zh-CN" altLang="en-US" dirty="0"/>
              <a:t>用张中行先生的话说，写作就是通过一定的构思和组织，将自己“想说的话”写出来（张中行，</a:t>
            </a:r>
            <a:r>
              <a:rPr lang="en-US" altLang="zh-CN" dirty="0"/>
              <a:t>《</a:t>
            </a:r>
            <a:r>
              <a:rPr lang="zh-CN" altLang="en-US" dirty="0"/>
              <a:t>作文杂谈</a:t>
            </a:r>
            <a:r>
              <a:rPr lang="en-US" altLang="zh-CN" dirty="0"/>
              <a:t>》</a:t>
            </a:r>
            <a:r>
              <a:rPr lang="zh-CN" altLang="en-US" dirty="0"/>
              <a:t>，页</a:t>
            </a:r>
            <a:r>
              <a:rPr lang="en-US" altLang="zh-CN" dirty="0"/>
              <a:t>394</a:t>
            </a:r>
            <a:r>
              <a:rPr lang="zh-CN" altLang="en-US" dirty="0"/>
              <a:t>）；</a:t>
            </a:r>
            <a:endParaRPr lang="en-SG" altLang="zh-CN" dirty="0"/>
          </a:p>
        </p:txBody>
      </p:sp>
    </p:spTree>
    <p:extLst>
      <p:ext uri="{BB962C8B-B14F-4D97-AF65-F5344CB8AC3E}">
        <p14:creationId xmlns:p14="http://schemas.microsoft.com/office/powerpoint/2010/main" val="19403459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D250490-3C66-4371-BAB1-10A69AE08198}"/>
              </a:ext>
            </a:extLst>
          </p:cNvPr>
          <p:cNvSpPr>
            <a:spLocks noGrp="1"/>
          </p:cNvSpPr>
          <p:nvPr>
            <p:ph type="title"/>
          </p:nvPr>
        </p:nvSpPr>
        <p:spPr/>
        <p:txBody>
          <a:bodyPr/>
          <a:lstStyle/>
          <a:p>
            <a:r>
              <a:rPr lang="zh-CN" altLang="en-US" dirty="0"/>
              <a:t>写作的方式：文体</a:t>
            </a:r>
          </a:p>
        </p:txBody>
      </p:sp>
      <p:sp>
        <p:nvSpPr>
          <p:cNvPr id="3" name="内容占位符 2">
            <a:extLst>
              <a:ext uri="{FF2B5EF4-FFF2-40B4-BE49-F238E27FC236}">
                <a16:creationId xmlns:a16="http://schemas.microsoft.com/office/drawing/2014/main" id="{6CD61363-8522-4AAB-99A7-EDCC58C6FFBC}"/>
              </a:ext>
            </a:extLst>
          </p:cNvPr>
          <p:cNvSpPr>
            <a:spLocks noGrp="1"/>
          </p:cNvSpPr>
          <p:nvPr>
            <p:ph idx="1"/>
          </p:nvPr>
        </p:nvSpPr>
        <p:spPr/>
        <p:txBody>
          <a:bodyPr/>
          <a:lstStyle/>
          <a:p>
            <a:r>
              <a:rPr lang="zh-CN" altLang="en-US" dirty="0"/>
              <a:t>既然写作有诸多的功用，其表达方式当然也就五花八门，比如记事的有记叙文，抒情的有诗歌，写景的有散文诗，或发表议论的议论文；</a:t>
            </a:r>
            <a:endParaRPr lang="en-US" altLang="zh-CN" dirty="0"/>
          </a:p>
          <a:p>
            <a:r>
              <a:rPr lang="zh-CN" altLang="en-US" dirty="0"/>
              <a:t>这里的表达方式，指的是写作方式，也就是文体，不要和后面要谈的文式 </a:t>
            </a:r>
            <a:r>
              <a:rPr lang="en-US" altLang="zh-CN" dirty="0"/>
              <a:t>– </a:t>
            </a:r>
            <a:r>
              <a:rPr lang="zh-CN" altLang="en-US" dirty="0"/>
              <a:t>文字表述形式 </a:t>
            </a:r>
            <a:r>
              <a:rPr lang="en-US" altLang="zh-CN" dirty="0"/>
              <a:t>– </a:t>
            </a:r>
            <a:r>
              <a:rPr lang="zh-CN" altLang="en-US" dirty="0"/>
              <a:t>混淆，两者大同，但小异；</a:t>
            </a:r>
            <a:endParaRPr lang="en-US" altLang="zh-CN" dirty="0"/>
          </a:p>
          <a:p>
            <a:r>
              <a:rPr lang="zh-CN" altLang="en-US" dirty="0"/>
              <a:t>小时候上学，老师会告诉大家文章的类别，比如前面提到的“记叙文”（六要素）、散文（抒情、叙事、写景等）、杂文（夹叙夹议）或“议论文”等；这些文体，都是写作的表达形式；</a:t>
            </a:r>
            <a:endParaRPr lang="en-SG" altLang="zh-CN" dirty="0"/>
          </a:p>
          <a:p>
            <a:endParaRPr lang="zh-CN" altLang="en-US" dirty="0"/>
          </a:p>
        </p:txBody>
      </p:sp>
    </p:spTree>
    <p:extLst>
      <p:ext uri="{BB962C8B-B14F-4D97-AF65-F5344CB8AC3E}">
        <p14:creationId xmlns:p14="http://schemas.microsoft.com/office/powerpoint/2010/main" val="41595623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41EB57-FBBD-4D12-811B-B568D6A2FCF4}"/>
              </a:ext>
            </a:extLst>
          </p:cNvPr>
          <p:cNvSpPr>
            <a:spLocks noGrp="1"/>
          </p:cNvSpPr>
          <p:nvPr>
            <p:ph type="title"/>
          </p:nvPr>
        </p:nvSpPr>
        <p:spPr/>
        <p:txBody>
          <a:bodyPr/>
          <a:lstStyle/>
          <a:p>
            <a:r>
              <a:rPr lang="zh-CN" altLang="en-US" dirty="0"/>
              <a:t>表述的方式：文式</a:t>
            </a:r>
            <a:endParaRPr lang="en-SG" dirty="0"/>
          </a:p>
        </p:txBody>
      </p:sp>
      <p:sp>
        <p:nvSpPr>
          <p:cNvPr id="3" name="Content Placeholder 2">
            <a:extLst>
              <a:ext uri="{FF2B5EF4-FFF2-40B4-BE49-F238E27FC236}">
                <a16:creationId xmlns:a16="http://schemas.microsoft.com/office/drawing/2014/main" id="{F3C8EF6D-C0E0-42BB-BE9B-087D54464D6B}"/>
              </a:ext>
            </a:extLst>
          </p:cNvPr>
          <p:cNvSpPr>
            <a:spLocks noGrp="1"/>
          </p:cNvSpPr>
          <p:nvPr>
            <p:ph idx="1"/>
          </p:nvPr>
        </p:nvSpPr>
        <p:spPr/>
        <p:txBody>
          <a:bodyPr>
            <a:normAutofit lnSpcReduction="10000"/>
          </a:bodyPr>
          <a:lstStyle/>
          <a:p>
            <a:r>
              <a:rPr lang="zh-CN" altLang="en-US" dirty="0"/>
              <a:t>与文体相对应的，就是文章表述的方式 </a:t>
            </a:r>
            <a:r>
              <a:rPr lang="en-US" altLang="zh-CN" dirty="0"/>
              <a:t>– </a:t>
            </a:r>
            <a:r>
              <a:rPr lang="zh-CN" altLang="en-US" dirty="0"/>
              <a:t>文式，比如“叙事”、“抒情”或“议论”；这样一来，我们常常轻描淡写的“写作”，其实也是一门学问；不过尽管对应，但文体和文式有时是交叉的；</a:t>
            </a:r>
            <a:endParaRPr lang="en-US" altLang="zh-CN" dirty="0"/>
          </a:p>
          <a:p>
            <a:r>
              <a:rPr lang="zh-CN" altLang="en-US" dirty="0"/>
              <a:t>比如，议论文可能是文体，但表述的方式，可以是叙事，比如写历史方面的论文，你总得交代一下三个</a:t>
            </a:r>
            <a:r>
              <a:rPr lang="en-US" altLang="zh-CN" dirty="0"/>
              <a:t>W</a:t>
            </a:r>
            <a:r>
              <a:rPr lang="zh-CN" altLang="en-US" dirty="0"/>
              <a:t>（</a:t>
            </a:r>
            <a:r>
              <a:rPr lang="en-US" altLang="zh-CN" i="1" dirty="0"/>
              <a:t>who</a:t>
            </a:r>
            <a:r>
              <a:rPr lang="en-US" altLang="zh-CN" dirty="0"/>
              <a:t>, </a:t>
            </a:r>
            <a:r>
              <a:rPr lang="en-US" altLang="zh-CN" i="1" dirty="0"/>
              <a:t>where</a:t>
            </a:r>
            <a:r>
              <a:rPr lang="en-US" altLang="zh-CN" dirty="0"/>
              <a:t> and </a:t>
            </a:r>
            <a:r>
              <a:rPr lang="en-US" altLang="zh-CN" i="1" dirty="0"/>
              <a:t>when</a:t>
            </a:r>
            <a:r>
              <a:rPr lang="zh-CN" altLang="en-US" dirty="0"/>
              <a:t>，外加</a:t>
            </a:r>
            <a:r>
              <a:rPr lang="en-US" altLang="zh-CN" i="1" dirty="0"/>
              <a:t>what</a:t>
            </a:r>
            <a:r>
              <a:rPr lang="en-US" altLang="zh-CN" dirty="0"/>
              <a:t> – </a:t>
            </a:r>
            <a:r>
              <a:rPr lang="zh-CN" altLang="en-US" dirty="0"/>
              <a:t>发生了什么？）的情况，这就需要叙事；</a:t>
            </a:r>
            <a:endParaRPr lang="en-US" altLang="zh-CN" dirty="0"/>
          </a:p>
          <a:p>
            <a:r>
              <a:rPr lang="zh-CN" altLang="en-US" dirty="0"/>
              <a:t>而论文的其它表达方式，基本是“散文”的风格，因为比较自由；当然，这里的散文，更多是叙述（论述）散文，有一定的语言要求，以后会论及；</a:t>
            </a:r>
            <a:endParaRPr lang="en-SG" dirty="0"/>
          </a:p>
        </p:txBody>
      </p:sp>
    </p:spTree>
    <p:extLst>
      <p:ext uri="{BB962C8B-B14F-4D97-AF65-F5344CB8AC3E}">
        <p14:creationId xmlns:p14="http://schemas.microsoft.com/office/powerpoint/2010/main" val="3733620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47943-CC07-46D8-A198-707F3FD73BEF}"/>
              </a:ext>
            </a:extLst>
          </p:cNvPr>
          <p:cNvSpPr>
            <a:spLocks noGrp="1"/>
          </p:cNvSpPr>
          <p:nvPr>
            <p:ph type="title"/>
          </p:nvPr>
        </p:nvSpPr>
        <p:spPr/>
        <p:txBody>
          <a:bodyPr/>
          <a:lstStyle/>
          <a:p>
            <a:r>
              <a:rPr lang="zh-CN" altLang="en-US" dirty="0"/>
              <a:t>论文写作：为什么</a:t>
            </a:r>
            <a:endParaRPr lang="en-SG" dirty="0"/>
          </a:p>
        </p:txBody>
      </p:sp>
      <p:sp>
        <p:nvSpPr>
          <p:cNvPr id="3" name="Content Placeholder 2">
            <a:extLst>
              <a:ext uri="{FF2B5EF4-FFF2-40B4-BE49-F238E27FC236}">
                <a16:creationId xmlns:a16="http://schemas.microsoft.com/office/drawing/2014/main" id="{4B02378E-1B6C-46FD-AC57-03A1F0C47464}"/>
              </a:ext>
            </a:extLst>
          </p:cNvPr>
          <p:cNvSpPr>
            <a:spLocks noGrp="1"/>
          </p:cNvSpPr>
          <p:nvPr>
            <p:ph idx="1"/>
          </p:nvPr>
        </p:nvSpPr>
        <p:spPr/>
        <p:txBody>
          <a:bodyPr>
            <a:normAutofit lnSpcReduction="10000"/>
          </a:bodyPr>
          <a:lstStyle/>
          <a:p>
            <a:r>
              <a:rPr lang="zh-CN" altLang="en-US" dirty="0"/>
              <a:t>既然“写作”可以有多种方式，为什么要强调“论文”写作？而且论文的写作，其实是以“散文”的表述方式进行的；这就又涉及到另外的一个问题：为什么要写作论文？</a:t>
            </a:r>
            <a:endParaRPr lang="en-SG" altLang="zh-CN" dirty="0"/>
          </a:p>
          <a:p>
            <a:r>
              <a:rPr lang="zh-CN" altLang="en-US" dirty="0"/>
              <a:t>学习文学史的时候，会遇到“古文运动”文坛轶事，其中广为人知的就是韩愈所谓的“文以载道”的观点（这一“提法”要等到周敦颐时代才提出）；提出这一观点的背景，就是六朝以来的“骈体文”（即“四六句”对仗等要求），过分强调辞藻和用典，以及四六等排比句，过于形式主义，却忽视了“文章”的功用 </a:t>
            </a:r>
            <a:r>
              <a:rPr lang="en-US" altLang="zh-CN" dirty="0"/>
              <a:t>– </a:t>
            </a:r>
            <a:r>
              <a:rPr lang="zh-CN" altLang="en-US" dirty="0"/>
              <a:t>表达观点；</a:t>
            </a:r>
            <a:endParaRPr lang="en-SG" dirty="0"/>
          </a:p>
        </p:txBody>
      </p:sp>
    </p:spTree>
    <p:extLst>
      <p:ext uri="{BB962C8B-B14F-4D97-AF65-F5344CB8AC3E}">
        <p14:creationId xmlns:p14="http://schemas.microsoft.com/office/powerpoint/2010/main" val="9731877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BF2E71A-3303-4B74-B398-332D2B5A9143}"/>
              </a:ext>
            </a:extLst>
          </p:cNvPr>
          <p:cNvSpPr>
            <a:spLocks noGrp="1"/>
          </p:cNvSpPr>
          <p:nvPr>
            <p:ph type="title"/>
          </p:nvPr>
        </p:nvSpPr>
        <p:spPr/>
        <p:txBody>
          <a:bodyPr/>
          <a:lstStyle/>
          <a:p>
            <a:r>
              <a:rPr lang="zh-CN" altLang="en-US" dirty="0"/>
              <a:t>论文及其功能</a:t>
            </a:r>
          </a:p>
        </p:txBody>
      </p:sp>
      <p:sp>
        <p:nvSpPr>
          <p:cNvPr id="3" name="内容占位符 2">
            <a:extLst>
              <a:ext uri="{FF2B5EF4-FFF2-40B4-BE49-F238E27FC236}">
                <a16:creationId xmlns:a16="http://schemas.microsoft.com/office/drawing/2014/main" id="{08D72CD9-6157-4D62-B436-2556345AD33F}"/>
              </a:ext>
            </a:extLst>
          </p:cNvPr>
          <p:cNvSpPr>
            <a:spLocks noGrp="1"/>
          </p:cNvSpPr>
          <p:nvPr>
            <p:ph idx="1"/>
          </p:nvPr>
        </p:nvSpPr>
        <p:spPr/>
        <p:txBody>
          <a:bodyPr>
            <a:normAutofit lnSpcReduction="10000"/>
          </a:bodyPr>
          <a:lstStyle/>
          <a:p>
            <a:r>
              <a:rPr lang="zh-CN" altLang="en-US" dirty="0"/>
              <a:t>比如“浮长川而忘反，思绵绵而增慕。夜耿耿而不寐，沾繁霜而至曙。”（</a:t>
            </a:r>
            <a:r>
              <a:rPr lang="en-US" altLang="zh-CN" dirty="0"/>
              <a:t>《</a:t>
            </a:r>
            <a:r>
              <a:rPr lang="zh-CN" altLang="en-US" dirty="0"/>
              <a:t>洛神赋</a:t>
            </a:r>
            <a:r>
              <a:rPr lang="en-US" altLang="zh-CN" dirty="0"/>
              <a:t>》</a:t>
            </a:r>
            <a:r>
              <a:rPr lang="zh-CN" altLang="en-US" dirty="0"/>
              <a:t>）或者是“落霞与孤鹜齐飞，秋水共长天一色。渔舟唱晚，响穷彭蠡之滨，雁阵惊寒，声断衡阳之浦”（</a:t>
            </a:r>
            <a:r>
              <a:rPr lang="en-US" altLang="zh-CN" dirty="0"/>
              <a:t>《</a:t>
            </a:r>
            <a:r>
              <a:rPr lang="zh-CN" altLang="en-US" dirty="0"/>
              <a:t>滕王阁序</a:t>
            </a:r>
            <a:r>
              <a:rPr lang="en-US" altLang="zh-CN" dirty="0"/>
              <a:t>》</a:t>
            </a:r>
            <a:r>
              <a:rPr lang="zh-CN" altLang="en-US" dirty="0"/>
              <a:t>）等；这些句子辞藻华丽，美不胜收，且能提起读者的共鸣。但如果要将这些句子翻译成现代文，估计三个人至少有四种翻译结果，主要是解释的空间太大，难以把握准确意思；</a:t>
            </a:r>
            <a:endParaRPr lang="en-SG" altLang="zh-CN" dirty="0"/>
          </a:p>
          <a:p>
            <a:r>
              <a:rPr lang="zh-CN" altLang="en-US" dirty="0"/>
              <a:t>因此，“论文”写作就有其必要，因为论文要求以准确的语言表达观点；这样作者和读者会有同样的评判标准 </a:t>
            </a:r>
            <a:r>
              <a:rPr lang="en-US" altLang="zh-CN" dirty="0"/>
              <a:t>–</a:t>
            </a:r>
            <a:r>
              <a:rPr lang="zh-CN" altLang="en-US" dirty="0"/>
              <a:t> 作者表达清楚，读者心领神会！</a:t>
            </a:r>
          </a:p>
        </p:txBody>
      </p:sp>
    </p:spTree>
    <p:extLst>
      <p:ext uri="{BB962C8B-B14F-4D97-AF65-F5344CB8AC3E}">
        <p14:creationId xmlns:p14="http://schemas.microsoft.com/office/powerpoint/2010/main" val="21707944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27A2546-1116-4C4A-B9EB-A34D7DBE0552}"/>
              </a:ext>
            </a:extLst>
          </p:cNvPr>
          <p:cNvSpPr>
            <a:spLocks noGrp="1"/>
          </p:cNvSpPr>
          <p:nvPr>
            <p:ph type="title"/>
          </p:nvPr>
        </p:nvSpPr>
        <p:spPr/>
        <p:txBody>
          <a:bodyPr/>
          <a:lstStyle/>
          <a:p>
            <a:r>
              <a:rPr lang="zh-CN" altLang="en-US" dirty="0"/>
              <a:t>论文的结构和语言</a:t>
            </a:r>
          </a:p>
        </p:txBody>
      </p:sp>
      <p:sp>
        <p:nvSpPr>
          <p:cNvPr id="3" name="内容占位符 2">
            <a:extLst>
              <a:ext uri="{FF2B5EF4-FFF2-40B4-BE49-F238E27FC236}">
                <a16:creationId xmlns:a16="http://schemas.microsoft.com/office/drawing/2014/main" id="{040F449A-8C8D-4428-A844-E44539891EBE}"/>
              </a:ext>
            </a:extLst>
          </p:cNvPr>
          <p:cNvSpPr>
            <a:spLocks noGrp="1"/>
          </p:cNvSpPr>
          <p:nvPr>
            <p:ph idx="1"/>
          </p:nvPr>
        </p:nvSpPr>
        <p:spPr/>
        <p:txBody>
          <a:bodyPr>
            <a:normAutofit fontScale="92500"/>
          </a:bodyPr>
          <a:lstStyle/>
          <a:p>
            <a:r>
              <a:rPr lang="zh-CN" altLang="en-US" dirty="0"/>
              <a:t>从形式而言，论文类似明清科举时代的“八股文”（如破题、承题、起讲等），比如导论、正文、结尾等结构；再比如，正文中的论点、论据和论证等要求；一般而言，论文的格式确实很古板、也单调。</a:t>
            </a:r>
            <a:endParaRPr lang="en-US" altLang="zh-CN" dirty="0"/>
          </a:p>
          <a:p>
            <a:r>
              <a:rPr lang="zh-CN" altLang="en-US" dirty="0"/>
              <a:t>再有，论文的语言，要求严谨；比如，论文忌讳用最高级，比如“最好”；也要谨慎使用副词或形容词，比如“非常地”等；再比如，谨慎起见，“或许”、“应该”、“基本可以”等应该用；但论文又强调精准，所以“差不多”等词汇又不能滥用；</a:t>
            </a:r>
            <a:endParaRPr lang="en-US" altLang="zh-CN" dirty="0"/>
          </a:p>
          <a:p>
            <a:r>
              <a:rPr lang="zh-CN" altLang="en-US" dirty="0"/>
              <a:t>如上所言，论文极端化，就如同“现代八股文”；但论文的格式和语言，也需要酌情处理；</a:t>
            </a:r>
          </a:p>
        </p:txBody>
      </p:sp>
    </p:spTree>
    <p:extLst>
      <p:ext uri="{BB962C8B-B14F-4D97-AF65-F5344CB8AC3E}">
        <p14:creationId xmlns:p14="http://schemas.microsoft.com/office/powerpoint/2010/main" val="20908364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FF6764-5DA9-48A6-BDB0-9D1127F4F1C2}"/>
              </a:ext>
            </a:extLst>
          </p:cNvPr>
          <p:cNvSpPr>
            <a:spLocks noGrp="1"/>
          </p:cNvSpPr>
          <p:nvPr>
            <p:ph type="title"/>
          </p:nvPr>
        </p:nvSpPr>
        <p:spPr/>
        <p:txBody>
          <a:bodyPr/>
          <a:lstStyle/>
          <a:p>
            <a:r>
              <a:rPr lang="zh-CN" altLang="en-US" dirty="0"/>
              <a:t>论文与通俗</a:t>
            </a:r>
            <a:endParaRPr lang="en-SG" dirty="0"/>
          </a:p>
        </p:txBody>
      </p:sp>
      <p:sp>
        <p:nvSpPr>
          <p:cNvPr id="3" name="Content Placeholder 2">
            <a:extLst>
              <a:ext uri="{FF2B5EF4-FFF2-40B4-BE49-F238E27FC236}">
                <a16:creationId xmlns:a16="http://schemas.microsoft.com/office/drawing/2014/main" id="{DA3D7DBC-2C8E-4C93-826B-AFEBA2BA5DF9}"/>
              </a:ext>
            </a:extLst>
          </p:cNvPr>
          <p:cNvSpPr>
            <a:spLocks noGrp="1"/>
          </p:cNvSpPr>
          <p:nvPr>
            <p:ph idx="1"/>
          </p:nvPr>
        </p:nvSpPr>
        <p:spPr/>
        <p:txBody>
          <a:bodyPr>
            <a:normAutofit/>
          </a:bodyPr>
          <a:lstStyle/>
          <a:p>
            <a:r>
              <a:rPr lang="zh-CN" altLang="en-US" dirty="0"/>
              <a:t>不可否认，论文有结构正式、语言严谨、表达精准等要求；由此，论文给人的影响似乎是“呆板”或“枯燥”；但好论文可以，甚至应该是通俗易懂的；</a:t>
            </a:r>
            <a:endParaRPr lang="en-SG" altLang="zh-CN" dirty="0"/>
          </a:p>
          <a:p>
            <a:r>
              <a:rPr lang="zh-CN" altLang="en-US" dirty="0"/>
              <a:t>这里的重点，就是对论文要求的领会，这就如同僧人的戒律：开遮持犯，需要领会精神，而不是刻意强调形式；因此，不能因为一本学术著作或 论文容易懂，受读者青睐，就说不够专业，或者说不符合论文严谨的要求；反之亦然，写出来的著作大多数人看不懂，未必就是好论文；</a:t>
            </a:r>
            <a:endParaRPr lang="en-SG" dirty="0"/>
          </a:p>
        </p:txBody>
      </p:sp>
    </p:spTree>
    <p:extLst>
      <p:ext uri="{BB962C8B-B14F-4D97-AF65-F5344CB8AC3E}">
        <p14:creationId xmlns:p14="http://schemas.microsoft.com/office/powerpoint/2010/main" val="8858639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641DB-9187-42B8-8CDD-BCF8EF37BA8C}"/>
              </a:ext>
            </a:extLst>
          </p:cNvPr>
          <p:cNvSpPr>
            <a:spLocks noGrp="1"/>
          </p:cNvSpPr>
          <p:nvPr>
            <p:ph type="title"/>
          </p:nvPr>
        </p:nvSpPr>
        <p:spPr/>
        <p:txBody>
          <a:bodyPr/>
          <a:lstStyle/>
          <a:p>
            <a:r>
              <a:rPr lang="zh-CN" altLang="en-US" dirty="0"/>
              <a:t>论文的基本要求</a:t>
            </a:r>
            <a:r>
              <a:rPr lang="en-US" altLang="zh-CN" dirty="0"/>
              <a:t>-1</a:t>
            </a:r>
            <a:endParaRPr lang="en-SG" dirty="0"/>
          </a:p>
        </p:txBody>
      </p:sp>
      <p:sp>
        <p:nvSpPr>
          <p:cNvPr id="3" name="Content Placeholder 2">
            <a:extLst>
              <a:ext uri="{FF2B5EF4-FFF2-40B4-BE49-F238E27FC236}">
                <a16:creationId xmlns:a16="http://schemas.microsoft.com/office/drawing/2014/main" id="{0BEE98B5-BDA0-4697-B7E2-BC6E8AF6AF9D}"/>
              </a:ext>
            </a:extLst>
          </p:cNvPr>
          <p:cNvSpPr>
            <a:spLocks noGrp="1"/>
          </p:cNvSpPr>
          <p:nvPr>
            <p:ph idx="1"/>
          </p:nvPr>
        </p:nvSpPr>
        <p:spPr/>
        <p:txBody>
          <a:bodyPr>
            <a:normAutofit/>
          </a:bodyPr>
          <a:lstStyle/>
          <a:p>
            <a:r>
              <a:rPr lang="zh-CN" altLang="en-US" dirty="0"/>
              <a:t>既然是“论文”，顾名思义，就需要“议论”或“评论”；议论就要有自己的“观点”，而不是人云亦云；评论就需要先了解自己评论的对象，然后用自己的观点来“解构”所评论的对象：赞同或不赞同以及为什么；</a:t>
            </a:r>
            <a:endParaRPr lang="en-SG" altLang="zh-CN" dirty="0"/>
          </a:p>
          <a:p>
            <a:r>
              <a:rPr lang="zh-CN" altLang="en-US" dirty="0"/>
              <a:t>既然有观点 </a:t>
            </a:r>
            <a:r>
              <a:rPr lang="en-US" altLang="zh-CN" dirty="0"/>
              <a:t>– </a:t>
            </a:r>
            <a:r>
              <a:rPr lang="zh-CN" altLang="en-US" dirty="0"/>
              <a:t>论点，就需要对此观点或评论予以“论证”；换言之，需要对自己的观点和所发表的“评论”进行说明和必要的解释，而不是强词夺理；这就需要“论据”来支持自己的“论证”；</a:t>
            </a:r>
            <a:endParaRPr lang="en-SG" altLang="zh-CN" dirty="0"/>
          </a:p>
        </p:txBody>
      </p:sp>
    </p:spTree>
    <p:extLst>
      <p:ext uri="{BB962C8B-B14F-4D97-AF65-F5344CB8AC3E}">
        <p14:creationId xmlns:p14="http://schemas.microsoft.com/office/powerpoint/2010/main" val="412877291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Custom 2">
      <a:majorFont>
        <a:latin typeface="Times New Roman"/>
        <a:ea typeface="新宋体"/>
        <a:cs typeface=""/>
      </a:majorFont>
      <a:minorFont>
        <a:latin typeface="Times New Roman"/>
        <a:ea typeface="新宋体"/>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emplate>Office Theme</Template>
  <TotalTime>746</TotalTime>
  <Words>3772</Words>
  <Application>Microsoft Office PowerPoint</Application>
  <PresentationFormat>On-screen Show (4:3)</PresentationFormat>
  <Paragraphs>78</Paragraphs>
  <Slides>18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Times New Roman</vt:lpstr>
      <vt:lpstr>Office Theme</vt:lpstr>
      <vt:lpstr>第一课：导论</vt:lpstr>
      <vt:lpstr>写作及其简介-功能</vt:lpstr>
      <vt:lpstr>写作的方式：文体</vt:lpstr>
      <vt:lpstr>表述的方式：文式</vt:lpstr>
      <vt:lpstr>论文写作：为什么</vt:lpstr>
      <vt:lpstr>论文及其功能</vt:lpstr>
      <vt:lpstr>论文的结构和语言</vt:lpstr>
      <vt:lpstr>论文与通俗</vt:lpstr>
      <vt:lpstr>论文的基本要求-1</vt:lpstr>
      <vt:lpstr>论文的基本要求-2</vt:lpstr>
      <vt:lpstr>学术论文</vt:lpstr>
      <vt:lpstr>学术论文的简介</vt:lpstr>
      <vt:lpstr>方法论</vt:lpstr>
      <vt:lpstr>学术论文的简单流程-1</vt:lpstr>
      <vt:lpstr>学术论文的简单流程-2： 研究问题（research questions）</vt:lpstr>
      <vt:lpstr>学术论文的简单流程-3</vt:lpstr>
      <vt:lpstr>总结</vt:lpstr>
      <vt:lpstr>练习</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[BCS Lecturer] Ven Chuan Qing</dc:creator>
  <cp:lastModifiedBy>[BCS Lecturer] Ven Chuan Qing</cp:lastModifiedBy>
  <cp:revision>80</cp:revision>
  <dcterms:created xsi:type="dcterms:W3CDTF">2020-08-22T07:00:20Z</dcterms:created>
  <dcterms:modified xsi:type="dcterms:W3CDTF">2020-08-26T07:43:39Z</dcterms:modified>
</cp:coreProperties>
</file>