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60" r:id="rId4"/>
    <p:sldId id="274" r:id="rId5"/>
    <p:sldId id="261" r:id="rId6"/>
    <p:sldId id="264" r:id="rId7"/>
    <p:sldId id="276" r:id="rId8"/>
    <p:sldId id="265" r:id="rId9"/>
    <p:sldId id="279" r:id="rId10"/>
    <p:sldId id="278" r:id="rId11"/>
    <p:sldId id="280" r:id="rId12"/>
    <p:sldId id="349" r:id="rId13"/>
    <p:sldId id="277" r:id="rId14"/>
    <p:sldId id="267" r:id="rId15"/>
    <p:sldId id="343" r:id="rId16"/>
    <p:sldId id="345" r:id="rId17"/>
    <p:sldId id="346" r:id="rId18"/>
    <p:sldId id="344" r:id="rId19"/>
    <p:sldId id="347" r:id="rId20"/>
    <p:sldId id="258" r:id="rId21"/>
    <p:sldId id="34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15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B8D232-EB2A-4B06-B917-3809CFCC73D1}" type="doc">
      <dgm:prSet loTypeId="urn:microsoft.com/office/officeart/2005/8/layout/hList9" loCatId="list" qsTypeId="urn:microsoft.com/office/officeart/2005/8/quickstyle/simple4" qsCatId="simple" csTypeId="urn:microsoft.com/office/officeart/2005/8/colors/colorful4" csCatId="colorful" phldr="1"/>
      <dgm:spPr/>
      <dgm:t>
        <a:bodyPr/>
        <a:lstStyle/>
        <a:p>
          <a:endParaRPr lang="en-SG"/>
        </a:p>
      </dgm:t>
    </dgm:pt>
    <dgm:pt modelId="{0D2163B3-BCE7-4B15-87C1-637991920955}">
      <dgm:prSet phldrT="[Text]"/>
      <dgm:spPr/>
      <dgm:t>
        <a:bodyPr/>
        <a:lstStyle/>
        <a:p>
          <a:r>
            <a:rPr lang="en-US" dirty="0"/>
            <a:t>Demand schedule</a:t>
          </a:r>
          <a:endParaRPr lang="en-SG" dirty="0"/>
        </a:p>
      </dgm:t>
    </dgm:pt>
    <dgm:pt modelId="{ED628F13-321D-4E24-98C5-1DF46E3E6E6C}" type="parTrans" cxnId="{47BA6DD7-687D-4DB3-9D88-B3CB4F86FE34}">
      <dgm:prSet/>
      <dgm:spPr/>
      <dgm:t>
        <a:bodyPr/>
        <a:lstStyle/>
        <a:p>
          <a:endParaRPr lang="en-SG"/>
        </a:p>
      </dgm:t>
    </dgm:pt>
    <dgm:pt modelId="{D391C7D7-4E9F-43EE-993F-88DB182EB738}" type="sibTrans" cxnId="{47BA6DD7-687D-4DB3-9D88-B3CB4F86FE34}">
      <dgm:prSet/>
      <dgm:spPr/>
      <dgm:t>
        <a:bodyPr/>
        <a:lstStyle/>
        <a:p>
          <a:endParaRPr lang="en-SG"/>
        </a:p>
      </dgm:t>
    </dgm:pt>
    <dgm:pt modelId="{BC5B3702-1060-42FB-B912-0BD0A551B0E0}">
      <dgm:prSet phldrT="[Text]"/>
      <dgm:spPr/>
      <dgm:t>
        <a:bodyPr/>
        <a:lstStyle/>
        <a:p>
          <a:r>
            <a:rPr lang="en-US" dirty="0"/>
            <a:t>Prices of goods</a:t>
          </a:r>
          <a:endParaRPr lang="en-SG" dirty="0"/>
        </a:p>
      </dgm:t>
    </dgm:pt>
    <dgm:pt modelId="{48B67D2F-B403-45E5-824C-ABF43376A5C1}" type="parTrans" cxnId="{C1902D99-8D4E-4B11-8D20-A9391AD94E8F}">
      <dgm:prSet/>
      <dgm:spPr/>
      <dgm:t>
        <a:bodyPr/>
        <a:lstStyle/>
        <a:p>
          <a:endParaRPr lang="en-SG"/>
        </a:p>
      </dgm:t>
    </dgm:pt>
    <dgm:pt modelId="{DBCD61D7-E763-477F-97B4-2A0D8BBAFB5D}" type="sibTrans" cxnId="{C1902D99-8D4E-4B11-8D20-A9391AD94E8F}">
      <dgm:prSet/>
      <dgm:spPr/>
      <dgm:t>
        <a:bodyPr/>
        <a:lstStyle/>
        <a:p>
          <a:endParaRPr lang="en-SG"/>
        </a:p>
      </dgm:t>
    </dgm:pt>
    <dgm:pt modelId="{55F8651F-4208-4AEE-8FF1-9AEC0120540A}">
      <dgm:prSet phldrT="[Text]"/>
      <dgm:spPr/>
      <dgm:t>
        <a:bodyPr/>
        <a:lstStyle/>
        <a:p>
          <a:r>
            <a:rPr lang="en-US" dirty="0"/>
            <a:t>Quantities of goods</a:t>
          </a:r>
          <a:endParaRPr lang="en-SG" dirty="0"/>
        </a:p>
      </dgm:t>
    </dgm:pt>
    <dgm:pt modelId="{B411AE30-B596-4B85-B5FB-E930C75D48E9}" type="parTrans" cxnId="{AB9ED71C-B481-485E-85C9-55ECA69B2586}">
      <dgm:prSet/>
      <dgm:spPr/>
      <dgm:t>
        <a:bodyPr/>
        <a:lstStyle/>
        <a:p>
          <a:endParaRPr lang="en-SG"/>
        </a:p>
      </dgm:t>
    </dgm:pt>
    <dgm:pt modelId="{6602D966-0E7F-4383-BD00-ACAFA075064B}" type="sibTrans" cxnId="{AB9ED71C-B481-485E-85C9-55ECA69B2586}">
      <dgm:prSet/>
      <dgm:spPr/>
      <dgm:t>
        <a:bodyPr/>
        <a:lstStyle/>
        <a:p>
          <a:endParaRPr lang="en-SG"/>
        </a:p>
      </dgm:t>
    </dgm:pt>
    <dgm:pt modelId="{89082C2A-51CD-438C-A84A-C6B8B5AD7D6D}">
      <dgm:prSet phldrT="[Text]"/>
      <dgm:spPr/>
      <dgm:t>
        <a:bodyPr/>
        <a:lstStyle/>
        <a:p>
          <a:r>
            <a:rPr lang="en-US" dirty="0"/>
            <a:t>Quantity demand </a:t>
          </a:r>
          <a:endParaRPr lang="en-SG" dirty="0"/>
        </a:p>
      </dgm:t>
    </dgm:pt>
    <dgm:pt modelId="{254EC68D-5F35-4E2F-8531-E6A0825496C8}" type="parTrans" cxnId="{3ACD6ABC-C814-4B87-AE03-EF04C8704017}">
      <dgm:prSet/>
      <dgm:spPr/>
      <dgm:t>
        <a:bodyPr/>
        <a:lstStyle/>
        <a:p>
          <a:endParaRPr lang="en-SG"/>
        </a:p>
      </dgm:t>
    </dgm:pt>
    <dgm:pt modelId="{8A5FBCFF-7CA6-490B-9B1C-1B3850D54E12}" type="sibTrans" cxnId="{3ACD6ABC-C814-4B87-AE03-EF04C8704017}">
      <dgm:prSet/>
      <dgm:spPr/>
      <dgm:t>
        <a:bodyPr/>
        <a:lstStyle/>
        <a:p>
          <a:endParaRPr lang="en-SG"/>
        </a:p>
      </dgm:t>
    </dgm:pt>
    <dgm:pt modelId="{8DE9E246-6770-4502-BB08-128D3D81EE3D}">
      <dgm:prSet phldrT="[Text]"/>
      <dgm:spPr/>
      <dgm:t>
        <a:bodyPr/>
        <a:lstStyle/>
        <a:p>
          <a:r>
            <a:rPr lang="en-US" dirty="0"/>
            <a:t>Quantities of goods</a:t>
          </a:r>
          <a:endParaRPr lang="en-SG" dirty="0"/>
        </a:p>
      </dgm:t>
    </dgm:pt>
    <dgm:pt modelId="{CE4E1852-0C6C-4CA9-9832-F53DFC930656}" type="parTrans" cxnId="{6A5F2757-53F0-4F6A-8D35-D7E567B53FE1}">
      <dgm:prSet/>
      <dgm:spPr/>
      <dgm:t>
        <a:bodyPr/>
        <a:lstStyle/>
        <a:p>
          <a:endParaRPr lang="en-SG"/>
        </a:p>
      </dgm:t>
    </dgm:pt>
    <dgm:pt modelId="{CA6543A2-C90E-4ECA-88AD-4708CC2ACB3D}" type="sibTrans" cxnId="{6A5F2757-53F0-4F6A-8D35-D7E567B53FE1}">
      <dgm:prSet/>
      <dgm:spPr/>
      <dgm:t>
        <a:bodyPr/>
        <a:lstStyle/>
        <a:p>
          <a:endParaRPr lang="en-SG"/>
        </a:p>
      </dgm:t>
    </dgm:pt>
    <dgm:pt modelId="{DBC60207-CAD8-46E6-8F66-F6A5D59B1B3D}">
      <dgm:prSet phldrT="[Text]"/>
      <dgm:spPr/>
      <dgm:t>
        <a:bodyPr/>
        <a:lstStyle/>
        <a:p>
          <a:r>
            <a:rPr lang="en-US" dirty="0"/>
            <a:t>Quantities of services</a:t>
          </a:r>
          <a:endParaRPr lang="en-SG" dirty="0"/>
        </a:p>
      </dgm:t>
    </dgm:pt>
    <dgm:pt modelId="{D393CF07-2F32-4106-B0F7-7DC7F176F8A5}" type="parTrans" cxnId="{F1994157-C2E9-4776-83B0-2E9B26E03828}">
      <dgm:prSet/>
      <dgm:spPr/>
      <dgm:t>
        <a:bodyPr/>
        <a:lstStyle/>
        <a:p>
          <a:endParaRPr lang="en-SG"/>
        </a:p>
      </dgm:t>
    </dgm:pt>
    <dgm:pt modelId="{5F485D97-8444-4506-8D39-B731A5BDAFC6}" type="sibTrans" cxnId="{F1994157-C2E9-4776-83B0-2E9B26E03828}">
      <dgm:prSet/>
      <dgm:spPr/>
      <dgm:t>
        <a:bodyPr/>
        <a:lstStyle/>
        <a:p>
          <a:endParaRPr lang="en-SG"/>
        </a:p>
      </dgm:t>
    </dgm:pt>
    <dgm:pt modelId="{FD917B5A-90D4-43A1-AB78-3C116D69504B}" type="pres">
      <dgm:prSet presAssocID="{D6B8D232-EB2A-4B06-B917-3809CFCC73D1}" presName="list" presStyleCnt="0">
        <dgm:presLayoutVars>
          <dgm:dir/>
          <dgm:animLvl val="lvl"/>
        </dgm:presLayoutVars>
      </dgm:prSet>
      <dgm:spPr/>
    </dgm:pt>
    <dgm:pt modelId="{A7E7FCC6-F5F2-4A55-A437-4E7A4AAF4B23}" type="pres">
      <dgm:prSet presAssocID="{0D2163B3-BCE7-4B15-87C1-637991920955}" presName="posSpace" presStyleCnt="0"/>
      <dgm:spPr/>
    </dgm:pt>
    <dgm:pt modelId="{EE918E65-EA2F-4612-8F80-BE0AF80C2C1C}" type="pres">
      <dgm:prSet presAssocID="{0D2163B3-BCE7-4B15-87C1-637991920955}" presName="vertFlow" presStyleCnt="0"/>
      <dgm:spPr/>
    </dgm:pt>
    <dgm:pt modelId="{FD37DDC3-20DD-4A31-98D5-AD8F3D61069A}" type="pres">
      <dgm:prSet presAssocID="{0D2163B3-BCE7-4B15-87C1-637991920955}" presName="topSpace" presStyleCnt="0"/>
      <dgm:spPr/>
    </dgm:pt>
    <dgm:pt modelId="{965E255A-8CA4-4E13-9E67-564BA17C0E02}" type="pres">
      <dgm:prSet presAssocID="{0D2163B3-BCE7-4B15-87C1-637991920955}" presName="firstComp" presStyleCnt="0"/>
      <dgm:spPr/>
    </dgm:pt>
    <dgm:pt modelId="{26F872D4-BB25-40EA-A429-533BB36B78A0}" type="pres">
      <dgm:prSet presAssocID="{0D2163B3-BCE7-4B15-87C1-637991920955}" presName="firstChild" presStyleLbl="bgAccFollowNode1" presStyleIdx="0" presStyleCnt="4"/>
      <dgm:spPr/>
    </dgm:pt>
    <dgm:pt modelId="{45167384-210F-405E-AE4B-E8DF37C8FE5C}" type="pres">
      <dgm:prSet presAssocID="{0D2163B3-BCE7-4B15-87C1-637991920955}" presName="firstChildTx" presStyleLbl="bgAccFollowNode1" presStyleIdx="0" presStyleCnt="4">
        <dgm:presLayoutVars>
          <dgm:bulletEnabled val="1"/>
        </dgm:presLayoutVars>
      </dgm:prSet>
      <dgm:spPr/>
    </dgm:pt>
    <dgm:pt modelId="{73527400-93BA-47FC-97FE-CDC6EBB3AB25}" type="pres">
      <dgm:prSet presAssocID="{55F8651F-4208-4AEE-8FF1-9AEC0120540A}" presName="comp" presStyleCnt="0"/>
      <dgm:spPr/>
    </dgm:pt>
    <dgm:pt modelId="{116F96E1-F8D1-430A-90D2-AD08AFC569D9}" type="pres">
      <dgm:prSet presAssocID="{55F8651F-4208-4AEE-8FF1-9AEC0120540A}" presName="child" presStyleLbl="bgAccFollowNode1" presStyleIdx="1" presStyleCnt="4"/>
      <dgm:spPr/>
    </dgm:pt>
    <dgm:pt modelId="{2F8651F9-5440-4D57-862B-FAE60B950BEC}" type="pres">
      <dgm:prSet presAssocID="{55F8651F-4208-4AEE-8FF1-9AEC0120540A}" presName="childTx" presStyleLbl="bgAccFollowNode1" presStyleIdx="1" presStyleCnt="4">
        <dgm:presLayoutVars>
          <dgm:bulletEnabled val="1"/>
        </dgm:presLayoutVars>
      </dgm:prSet>
      <dgm:spPr/>
    </dgm:pt>
    <dgm:pt modelId="{4D98FDC1-709F-4BB8-8864-EE3DE435D15C}" type="pres">
      <dgm:prSet presAssocID="{0D2163B3-BCE7-4B15-87C1-637991920955}" presName="negSpace" presStyleCnt="0"/>
      <dgm:spPr/>
    </dgm:pt>
    <dgm:pt modelId="{30E3CDD6-CA97-462B-A0BC-BD1EC5EF45B1}" type="pres">
      <dgm:prSet presAssocID="{0D2163B3-BCE7-4B15-87C1-637991920955}" presName="circle" presStyleLbl="node1" presStyleIdx="0" presStyleCnt="2"/>
      <dgm:spPr/>
    </dgm:pt>
    <dgm:pt modelId="{71017915-737B-439D-88ED-154ED43AD78B}" type="pres">
      <dgm:prSet presAssocID="{D391C7D7-4E9F-43EE-993F-88DB182EB738}" presName="transSpace" presStyleCnt="0"/>
      <dgm:spPr/>
    </dgm:pt>
    <dgm:pt modelId="{A0936AE1-8B83-437D-85ED-B56642156454}" type="pres">
      <dgm:prSet presAssocID="{89082C2A-51CD-438C-A84A-C6B8B5AD7D6D}" presName="posSpace" presStyleCnt="0"/>
      <dgm:spPr/>
    </dgm:pt>
    <dgm:pt modelId="{59685CA4-F032-47B8-9CD7-F0554F7282DE}" type="pres">
      <dgm:prSet presAssocID="{89082C2A-51CD-438C-A84A-C6B8B5AD7D6D}" presName="vertFlow" presStyleCnt="0"/>
      <dgm:spPr/>
    </dgm:pt>
    <dgm:pt modelId="{F75C9412-F2C0-4AE7-B1DE-AF2AF831F46F}" type="pres">
      <dgm:prSet presAssocID="{89082C2A-51CD-438C-A84A-C6B8B5AD7D6D}" presName="topSpace" presStyleCnt="0"/>
      <dgm:spPr/>
    </dgm:pt>
    <dgm:pt modelId="{38698A3C-E689-45E3-8681-CE7EA75D062D}" type="pres">
      <dgm:prSet presAssocID="{89082C2A-51CD-438C-A84A-C6B8B5AD7D6D}" presName="firstComp" presStyleCnt="0"/>
      <dgm:spPr/>
    </dgm:pt>
    <dgm:pt modelId="{89BB7B51-4359-4503-BE70-C68FFC8DE7F5}" type="pres">
      <dgm:prSet presAssocID="{89082C2A-51CD-438C-A84A-C6B8B5AD7D6D}" presName="firstChild" presStyleLbl="bgAccFollowNode1" presStyleIdx="2" presStyleCnt="4"/>
      <dgm:spPr/>
    </dgm:pt>
    <dgm:pt modelId="{EA7A435E-2B1B-42FE-AF7F-ECD2EFCC2438}" type="pres">
      <dgm:prSet presAssocID="{89082C2A-51CD-438C-A84A-C6B8B5AD7D6D}" presName="firstChildTx" presStyleLbl="bgAccFollowNode1" presStyleIdx="2" presStyleCnt="4">
        <dgm:presLayoutVars>
          <dgm:bulletEnabled val="1"/>
        </dgm:presLayoutVars>
      </dgm:prSet>
      <dgm:spPr/>
    </dgm:pt>
    <dgm:pt modelId="{9EBFBA9E-8182-4035-B441-27316CF54833}" type="pres">
      <dgm:prSet presAssocID="{DBC60207-CAD8-46E6-8F66-F6A5D59B1B3D}" presName="comp" presStyleCnt="0"/>
      <dgm:spPr/>
    </dgm:pt>
    <dgm:pt modelId="{06696AB1-1704-4FBD-9518-47C2C7318B7E}" type="pres">
      <dgm:prSet presAssocID="{DBC60207-CAD8-46E6-8F66-F6A5D59B1B3D}" presName="child" presStyleLbl="bgAccFollowNode1" presStyleIdx="3" presStyleCnt="4"/>
      <dgm:spPr/>
    </dgm:pt>
    <dgm:pt modelId="{65B4CC75-DA03-4379-9779-53BB36ECFF83}" type="pres">
      <dgm:prSet presAssocID="{DBC60207-CAD8-46E6-8F66-F6A5D59B1B3D}" presName="childTx" presStyleLbl="bgAccFollowNode1" presStyleIdx="3" presStyleCnt="4">
        <dgm:presLayoutVars>
          <dgm:bulletEnabled val="1"/>
        </dgm:presLayoutVars>
      </dgm:prSet>
      <dgm:spPr/>
    </dgm:pt>
    <dgm:pt modelId="{A89D2066-CF12-421E-95D1-55226D0226BF}" type="pres">
      <dgm:prSet presAssocID="{89082C2A-51CD-438C-A84A-C6B8B5AD7D6D}" presName="negSpace" presStyleCnt="0"/>
      <dgm:spPr/>
    </dgm:pt>
    <dgm:pt modelId="{934A3DC6-9411-4521-A24B-0707195BBC3E}" type="pres">
      <dgm:prSet presAssocID="{89082C2A-51CD-438C-A84A-C6B8B5AD7D6D}" presName="circle" presStyleLbl="node1" presStyleIdx="1" presStyleCnt="2"/>
      <dgm:spPr/>
    </dgm:pt>
  </dgm:ptLst>
  <dgm:cxnLst>
    <dgm:cxn modelId="{427E9108-7624-48DD-939B-832961317D5D}" type="presOf" srcId="{D6B8D232-EB2A-4B06-B917-3809CFCC73D1}" destId="{FD917B5A-90D4-43A1-AB78-3C116D69504B}" srcOrd="0" destOrd="0" presId="urn:microsoft.com/office/officeart/2005/8/layout/hList9"/>
    <dgm:cxn modelId="{AB9ED71C-B481-485E-85C9-55ECA69B2586}" srcId="{0D2163B3-BCE7-4B15-87C1-637991920955}" destId="{55F8651F-4208-4AEE-8FF1-9AEC0120540A}" srcOrd="1" destOrd="0" parTransId="{B411AE30-B596-4B85-B5FB-E930C75D48E9}" sibTransId="{6602D966-0E7F-4383-BD00-ACAFA075064B}"/>
    <dgm:cxn modelId="{36DC5721-8CAD-4627-8E55-C809080C2CAA}" type="presOf" srcId="{55F8651F-4208-4AEE-8FF1-9AEC0120540A}" destId="{2F8651F9-5440-4D57-862B-FAE60B950BEC}" srcOrd="1" destOrd="0" presId="urn:microsoft.com/office/officeart/2005/8/layout/hList9"/>
    <dgm:cxn modelId="{05534130-0CAD-4C58-B8FF-2F7BB94B7AA0}" type="presOf" srcId="{BC5B3702-1060-42FB-B912-0BD0A551B0E0}" destId="{26F872D4-BB25-40EA-A429-533BB36B78A0}" srcOrd="0" destOrd="0" presId="urn:microsoft.com/office/officeart/2005/8/layout/hList9"/>
    <dgm:cxn modelId="{27E01A35-39FD-4149-ABE2-E9886A4E0C80}" type="presOf" srcId="{8DE9E246-6770-4502-BB08-128D3D81EE3D}" destId="{89BB7B51-4359-4503-BE70-C68FFC8DE7F5}" srcOrd="0" destOrd="0" presId="urn:microsoft.com/office/officeart/2005/8/layout/hList9"/>
    <dgm:cxn modelId="{3AB2F03E-6E22-4389-B068-9DD8EC2609FE}" type="presOf" srcId="{55F8651F-4208-4AEE-8FF1-9AEC0120540A}" destId="{116F96E1-F8D1-430A-90D2-AD08AFC569D9}" srcOrd="0" destOrd="0" presId="urn:microsoft.com/office/officeart/2005/8/layout/hList9"/>
    <dgm:cxn modelId="{14A77864-B356-4370-8508-BF31CABD8BEB}" type="presOf" srcId="{BC5B3702-1060-42FB-B912-0BD0A551B0E0}" destId="{45167384-210F-405E-AE4B-E8DF37C8FE5C}" srcOrd="1" destOrd="0" presId="urn:microsoft.com/office/officeart/2005/8/layout/hList9"/>
    <dgm:cxn modelId="{9FDB1E74-219D-45AD-B0DB-A43FB1731425}" type="presOf" srcId="{0D2163B3-BCE7-4B15-87C1-637991920955}" destId="{30E3CDD6-CA97-462B-A0BC-BD1EC5EF45B1}" srcOrd="0" destOrd="0" presId="urn:microsoft.com/office/officeart/2005/8/layout/hList9"/>
    <dgm:cxn modelId="{6A5F2757-53F0-4F6A-8D35-D7E567B53FE1}" srcId="{89082C2A-51CD-438C-A84A-C6B8B5AD7D6D}" destId="{8DE9E246-6770-4502-BB08-128D3D81EE3D}" srcOrd="0" destOrd="0" parTransId="{CE4E1852-0C6C-4CA9-9832-F53DFC930656}" sibTransId="{CA6543A2-C90E-4ECA-88AD-4708CC2ACB3D}"/>
    <dgm:cxn modelId="{F1994157-C2E9-4776-83B0-2E9B26E03828}" srcId="{89082C2A-51CD-438C-A84A-C6B8B5AD7D6D}" destId="{DBC60207-CAD8-46E6-8F66-F6A5D59B1B3D}" srcOrd="1" destOrd="0" parTransId="{D393CF07-2F32-4106-B0F7-7DC7F176F8A5}" sibTransId="{5F485D97-8444-4506-8D39-B731A5BDAFC6}"/>
    <dgm:cxn modelId="{C1902D99-8D4E-4B11-8D20-A9391AD94E8F}" srcId="{0D2163B3-BCE7-4B15-87C1-637991920955}" destId="{BC5B3702-1060-42FB-B912-0BD0A551B0E0}" srcOrd="0" destOrd="0" parTransId="{48B67D2F-B403-45E5-824C-ABF43376A5C1}" sibTransId="{DBCD61D7-E763-477F-97B4-2A0D8BBAFB5D}"/>
    <dgm:cxn modelId="{57E415AC-C627-4C94-89A6-8CA8B8C10E3B}" type="presOf" srcId="{8DE9E246-6770-4502-BB08-128D3D81EE3D}" destId="{EA7A435E-2B1B-42FE-AF7F-ECD2EFCC2438}" srcOrd="1" destOrd="0" presId="urn:microsoft.com/office/officeart/2005/8/layout/hList9"/>
    <dgm:cxn modelId="{3ACD6ABC-C814-4B87-AE03-EF04C8704017}" srcId="{D6B8D232-EB2A-4B06-B917-3809CFCC73D1}" destId="{89082C2A-51CD-438C-A84A-C6B8B5AD7D6D}" srcOrd="1" destOrd="0" parTransId="{254EC68D-5F35-4E2F-8531-E6A0825496C8}" sibTransId="{8A5FBCFF-7CA6-490B-9B1C-1B3850D54E12}"/>
    <dgm:cxn modelId="{47BA6DD7-687D-4DB3-9D88-B3CB4F86FE34}" srcId="{D6B8D232-EB2A-4B06-B917-3809CFCC73D1}" destId="{0D2163B3-BCE7-4B15-87C1-637991920955}" srcOrd="0" destOrd="0" parTransId="{ED628F13-321D-4E24-98C5-1DF46E3E6E6C}" sibTransId="{D391C7D7-4E9F-43EE-993F-88DB182EB738}"/>
    <dgm:cxn modelId="{F4AAB4DD-7A0F-4AF1-974B-B569A9A45235}" type="presOf" srcId="{89082C2A-51CD-438C-A84A-C6B8B5AD7D6D}" destId="{934A3DC6-9411-4521-A24B-0707195BBC3E}" srcOrd="0" destOrd="0" presId="urn:microsoft.com/office/officeart/2005/8/layout/hList9"/>
    <dgm:cxn modelId="{AECCF0FB-C2C4-43BA-9384-549A6A30FC72}" type="presOf" srcId="{DBC60207-CAD8-46E6-8F66-F6A5D59B1B3D}" destId="{06696AB1-1704-4FBD-9518-47C2C7318B7E}" srcOrd="0" destOrd="0" presId="urn:microsoft.com/office/officeart/2005/8/layout/hList9"/>
    <dgm:cxn modelId="{628596FD-ABD1-4F96-8655-DA355F4E081C}" type="presOf" srcId="{DBC60207-CAD8-46E6-8F66-F6A5D59B1B3D}" destId="{65B4CC75-DA03-4379-9779-53BB36ECFF83}" srcOrd="1" destOrd="0" presId="urn:microsoft.com/office/officeart/2005/8/layout/hList9"/>
    <dgm:cxn modelId="{1E90F320-F6B2-4539-88B3-3C7894478F88}" type="presParOf" srcId="{FD917B5A-90D4-43A1-AB78-3C116D69504B}" destId="{A7E7FCC6-F5F2-4A55-A437-4E7A4AAF4B23}" srcOrd="0" destOrd="0" presId="urn:microsoft.com/office/officeart/2005/8/layout/hList9"/>
    <dgm:cxn modelId="{9A3D3565-4F1D-492B-ADE0-A874D74EC38F}" type="presParOf" srcId="{FD917B5A-90D4-43A1-AB78-3C116D69504B}" destId="{EE918E65-EA2F-4612-8F80-BE0AF80C2C1C}" srcOrd="1" destOrd="0" presId="urn:microsoft.com/office/officeart/2005/8/layout/hList9"/>
    <dgm:cxn modelId="{7D31B397-BBD4-4EEF-A227-F36E6AEAF1CD}" type="presParOf" srcId="{EE918E65-EA2F-4612-8F80-BE0AF80C2C1C}" destId="{FD37DDC3-20DD-4A31-98D5-AD8F3D61069A}" srcOrd="0" destOrd="0" presId="urn:microsoft.com/office/officeart/2005/8/layout/hList9"/>
    <dgm:cxn modelId="{29B03897-4DCD-45A7-AE37-F018B9BCBF86}" type="presParOf" srcId="{EE918E65-EA2F-4612-8F80-BE0AF80C2C1C}" destId="{965E255A-8CA4-4E13-9E67-564BA17C0E02}" srcOrd="1" destOrd="0" presId="urn:microsoft.com/office/officeart/2005/8/layout/hList9"/>
    <dgm:cxn modelId="{01D127D3-3CE3-4915-8691-10CFE4311698}" type="presParOf" srcId="{965E255A-8CA4-4E13-9E67-564BA17C0E02}" destId="{26F872D4-BB25-40EA-A429-533BB36B78A0}" srcOrd="0" destOrd="0" presId="urn:microsoft.com/office/officeart/2005/8/layout/hList9"/>
    <dgm:cxn modelId="{F2B16BED-C2AD-4F35-8283-35DFEA77ED1C}" type="presParOf" srcId="{965E255A-8CA4-4E13-9E67-564BA17C0E02}" destId="{45167384-210F-405E-AE4B-E8DF37C8FE5C}" srcOrd="1" destOrd="0" presId="urn:microsoft.com/office/officeart/2005/8/layout/hList9"/>
    <dgm:cxn modelId="{3830DF03-4445-4EFE-A6BF-F19A19B02BE0}" type="presParOf" srcId="{EE918E65-EA2F-4612-8F80-BE0AF80C2C1C}" destId="{73527400-93BA-47FC-97FE-CDC6EBB3AB25}" srcOrd="2" destOrd="0" presId="urn:microsoft.com/office/officeart/2005/8/layout/hList9"/>
    <dgm:cxn modelId="{7F20F668-BB6A-4079-AABB-4F014F0736A7}" type="presParOf" srcId="{73527400-93BA-47FC-97FE-CDC6EBB3AB25}" destId="{116F96E1-F8D1-430A-90D2-AD08AFC569D9}" srcOrd="0" destOrd="0" presId="urn:microsoft.com/office/officeart/2005/8/layout/hList9"/>
    <dgm:cxn modelId="{11D1B6C5-134B-45E5-9899-CD1731E16E3A}" type="presParOf" srcId="{73527400-93BA-47FC-97FE-CDC6EBB3AB25}" destId="{2F8651F9-5440-4D57-862B-FAE60B950BEC}" srcOrd="1" destOrd="0" presId="urn:microsoft.com/office/officeart/2005/8/layout/hList9"/>
    <dgm:cxn modelId="{D5FB468C-4D98-4F25-88F9-9923E519578B}" type="presParOf" srcId="{FD917B5A-90D4-43A1-AB78-3C116D69504B}" destId="{4D98FDC1-709F-4BB8-8864-EE3DE435D15C}" srcOrd="2" destOrd="0" presId="urn:microsoft.com/office/officeart/2005/8/layout/hList9"/>
    <dgm:cxn modelId="{18A2FF42-5DAB-4FC8-95D2-92DF66180F20}" type="presParOf" srcId="{FD917B5A-90D4-43A1-AB78-3C116D69504B}" destId="{30E3CDD6-CA97-462B-A0BC-BD1EC5EF45B1}" srcOrd="3" destOrd="0" presId="urn:microsoft.com/office/officeart/2005/8/layout/hList9"/>
    <dgm:cxn modelId="{0078CC5A-5FFA-46E3-AD04-9258477C8F77}" type="presParOf" srcId="{FD917B5A-90D4-43A1-AB78-3C116D69504B}" destId="{71017915-737B-439D-88ED-154ED43AD78B}" srcOrd="4" destOrd="0" presId="urn:microsoft.com/office/officeart/2005/8/layout/hList9"/>
    <dgm:cxn modelId="{FEC37395-DA80-4A52-B989-D495F73C410C}" type="presParOf" srcId="{FD917B5A-90D4-43A1-AB78-3C116D69504B}" destId="{A0936AE1-8B83-437D-85ED-B56642156454}" srcOrd="5" destOrd="0" presId="urn:microsoft.com/office/officeart/2005/8/layout/hList9"/>
    <dgm:cxn modelId="{1DB84BBC-1196-43E0-915D-E5F8EAACDEAC}" type="presParOf" srcId="{FD917B5A-90D4-43A1-AB78-3C116D69504B}" destId="{59685CA4-F032-47B8-9CD7-F0554F7282DE}" srcOrd="6" destOrd="0" presId="urn:microsoft.com/office/officeart/2005/8/layout/hList9"/>
    <dgm:cxn modelId="{5B541E32-B344-40B1-BFF3-32CC40328E19}" type="presParOf" srcId="{59685CA4-F032-47B8-9CD7-F0554F7282DE}" destId="{F75C9412-F2C0-4AE7-B1DE-AF2AF831F46F}" srcOrd="0" destOrd="0" presId="urn:microsoft.com/office/officeart/2005/8/layout/hList9"/>
    <dgm:cxn modelId="{18D0E05A-98DE-464F-89A8-F3377BB4B360}" type="presParOf" srcId="{59685CA4-F032-47B8-9CD7-F0554F7282DE}" destId="{38698A3C-E689-45E3-8681-CE7EA75D062D}" srcOrd="1" destOrd="0" presId="urn:microsoft.com/office/officeart/2005/8/layout/hList9"/>
    <dgm:cxn modelId="{3B5A2D65-BB5A-48DE-89AB-C54B066EBC3B}" type="presParOf" srcId="{38698A3C-E689-45E3-8681-CE7EA75D062D}" destId="{89BB7B51-4359-4503-BE70-C68FFC8DE7F5}" srcOrd="0" destOrd="0" presId="urn:microsoft.com/office/officeart/2005/8/layout/hList9"/>
    <dgm:cxn modelId="{8641761B-B5E9-46FA-8C81-B4F983B38045}" type="presParOf" srcId="{38698A3C-E689-45E3-8681-CE7EA75D062D}" destId="{EA7A435E-2B1B-42FE-AF7F-ECD2EFCC2438}" srcOrd="1" destOrd="0" presId="urn:microsoft.com/office/officeart/2005/8/layout/hList9"/>
    <dgm:cxn modelId="{91126AFC-DD50-44C5-8802-AA7A38B6FD6D}" type="presParOf" srcId="{59685CA4-F032-47B8-9CD7-F0554F7282DE}" destId="{9EBFBA9E-8182-4035-B441-27316CF54833}" srcOrd="2" destOrd="0" presId="urn:microsoft.com/office/officeart/2005/8/layout/hList9"/>
    <dgm:cxn modelId="{2B3D61D2-8EBE-49DB-B6D0-D10F8D6006FF}" type="presParOf" srcId="{9EBFBA9E-8182-4035-B441-27316CF54833}" destId="{06696AB1-1704-4FBD-9518-47C2C7318B7E}" srcOrd="0" destOrd="0" presId="urn:microsoft.com/office/officeart/2005/8/layout/hList9"/>
    <dgm:cxn modelId="{A2CDC9CD-A7E5-42E7-AE6A-CAD536FEAF73}" type="presParOf" srcId="{9EBFBA9E-8182-4035-B441-27316CF54833}" destId="{65B4CC75-DA03-4379-9779-53BB36ECFF83}" srcOrd="1" destOrd="0" presId="urn:microsoft.com/office/officeart/2005/8/layout/hList9"/>
    <dgm:cxn modelId="{A5304F86-8C6E-4293-A679-AC524BBD1401}" type="presParOf" srcId="{FD917B5A-90D4-43A1-AB78-3C116D69504B}" destId="{A89D2066-CF12-421E-95D1-55226D0226BF}" srcOrd="7" destOrd="0" presId="urn:microsoft.com/office/officeart/2005/8/layout/hList9"/>
    <dgm:cxn modelId="{74D4E923-3556-4DBF-B3B7-2D372025876B}" type="presParOf" srcId="{FD917B5A-90D4-43A1-AB78-3C116D69504B}" destId="{934A3DC6-9411-4521-A24B-0707195BBC3E}"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8F0171B-2E0A-4B1C-90D1-E169C2144597}" type="doc">
      <dgm:prSet loTypeId="urn:microsoft.com/office/officeart/2005/8/layout/cycle8" loCatId="cycle" qsTypeId="urn:microsoft.com/office/officeart/2005/8/quickstyle/3d5" qsCatId="3D" csTypeId="urn:microsoft.com/office/officeart/2005/8/colors/accent2_2" csCatId="accent2" phldr="1"/>
      <dgm:spPr/>
      <dgm:t>
        <a:bodyPr/>
        <a:lstStyle/>
        <a:p>
          <a:endParaRPr lang="en-SG"/>
        </a:p>
      </dgm:t>
    </dgm:pt>
    <dgm:pt modelId="{CB9E089F-6414-4D9B-B174-E615CB371032}">
      <dgm:prSet phldrT="[Text]"/>
      <dgm:spPr/>
      <dgm:t>
        <a:bodyPr/>
        <a:lstStyle/>
        <a:p>
          <a:r>
            <a:rPr lang="en-SG" b="1" i="1" dirty="0"/>
            <a:t>Holistic model</a:t>
          </a:r>
        </a:p>
      </dgm:t>
    </dgm:pt>
    <dgm:pt modelId="{562DA2CC-3E99-423A-AAAB-2E37F80D59F3}" type="parTrans" cxnId="{DB4187A1-FA2F-4DF2-A225-1426AE46E575}">
      <dgm:prSet/>
      <dgm:spPr/>
      <dgm:t>
        <a:bodyPr/>
        <a:lstStyle/>
        <a:p>
          <a:endParaRPr lang="en-SG"/>
        </a:p>
      </dgm:t>
    </dgm:pt>
    <dgm:pt modelId="{89AD9D73-EE33-4A05-B005-48404A3BAB19}" type="sibTrans" cxnId="{DB4187A1-FA2F-4DF2-A225-1426AE46E575}">
      <dgm:prSet/>
      <dgm:spPr/>
      <dgm:t>
        <a:bodyPr/>
        <a:lstStyle/>
        <a:p>
          <a:endParaRPr lang="en-SG"/>
        </a:p>
      </dgm:t>
    </dgm:pt>
    <dgm:pt modelId="{0DEDD991-107E-446F-AAF4-56EFC73CBF4B}">
      <dgm:prSet phldrT="[Text]"/>
      <dgm:spPr/>
      <dgm:t>
        <a:bodyPr/>
        <a:lstStyle/>
        <a:p>
          <a:r>
            <a:rPr lang="en-SG" dirty="0"/>
            <a:t>Interdependence </a:t>
          </a:r>
        </a:p>
      </dgm:t>
    </dgm:pt>
    <dgm:pt modelId="{22386151-B00C-4D28-8AFE-D9B8E1112CBD}" type="parTrans" cxnId="{DF177040-E6E3-44FB-9BE9-DAEDDA75EA8F}">
      <dgm:prSet/>
      <dgm:spPr/>
      <dgm:t>
        <a:bodyPr/>
        <a:lstStyle/>
        <a:p>
          <a:endParaRPr lang="en-SG"/>
        </a:p>
      </dgm:t>
    </dgm:pt>
    <dgm:pt modelId="{F296434F-81FC-4156-9733-4A2F03C75828}" type="sibTrans" cxnId="{DF177040-E6E3-44FB-9BE9-DAEDDA75EA8F}">
      <dgm:prSet/>
      <dgm:spPr/>
      <dgm:t>
        <a:bodyPr/>
        <a:lstStyle/>
        <a:p>
          <a:endParaRPr lang="en-SG"/>
        </a:p>
      </dgm:t>
    </dgm:pt>
    <dgm:pt modelId="{7C9F3B67-778D-4D36-9D4E-A1C0C90AC617}">
      <dgm:prSet phldrT="[Text]"/>
      <dgm:spPr/>
      <dgm:t>
        <a:bodyPr/>
        <a:lstStyle/>
        <a:p>
          <a:r>
            <a:rPr lang="en-SG" dirty="0"/>
            <a:t>Wellbeing</a:t>
          </a:r>
        </a:p>
      </dgm:t>
    </dgm:pt>
    <dgm:pt modelId="{6E3A4E71-C31D-40C4-A4A1-34540691DEC1}" type="parTrans" cxnId="{8F452A96-2BD2-4744-BCCD-0707288F80CA}">
      <dgm:prSet/>
      <dgm:spPr/>
      <dgm:t>
        <a:bodyPr/>
        <a:lstStyle/>
        <a:p>
          <a:endParaRPr lang="en-SG"/>
        </a:p>
      </dgm:t>
    </dgm:pt>
    <dgm:pt modelId="{09D86DCE-6DD1-4B73-AAF5-9B87CE6967E1}" type="sibTrans" cxnId="{8F452A96-2BD2-4744-BCCD-0707288F80CA}">
      <dgm:prSet/>
      <dgm:spPr/>
      <dgm:t>
        <a:bodyPr/>
        <a:lstStyle/>
        <a:p>
          <a:endParaRPr lang="en-SG"/>
        </a:p>
      </dgm:t>
    </dgm:pt>
    <dgm:pt modelId="{5658A458-A5DC-4338-8933-473A19E3DCD2}">
      <dgm:prSet phldrT="[Text]"/>
      <dgm:spPr/>
      <dgm:t>
        <a:bodyPr/>
        <a:lstStyle/>
        <a:p>
          <a:r>
            <a:rPr lang="en-SG" dirty="0"/>
            <a:t>Fairness</a:t>
          </a:r>
        </a:p>
      </dgm:t>
    </dgm:pt>
    <dgm:pt modelId="{5E86345A-4FD9-4EB5-ABED-428082ECD07A}" type="parTrans" cxnId="{2D294D5C-1216-4974-9502-CCEFF197575E}">
      <dgm:prSet/>
      <dgm:spPr/>
      <dgm:t>
        <a:bodyPr/>
        <a:lstStyle/>
        <a:p>
          <a:endParaRPr lang="en-SG"/>
        </a:p>
      </dgm:t>
    </dgm:pt>
    <dgm:pt modelId="{2E0EB373-1110-4B8F-84AA-EA7C2C4B705E}" type="sibTrans" cxnId="{2D294D5C-1216-4974-9502-CCEFF197575E}">
      <dgm:prSet/>
      <dgm:spPr/>
      <dgm:t>
        <a:bodyPr/>
        <a:lstStyle/>
        <a:p>
          <a:endParaRPr lang="en-SG"/>
        </a:p>
      </dgm:t>
    </dgm:pt>
    <dgm:pt modelId="{C2B7AD9B-7748-4CF8-9F45-AB766CAF13A9}">
      <dgm:prSet phldrT="[Text]"/>
      <dgm:spPr/>
      <dgm:t>
        <a:bodyPr/>
        <a:lstStyle/>
        <a:p>
          <a:r>
            <a:rPr lang="en-SG" dirty="0"/>
            <a:t>Altruism</a:t>
          </a:r>
        </a:p>
      </dgm:t>
    </dgm:pt>
    <dgm:pt modelId="{E67A4E46-0725-45A4-9183-64E6126A4A47}" type="parTrans" cxnId="{CF4B5EBB-6BE7-407D-8358-4A83B6481EA8}">
      <dgm:prSet/>
      <dgm:spPr/>
      <dgm:t>
        <a:bodyPr/>
        <a:lstStyle/>
        <a:p>
          <a:endParaRPr lang="en-SG"/>
        </a:p>
      </dgm:t>
    </dgm:pt>
    <dgm:pt modelId="{047A3BF9-49F9-4901-91CC-CF207BFAD580}" type="sibTrans" cxnId="{CF4B5EBB-6BE7-407D-8358-4A83B6481EA8}">
      <dgm:prSet/>
      <dgm:spPr/>
      <dgm:t>
        <a:bodyPr/>
        <a:lstStyle/>
        <a:p>
          <a:endParaRPr lang="en-SG"/>
        </a:p>
      </dgm:t>
    </dgm:pt>
    <dgm:pt modelId="{9D341223-5BDA-40F6-AA94-92EAF9D6A2EB}">
      <dgm:prSet phldrT="[Text]"/>
      <dgm:spPr/>
      <dgm:t>
        <a:bodyPr/>
        <a:lstStyle/>
        <a:p>
          <a:r>
            <a:rPr lang="en-SG" dirty="0"/>
            <a:t>Environment issues</a:t>
          </a:r>
        </a:p>
      </dgm:t>
    </dgm:pt>
    <dgm:pt modelId="{F1CEB560-BE34-49F2-B242-836F92EF6259}" type="parTrans" cxnId="{36F6ECF5-ACEB-431E-AC9D-E0751DF350C4}">
      <dgm:prSet/>
      <dgm:spPr/>
      <dgm:t>
        <a:bodyPr/>
        <a:lstStyle/>
        <a:p>
          <a:endParaRPr lang="en-SG"/>
        </a:p>
      </dgm:t>
    </dgm:pt>
    <dgm:pt modelId="{E65A0F62-5AE8-4C45-8E8C-85D9B320A0F8}" type="sibTrans" cxnId="{36F6ECF5-ACEB-431E-AC9D-E0751DF350C4}">
      <dgm:prSet/>
      <dgm:spPr/>
      <dgm:t>
        <a:bodyPr/>
        <a:lstStyle/>
        <a:p>
          <a:endParaRPr lang="en-SG"/>
        </a:p>
      </dgm:t>
    </dgm:pt>
    <dgm:pt modelId="{D5613091-9FA5-4596-8835-B071AA33CE47}">
      <dgm:prSet phldrT="[Text]"/>
      <dgm:spPr/>
      <dgm:t>
        <a:bodyPr/>
        <a:lstStyle/>
        <a:p>
          <a:r>
            <a:rPr lang="en-SG" dirty="0"/>
            <a:t>Minimizing suffering</a:t>
          </a:r>
        </a:p>
      </dgm:t>
    </dgm:pt>
    <dgm:pt modelId="{D55C7898-0AD5-4169-8D70-ED64C90DAF02}" type="parTrans" cxnId="{8B98A898-7AF1-4A07-BCA4-2F21A3548D50}">
      <dgm:prSet/>
      <dgm:spPr/>
      <dgm:t>
        <a:bodyPr/>
        <a:lstStyle/>
        <a:p>
          <a:endParaRPr lang="en-SG"/>
        </a:p>
      </dgm:t>
    </dgm:pt>
    <dgm:pt modelId="{471E3B84-186A-4C7F-8E91-32D86648F0C4}" type="sibTrans" cxnId="{8B98A898-7AF1-4A07-BCA4-2F21A3548D50}">
      <dgm:prSet/>
      <dgm:spPr/>
      <dgm:t>
        <a:bodyPr/>
        <a:lstStyle/>
        <a:p>
          <a:endParaRPr lang="en-SG"/>
        </a:p>
      </dgm:t>
    </dgm:pt>
    <dgm:pt modelId="{22FD35FC-AF7C-44CC-A296-322AB30229B7}" type="pres">
      <dgm:prSet presAssocID="{18F0171B-2E0A-4B1C-90D1-E169C2144597}" presName="compositeShape" presStyleCnt="0">
        <dgm:presLayoutVars>
          <dgm:chMax val="7"/>
          <dgm:dir/>
          <dgm:resizeHandles val="exact"/>
        </dgm:presLayoutVars>
      </dgm:prSet>
      <dgm:spPr/>
    </dgm:pt>
    <dgm:pt modelId="{0B7EDFE6-3FFF-46AD-B10B-504CE44B4CCC}" type="pres">
      <dgm:prSet presAssocID="{18F0171B-2E0A-4B1C-90D1-E169C2144597}" presName="wedge1" presStyleLbl="node1" presStyleIdx="0" presStyleCnt="1"/>
      <dgm:spPr/>
    </dgm:pt>
    <dgm:pt modelId="{C461F140-3F7C-4C12-BF18-07D7A64A4EF4}" type="pres">
      <dgm:prSet presAssocID="{18F0171B-2E0A-4B1C-90D1-E169C2144597}" presName="dummy1a" presStyleCnt="0"/>
      <dgm:spPr/>
    </dgm:pt>
    <dgm:pt modelId="{0965BDC5-D81B-4300-9C1C-9B466A7C8D74}" type="pres">
      <dgm:prSet presAssocID="{18F0171B-2E0A-4B1C-90D1-E169C2144597}" presName="dummy1b" presStyleCnt="0"/>
      <dgm:spPr/>
    </dgm:pt>
    <dgm:pt modelId="{A507BC29-FC4F-4630-87B8-7D5B7DB0665C}" type="pres">
      <dgm:prSet presAssocID="{18F0171B-2E0A-4B1C-90D1-E169C2144597}" presName="wedge1Tx" presStyleLbl="node1" presStyleIdx="0" presStyleCnt="1">
        <dgm:presLayoutVars>
          <dgm:chMax val="0"/>
          <dgm:chPref val="0"/>
          <dgm:bulletEnabled val="1"/>
        </dgm:presLayoutVars>
      </dgm:prSet>
      <dgm:spPr/>
    </dgm:pt>
    <dgm:pt modelId="{1B2C8E71-C583-4E7C-8A9F-649781B6A20E}" type="pres">
      <dgm:prSet presAssocID="{89AD9D73-EE33-4A05-B005-48404A3BAB19}" presName="arrowWedge1single" presStyleLbl="fgSibTrans2D1" presStyleIdx="0" presStyleCnt="1"/>
      <dgm:spPr/>
    </dgm:pt>
  </dgm:ptLst>
  <dgm:cxnLst>
    <dgm:cxn modelId="{4829E70C-8B7C-4929-9937-1B7E1E01FF45}" type="presOf" srcId="{7C9F3B67-778D-4D36-9D4E-A1C0C90AC617}" destId="{A507BC29-FC4F-4630-87B8-7D5B7DB0665C}" srcOrd="1" destOrd="2" presId="urn:microsoft.com/office/officeart/2005/8/layout/cycle8"/>
    <dgm:cxn modelId="{74CA290E-534E-49C3-A0A0-36F3C9616248}" type="presOf" srcId="{D5613091-9FA5-4596-8835-B071AA33CE47}" destId="{A507BC29-FC4F-4630-87B8-7D5B7DB0665C}" srcOrd="1" destOrd="6" presId="urn:microsoft.com/office/officeart/2005/8/layout/cycle8"/>
    <dgm:cxn modelId="{6156AE1E-E2CD-46A7-8598-A723088BBDE3}" type="presOf" srcId="{CB9E089F-6414-4D9B-B174-E615CB371032}" destId="{A507BC29-FC4F-4630-87B8-7D5B7DB0665C}" srcOrd="1" destOrd="0" presId="urn:microsoft.com/office/officeart/2005/8/layout/cycle8"/>
    <dgm:cxn modelId="{DF177040-E6E3-44FB-9BE9-DAEDDA75EA8F}" srcId="{CB9E089F-6414-4D9B-B174-E615CB371032}" destId="{0DEDD991-107E-446F-AAF4-56EFC73CBF4B}" srcOrd="0" destOrd="0" parTransId="{22386151-B00C-4D28-8AFE-D9B8E1112CBD}" sibTransId="{F296434F-81FC-4156-9733-4A2F03C75828}"/>
    <dgm:cxn modelId="{2D294D5C-1216-4974-9502-CCEFF197575E}" srcId="{CB9E089F-6414-4D9B-B174-E615CB371032}" destId="{5658A458-A5DC-4338-8933-473A19E3DCD2}" srcOrd="2" destOrd="0" parTransId="{5E86345A-4FD9-4EB5-ABED-428082ECD07A}" sibTransId="{2E0EB373-1110-4B8F-84AA-EA7C2C4B705E}"/>
    <dgm:cxn modelId="{55B94D4A-951F-4BFB-8596-9843B1100283}" type="presOf" srcId="{0DEDD991-107E-446F-AAF4-56EFC73CBF4B}" destId="{0B7EDFE6-3FFF-46AD-B10B-504CE44B4CCC}" srcOrd="0" destOrd="1" presId="urn:microsoft.com/office/officeart/2005/8/layout/cycle8"/>
    <dgm:cxn modelId="{FD78AD6A-4A48-4CDE-8582-80E269D7F3D7}" type="presOf" srcId="{D5613091-9FA5-4596-8835-B071AA33CE47}" destId="{0B7EDFE6-3FFF-46AD-B10B-504CE44B4CCC}" srcOrd="0" destOrd="6" presId="urn:microsoft.com/office/officeart/2005/8/layout/cycle8"/>
    <dgm:cxn modelId="{2374F76E-CAD3-4F55-B67E-48E33E150C13}" type="presOf" srcId="{7C9F3B67-778D-4D36-9D4E-A1C0C90AC617}" destId="{0B7EDFE6-3FFF-46AD-B10B-504CE44B4CCC}" srcOrd="0" destOrd="2" presId="urn:microsoft.com/office/officeart/2005/8/layout/cycle8"/>
    <dgm:cxn modelId="{2EDCD94F-4BDD-4A76-8630-A48024C6A441}" type="presOf" srcId="{18F0171B-2E0A-4B1C-90D1-E169C2144597}" destId="{22FD35FC-AF7C-44CC-A296-322AB30229B7}" srcOrd="0" destOrd="0" presId="urn:microsoft.com/office/officeart/2005/8/layout/cycle8"/>
    <dgm:cxn modelId="{7C4DF87A-F9AB-4030-9FD2-E2047B9B82A3}" type="presOf" srcId="{0DEDD991-107E-446F-AAF4-56EFC73CBF4B}" destId="{A507BC29-FC4F-4630-87B8-7D5B7DB0665C}" srcOrd="1" destOrd="1" presId="urn:microsoft.com/office/officeart/2005/8/layout/cycle8"/>
    <dgm:cxn modelId="{2A8EC78C-9F20-4C85-A225-F57693F34991}" type="presOf" srcId="{CB9E089F-6414-4D9B-B174-E615CB371032}" destId="{0B7EDFE6-3FFF-46AD-B10B-504CE44B4CCC}" srcOrd="0" destOrd="0" presId="urn:microsoft.com/office/officeart/2005/8/layout/cycle8"/>
    <dgm:cxn modelId="{0D31A292-7FCA-4E6A-B978-8ABE3622930D}" type="presOf" srcId="{5658A458-A5DC-4338-8933-473A19E3DCD2}" destId="{0B7EDFE6-3FFF-46AD-B10B-504CE44B4CCC}" srcOrd="0" destOrd="3" presId="urn:microsoft.com/office/officeart/2005/8/layout/cycle8"/>
    <dgm:cxn modelId="{8F452A96-2BD2-4744-BCCD-0707288F80CA}" srcId="{CB9E089F-6414-4D9B-B174-E615CB371032}" destId="{7C9F3B67-778D-4D36-9D4E-A1C0C90AC617}" srcOrd="1" destOrd="0" parTransId="{6E3A4E71-C31D-40C4-A4A1-34540691DEC1}" sibTransId="{09D86DCE-6DD1-4B73-AAF5-9B87CE6967E1}"/>
    <dgm:cxn modelId="{8B98A898-7AF1-4A07-BCA4-2F21A3548D50}" srcId="{CB9E089F-6414-4D9B-B174-E615CB371032}" destId="{D5613091-9FA5-4596-8835-B071AA33CE47}" srcOrd="5" destOrd="0" parTransId="{D55C7898-0AD5-4169-8D70-ED64C90DAF02}" sibTransId="{471E3B84-186A-4C7F-8E91-32D86648F0C4}"/>
    <dgm:cxn modelId="{DB4187A1-FA2F-4DF2-A225-1426AE46E575}" srcId="{18F0171B-2E0A-4B1C-90D1-E169C2144597}" destId="{CB9E089F-6414-4D9B-B174-E615CB371032}" srcOrd="0" destOrd="0" parTransId="{562DA2CC-3E99-423A-AAAB-2E37F80D59F3}" sibTransId="{89AD9D73-EE33-4A05-B005-48404A3BAB19}"/>
    <dgm:cxn modelId="{CF4B5EBB-6BE7-407D-8358-4A83B6481EA8}" srcId="{CB9E089F-6414-4D9B-B174-E615CB371032}" destId="{C2B7AD9B-7748-4CF8-9F45-AB766CAF13A9}" srcOrd="3" destOrd="0" parTransId="{E67A4E46-0725-45A4-9183-64E6126A4A47}" sibTransId="{047A3BF9-49F9-4901-91CC-CF207BFAD580}"/>
    <dgm:cxn modelId="{AB44FBBD-D9EC-4510-A841-8E115BC0FE18}" type="presOf" srcId="{9D341223-5BDA-40F6-AA94-92EAF9D6A2EB}" destId="{A507BC29-FC4F-4630-87B8-7D5B7DB0665C}" srcOrd="1" destOrd="5" presId="urn:microsoft.com/office/officeart/2005/8/layout/cycle8"/>
    <dgm:cxn modelId="{C2EED1C8-FFCC-4F56-AB78-8897D1F2D270}" type="presOf" srcId="{9D341223-5BDA-40F6-AA94-92EAF9D6A2EB}" destId="{0B7EDFE6-3FFF-46AD-B10B-504CE44B4CCC}" srcOrd="0" destOrd="5" presId="urn:microsoft.com/office/officeart/2005/8/layout/cycle8"/>
    <dgm:cxn modelId="{441DEFCA-C4CE-415A-B288-4794A5CA7077}" type="presOf" srcId="{5658A458-A5DC-4338-8933-473A19E3DCD2}" destId="{A507BC29-FC4F-4630-87B8-7D5B7DB0665C}" srcOrd="1" destOrd="3" presId="urn:microsoft.com/office/officeart/2005/8/layout/cycle8"/>
    <dgm:cxn modelId="{CC6441CB-D069-491F-9A45-032F63236D06}" type="presOf" srcId="{C2B7AD9B-7748-4CF8-9F45-AB766CAF13A9}" destId="{A507BC29-FC4F-4630-87B8-7D5B7DB0665C}" srcOrd="1" destOrd="4" presId="urn:microsoft.com/office/officeart/2005/8/layout/cycle8"/>
    <dgm:cxn modelId="{67CC97E5-7016-4680-A1EB-318A78DECB91}" type="presOf" srcId="{C2B7AD9B-7748-4CF8-9F45-AB766CAF13A9}" destId="{0B7EDFE6-3FFF-46AD-B10B-504CE44B4CCC}" srcOrd="0" destOrd="4" presId="urn:microsoft.com/office/officeart/2005/8/layout/cycle8"/>
    <dgm:cxn modelId="{36F6ECF5-ACEB-431E-AC9D-E0751DF350C4}" srcId="{CB9E089F-6414-4D9B-B174-E615CB371032}" destId="{9D341223-5BDA-40F6-AA94-92EAF9D6A2EB}" srcOrd="4" destOrd="0" parTransId="{F1CEB560-BE34-49F2-B242-836F92EF6259}" sibTransId="{E65A0F62-5AE8-4C45-8E8C-85D9B320A0F8}"/>
    <dgm:cxn modelId="{F4894BF7-BB39-44A4-A820-7CA0579B6C8B}" type="presParOf" srcId="{22FD35FC-AF7C-44CC-A296-322AB30229B7}" destId="{0B7EDFE6-3FFF-46AD-B10B-504CE44B4CCC}" srcOrd="0" destOrd="0" presId="urn:microsoft.com/office/officeart/2005/8/layout/cycle8"/>
    <dgm:cxn modelId="{2140E5E2-C3A4-4975-9F23-0A610EF366AB}" type="presParOf" srcId="{22FD35FC-AF7C-44CC-A296-322AB30229B7}" destId="{C461F140-3F7C-4C12-BF18-07D7A64A4EF4}" srcOrd="1" destOrd="0" presId="urn:microsoft.com/office/officeart/2005/8/layout/cycle8"/>
    <dgm:cxn modelId="{FB5297EB-BD91-4C5F-825E-5CBC070178E0}" type="presParOf" srcId="{22FD35FC-AF7C-44CC-A296-322AB30229B7}" destId="{0965BDC5-D81B-4300-9C1C-9B466A7C8D74}" srcOrd="2" destOrd="0" presId="urn:microsoft.com/office/officeart/2005/8/layout/cycle8"/>
    <dgm:cxn modelId="{268B2DCE-98AC-4499-BA53-8D587655F67D}" type="presParOf" srcId="{22FD35FC-AF7C-44CC-A296-322AB30229B7}" destId="{A507BC29-FC4F-4630-87B8-7D5B7DB0665C}" srcOrd="3" destOrd="0" presId="urn:microsoft.com/office/officeart/2005/8/layout/cycle8"/>
    <dgm:cxn modelId="{26D44636-2BE4-441B-87A2-25CA77A0480F}" type="presParOf" srcId="{22FD35FC-AF7C-44CC-A296-322AB30229B7}" destId="{1B2C8E71-C583-4E7C-8A9F-649781B6A20E}" srcOrd="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3F28CDD-D8C5-4C0F-8DC7-2CA4F4551381}" type="doc">
      <dgm:prSet loTypeId="urn:microsoft.com/office/officeart/2005/8/layout/chart3" loCatId="cycle" qsTypeId="urn:microsoft.com/office/officeart/2005/8/quickstyle/3d5" qsCatId="3D" csTypeId="urn:microsoft.com/office/officeart/2005/8/colors/accent1_5" csCatId="accent1" phldr="1"/>
      <dgm:spPr/>
      <dgm:t>
        <a:bodyPr/>
        <a:lstStyle/>
        <a:p>
          <a:endParaRPr lang="en-SG"/>
        </a:p>
      </dgm:t>
    </dgm:pt>
    <dgm:pt modelId="{AC0B27C4-D8EC-4A00-B9D6-D73E965687F1}">
      <dgm:prSet phldrT="[Text]"/>
      <dgm:spPr/>
      <dgm:t>
        <a:bodyPr/>
        <a:lstStyle/>
        <a:p>
          <a:r>
            <a:rPr lang="en-SG" dirty="0"/>
            <a:t>Possible </a:t>
          </a:r>
          <a:r>
            <a:rPr lang="en-SG" i="1" dirty="0"/>
            <a:t>Pareto efficiency</a:t>
          </a:r>
        </a:p>
      </dgm:t>
    </dgm:pt>
    <dgm:pt modelId="{258FF035-74A9-4886-9245-95787DAD874E}" type="parTrans" cxnId="{9333FD04-9A50-47C1-BFBC-A5EB6112CEF0}">
      <dgm:prSet/>
      <dgm:spPr/>
      <dgm:t>
        <a:bodyPr/>
        <a:lstStyle/>
        <a:p>
          <a:endParaRPr lang="en-SG"/>
        </a:p>
      </dgm:t>
    </dgm:pt>
    <dgm:pt modelId="{6019A3DB-6550-4DF4-91BD-D2D094EFE735}" type="sibTrans" cxnId="{9333FD04-9A50-47C1-BFBC-A5EB6112CEF0}">
      <dgm:prSet/>
      <dgm:spPr/>
      <dgm:t>
        <a:bodyPr/>
        <a:lstStyle/>
        <a:p>
          <a:endParaRPr lang="en-SG"/>
        </a:p>
      </dgm:t>
    </dgm:pt>
    <dgm:pt modelId="{3CDA83D1-23AF-465A-B470-3EE53E6163A9}">
      <dgm:prSet phldrT="[Text]"/>
      <dgm:spPr/>
      <dgm:t>
        <a:bodyPr/>
        <a:lstStyle/>
        <a:p>
          <a:r>
            <a:rPr lang="en-SG" dirty="0"/>
            <a:t>Fair and affluent society</a:t>
          </a:r>
        </a:p>
      </dgm:t>
    </dgm:pt>
    <dgm:pt modelId="{76AA226B-DAFE-4A56-8E10-D8EA05EE4C17}" type="parTrans" cxnId="{A79AE437-57CB-4D1F-BB04-A8B4CEA114DF}">
      <dgm:prSet/>
      <dgm:spPr/>
      <dgm:t>
        <a:bodyPr/>
        <a:lstStyle/>
        <a:p>
          <a:endParaRPr lang="en-SG"/>
        </a:p>
      </dgm:t>
    </dgm:pt>
    <dgm:pt modelId="{9726557D-1A04-4E39-825A-5F8C167B3099}" type="sibTrans" cxnId="{A79AE437-57CB-4D1F-BB04-A8B4CEA114DF}">
      <dgm:prSet/>
      <dgm:spPr/>
      <dgm:t>
        <a:bodyPr/>
        <a:lstStyle/>
        <a:p>
          <a:endParaRPr lang="en-SG"/>
        </a:p>
      </dgm:t>
    </dgm:pt>
    <dgm:pt modelId="{679776C6-D254-4CFC-81B2-C209E8FC058E}">
      <dgm:prSet phldrT="[Text]"/>
      <dgm:spPr/>
      <dgm:t>
        <a:bodyPr/>
        <a:lstStyle/>
        <a:p>
          <a:r>
            <a:rPr lang="en-SG" dirty="0"/>
            <a:t>Stable and healthy economic condition</a:t>
          </a:r>
        </a:p>
      </dgm:t>
    </dgm:pt>
    <dgm:pt modelId="{55002E0C-3A98-42D0-8CE5-FE68C6E410EE}" type="parTrans" cxnId="{EA7BF206-A74C-4A1F-AB8A-BB6D76D8B7D9}">
      <dgm:prSet/>
      <dgm:spPr/>
      <dgm:t>
        <a:bodyPr/>
        <a:lstStyle/>
        <a:p>
          <a:endParaRPr lang="en-SG"/>
        </a:p>
      </dgm:t>
    </dgm:pt>
    <dgm:pt modelId="{8B889284-16F5-4C70-B810-9EB3C4C9C587}" type="sibTrans" cxnId="{EA7BF206-A74C-4A1F-AB8A-BB6D76D8B7D9}">
      <dgm:prSet/>
      <dgm:spPr/>
      <dgm:t>
        <a:bodyPr/>
        <a:lstStyle/>
        <a:p>
          <a:endParaRPr lang="en-SG"/>
        </a:p>
      </dgm:t>
    </dgm:pt>
    <dgm:pt modelId="{C2B9B91A-39CF-40EB-9C9D-64BA35C01133}">
      <dgm:prSet phldrT="[Text]"/>
      <dgm:spPr/>
      <dgm:t>
        <a:bodyPr/>
        <a:lstStyle/>
        <a:p>
          <a:r>
            <a:rPr lang="en-SG" dirty="0"/>
            <a:t>Well functional economic system</a:t>
          </a:r>
        </a:p>
      </dgm:t>
    </dgm:pt>
    <dgm:pt modelId="{1993CB77-1FED-42F3-9781-23F7CC1FA589}" type="parTrans" cxnId="{6B78F0A9-18DF-4A00-925B-F8F8B73A6AAD}">
      <dgm:prSet/>
      <dgm:spPr/>
      <dgm:t>
        <a:bodyPr/>
        <a:lstStyle/>
        <a:p>
          <a:endParaRPr lang="en-SG"/>
        </a:p>
      </dgm:t>
    </dgm:pt>
    <dgm:pt modelId="{DDB74835-AD6D-4D26-A72B-1B1A82FF955B}" type="sibTrans" cxnId="{6B78F0A9-18DF-4A00-925B-F8F8B73A6AAD}">
      <dgm:prSet/>
      <dgm:spPr/>
      <dgm:t>
        <a:bodyPr/>
        <a:lstStyle/>
        <a:p>
          <a:endParaRPr lang="en-SG"/>
        </a:p>
      </dgm:t>
    </dgm:pt>
    <dgm:pt modelId="{A7C12683-D713-49A9-9D28-F83F613E1646}">
      <dgm:prSet phldrT="[Text]"/>
      <dgm:spPr/>
      <dgm:t>
        <a:bodyPr/>
        <a:lstStyle/>
        <a:p>
          <a:r>
            <a:rPr lang="en-SG" dirty="0"/>
            <a:t>Narrow gap of rich and poor</a:t>
          </a:r>
        </a:p>
      </dgm:t>
    </dgm:pt>
    <dgm:pt modelId="{EB974205-1FE4-4506-AB09-BE1057C5A8C1}" type="parTrans" cxnId="{1CE20EE7-E8FE-4119-90BD-F6DEE5C141BA}">
      <dgm:prSet/>
      <dgm:spPr/>
      <dgm:t>
        <a:bodyPr/>
        <a:lstStyle/>
        <a:p>
          <a:endParaRPr lang="en-SG"/>
        </a:p>
      </dgm:t>
    </dgm:pt>
    <dgm:pt modelId="{CABBB53B-543C-43DB-AAD9-C280F22CEFC6}" type="sibTrans" cxnId="{1CE20EE7-E8FE-4119-90BD-F6DEE5C141BA}">
      <dgm:prSet/>
      <dgm:spPr/>
      <dgm:t>
        <a:bodyPr/>
        <a:lstStyle/>
        <a:p>
          <a:endParaRPr lang="en-SG"/>
        </a:p>
      </dgm:t>
    </dgm:pt>
    <dgm:pt modelId="{15D3C263-8351-4C34-BA99-790AABE646E0}" type="pres">
      <dgm:prSet presAssocID="{63F28CDD-D8C5-4C0F-8DC7-2CA4F4551381}" presName="compositeShape" presStyleCnt="0">
        <dgm:presLayoutVars>
          <dgm:chMax val="7"/>
          <dgm:dir/>
          <dgm:resizeHandles val="exact"/>
        </dgm:presLayoutVars>
      </dgm:prSet>
      <dgm:spPr/>
    </dgm:pt>
    <dgm:pt modelId="{B96E871E-06A3-40F2-BF94-E379C4FECE17}" type="pres">
      <dgm:prSet presAssocID="{63F28CDD-D8C5-4C0F-8DC7-2CA4F4551381}" presName="wedge1" presStyleLbl="node1" presStyleIdx="0" presStyleCnt="1"/>
      <dgm:spPr/>
    </dgm:pt>
    <dgm:pt modelId="{3EF50903-3267-4E49-BB7E-19E874B840F0}" type="pres">
      <dgm:prSet presAssocID="{63F28CDD-D8C5-4C0F-8DC7-2CA4F4551381}" presName="wedge1Tx" presStyleLbl="node1" presStyleIdx="0" presStyleCnt="1">
        <dgm:presLayoutVars>
          <dgm:chMax val="0"/>
          <dgm:chPref val="0"/>
          <dgm:bulletEnabled val="1"/>
        </dgm:presLayoutVars>
      </dgm:prSet>
      <dgm:spPr/>
    </dgm:pt>
  </dgm:ptLst>
  <dgm:cxnLst>
    <dgm:cxn modelId="{9333FD04-9A50-47C1-BFBC-A5EB6112CEF0}" srcId="{63F28CDD-D8C5-4C0F-8DC7-2CA4F4551381}" destId="{AC0B27C4-D8EC-4A00-B9D6-D73E965687F1}" srcOrd="0" destOrd="0" parTransId="{258FF035-74A9-4886-9245-95787DAD874E}" sibTransId="{6019A3DB-6550-4DF4-91BD-D2D094EFE735}"/>
    <dgm:cxn modelId="{EA7BF206-A74C-4A1F-AB8A-BB6D76D8B7D9}" srcId="{AC0B27C4-D8EC-4A00-B9D6-D73E965687F1}" destId="{679776C6-D254-4CFC-81B2-C209E8FC058E}" srcOrd="1" destOrd="0" parTransId="{55002E0C-3A98-42D0-8CE5-FE68C6E410EE}" sibTransId="{8B889284-16F5-4C70-B810-9EB3C4C9C587}"/>
    <dgm:cxn modelId="{A79AE437-57CB-4D1F-BB04-A8B4CEA114DF}" srcId="{AC0B27C4-D8EC-4A00-B9D6-D73E965687F1}" destId="{3CDA83D1-23AF-465A-B470-3EE53E6163A9}" srcOrd="0" destOrd="0" parTransId="{76AA226B-DAFE-4A56-8E10-D8EA05EE4C17}" sibTransId="{9726557D-1A04-4E39-825A-5F8C167B3099}"/>
    <dgm:cxn modelId="{A795F93B-1B5C-4002-8884-A5F467438079}" type="presOf" srcId="{63F28CDD-D8C5-4C0F-8DC7-2CA4F4551381}" destId="{15D3C263-8351-4C34-BA99-790AABE646E0}" srcOrd="0" destOrd="0" presId="urn:microsoft.com/office/officeart/2005/8/layout/chart3"/>
    <dgm:cxn modelId="{0C726145-A388-46C1-89C3-7B5F0250BA1F}" type="presOf" srcId="{3CDA83D1-23AF-465A-B470-3EE53E6163A9}" destId="{3EF50903-3267-4E49-BB7E-19E874B840F0}" srcOrd="1" destOrd="1" presId="urn:microsoft.com/office/officeart/2005/8/layout/chart3"/>
    <dgm:cxn modelId="{7C6F9C69-E111-491F-9389-99913781E9E7}" type="presOf" srcId="{679776C6-D254-4CFC-81B2-C209E8FC058E}" destId="{3EF50903-3267-4E49-BB7E-19E874B840F0}" srcOrd="1" destOrd="2" presId="urn:microsoft.com/office/officeart/2005/8/layout/chart3"/>
    <dgm:cxn modelId="{86E61853-C9CF-46F8-86BA-F9C42647465E}" type="presOf" srcId="{679776C6-D254-4CFC-81B2-C209E8FC058E}" destId="{B96E871E-06A3-40F2-BF94-E379C4FECE17}" srcOrd="0" destOrd="2" presId="urn:microsoft.com/office/officeart/2005/8/layout/chart3"/>
    <dgm:cxn modelId="{52DD7555-8132-4AA7-A74F-54E72A075D01}" type="presOf" srcId="{3CDA83D1-23AF-465A-B470-3EE53E6163A9}" destId="{B96E871E-06A3-40F2-BF94-E379C4FECE17}" srcOrd="0" destOrd="1" presId="urn:microsoft.com/office/officeart/2005/8/layout/chart3"/>
    <dgm:cxn modelId="{6DC88356-4260-4B90-8C23-70CC9B2294C3}" type="presOf" srcId="{A7C12683-D713-49A9-9D28-F83F613E1646}" destId="{3EF50903-3267-4E49-BB7E-19E874B840F0}" srcOrd="1" destOrd="4" presId="urn:microsoft.com/office/officeart/2005/8/layout/chart3"/>
    <dgm:cxn modelId="{1308BD90-04D5-452E-9BAA-F8DB347B45BF}" type="presOf" srcId="{C2B9B91A-39CF-40EB-9C9D-64BA35C01133}" destId="{B96E871E-06A3-40F2-BF94-E379C4FECE17}" srcOrd="0" destOrd="3" presId="urn:microsoft.com/office/officeart/2005/8/layout/chart3"/>
    <dgm:cxn modelId="{593C3C96-A6DD-40FE-B2A1-37731C92DF41}" type="presOf" srcId="{A7C12683-D713-49A9-9D28-F83F613E1646}" destId="{B96E871E-06A3-40F2-BF94-E379C4FECE17}" srcOrd="0" destOrd="4" presId="urn:microsoft.com/office/officeart/2005/8/layout/chart3"/>
    <dgm:cxn modelId="{070A729E-600A-4235-81D0-703EEDD84B73}" type="presOf" srcId="{AC0B27C4-D8EC-4A00-B9D6-D73E965687F1}" destId="{B96E871E-06A3-40F2-BF94-E379C4FECE17}" srcOrd="0" destOrd="0" presId="urn:microsoft.com/office/officeart/2005/8/layout/chart3"/>
    <dgm:cxn modelId="{BB2664A6-563F-4A60-93FA-314080AA0489}" type="presOf" srcId="{AC0B27C4-D8EC-4A00-B9D6-D73E965687F1}" destId="{3EF50903-3267-4E49-BB7E-19E874B840F0}" srcOrd="1" destOrd="0" presId="urn:microsoft.com/office/officeart/2005/8/layout/chart3"/>
    <dgm:cxn modelId="{6B78F0A9-18DF-4A00-925B-F8F8B73A6AAD}" srcId="{AC0B27C4-D8EC-4A00-B9D6-D73E965687F1}" destId="{C2B9B91A-39CF-40EB-9C9D-64BA35C01133}" srcOrd="2" destOrd="0" parTransId="{1993CB77-1FED-42F3-9781-23F7CC1FA589}" sibTransId="{DDB74835-AD6D-4D26-A72B-1B1A82FF955B}"/>
    <dgm:cxn modelId="{1CE20EE7-E8FE-4119-90BD-F6DEE5C141BA}" srcId="{AC0B27C4-D8EC-4A00-B9D6-D73E965687F1}" destId="{A7C12683-D713-49A9-9D28-F83F613E1646}" srcOrd="3" destOrd="0" parTransId="{EB974205-1FE4-4506-AB09-BE1057C5A8C1}" sibTransId="{CABBB53B-543C-43DB-AAD9-C280F22CEFC6}"/>
    <dgm:cxn modelId="{E849E8EA-2BD8-415D-8425-25E39FD85818}" type="presOf" srcId="{C2B9B91A-39CF-40EB-9C9D-64BA35C01133}" destId="{3EF50903-3267-4E49-BB7E-19E874B840F0}" srcOrd="1" destOrd="3" presId="urn:microsoft.com/office/officeart/2005/8/layout/chart3"/>
    <dgm:cxn modelId="{717DCC40-7579-45D5-A4F8-05E2E1FD1D5E}" type="presParOf" srcId="{15D3C263-8351-4C34-BA99-790AABE646E0}" destId="{B96E871E-06A3-40F2-BF94-E379C4FECE17}" srcOrd="0" destOrd="0" presId="urn:microsoft.com/office/officeart/2005/8/layout/chart3"/>
    <dgm:cxn modelId="{C4C40F65-7242-46DC-ABA4-346194E2BD30}" type="presParOf" srcId="{15D3C263-8351-4C34-BA99-790AABE646E0}" destId="{3EF50903-3267-4E49-BB7E-19E874B840F0}" srcOrd="1"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8A56B5-520E-4375-B2C1-FB3782EE694A}" type="doc">
      <dgm:prSet loTypeId="urn:microsoft.com/office/officeart/2005/8/layout/arrow4" loCatId="process" qsTypeId="urn:microsoft.com/office/officeart/2005/8/quickstyle/simple1" qsCatId="simple" csTypeId="urn:microsoft.com/office/officeart/2005/8/colors/colorful1" csCatId="colorful" phldr="1"/>
      <dgm:spPr/>
      <dgm:t>
        <a:bodyPr/>
        <a:lstStyle/>
        <a:p>
          <a:endParaRPr lang="en-SG"/>
        </a:p>
      </dgm:t>
    </dgm:pt>
    <dgm:pt modelId="{727647A3-DE8B-4C45-8A8F-844897277FB9}">
      <dgm:prSet phldrT="[Text]"/>
      <dgm:spPr/>
      <dgm:t>
        <a:bodyPr/>
        <a:lstStyle/>
        <a:p>
          <a:r>
            <a:rPr lang="en-US" dirty="0"/>
            <a:t>The increasing demand of a certain good in the market, </a:t>
          </a:r>
          <a:r>
            <a:rPr lang="en-US" i="1" dirty="0"/>
            <a:t>all else being constant</a:t>
          </a:r>
          <a:r>
            <a:rPr lang="en-US" dirty="0"/>
            <a:t>, usually resulted from a decrease of the price of that particular good;</a:t>
          </a:r>
          <a:endParaRPr lang="en-SG" dirty="0"/>
        </a:p>
      </dgm:t>
    </dgm:pt>
    <dgm:pt modelId="{A0B8FDCF-76E8-44D6-8F1C-2CB7D46F0D44}" type="parTrans" cxnId="{26FDED72-101A-4477-9FEB-A916C0A322EC}">
      <dgm:prSet/>
      <dgm:spPr/>
      <dgm:t>
        <a:bodyPr/>
        <a:lstStyle/>
        <a:p>
          <a:endParaRPr lang="en-SG"/>
        </a:p>
      </dgm:t>
    </dgm:pt>
    <dgm:pt modelId="{127F0C64-BC36-441A-B84F-C92AD151650F}" type="sibTrans" cxnId="{26FDED72-101A-4477-9FEB-A916C0A322EC}">
      <dgm:prSet/>
      <dgm:spPr/>
      <dgm:t>
        <a:bodyPr/>
        <a:lstStyle/>
        <a:p>
          <a:endParaRPr lang="en-SG"/>
        </a:p>
      </dgm:t>
    </dgm:pt>
    <dgm:pt modelId="{FADBA526-2FA2-4A8E-A13B-3A0BE8FA8D07}">
      <dgm:prSet phldrT="[Text]"/>
      <dgm:spPr/>
      <dgm:t>
        <a:bodyPr/>
        <a:lstStyle/>
        <a:p>
          <a:r>
            <a:rPr lang="en-US" dirty="0"/>
            <a:t>The decrease of the price of a certain good generally will increase the demand of that good in the market;</a:t>
          </a:r>
          <a:endParaRPr lang="en-SG" dirty="0"/>
        </a:p>
      </dgm:t>
    </dgm:pt>
    <dgm:pt modelId="{FDAEC9D6-D265-4F43-9188-954AC5D71590}" type="parTrans" cxnId="{948CBE63-0408-4C8D-A2DA-432C25B5D994}">
      <dgm:prSet/>
      <dgm:spPr/>
      <dgm:t>
        <a:bodyPr/>
        <a:lstStyle/>
        <a:p>
          <a:endParaRPr lang="en-SG"/>
        </a:p>
      </dgm:t>
    </dgm:pt>
    <dgm:pt modelId="{E41C2C51-CA20-48C9-9F59-E9D066CE16D6}" type="sibTrans" cxnId="{948CBE63-0408-4C8D-A2DA-432C25B5D994}">
      <dgm:prSet/>
      <dgm:spPr/>
      <dgm:t>
        <a:bodyPr/>
        <a:lstStyle/>
        <a:p>
          <a:endParaRPr lang="en-SG"/>
        </a:p>
      </dgm:t>
    </dgm:pt>
    <dgm:pt modelId="{A70BEF69-9819-482F-AF24-7F74B5213C99}" type="pres">
      <dgm:prSet presAssocID="{658A56B5-520E-4375-B2C1-FB3782EE694A}" presName="compositeShape" presStyleCnt="0">
        <dgm:presLayoutVars>
          <dgm:chMax val="2"/>
          <dgm:dir/>
          <dgm:resizeHandles val="exact"/>
        </dgm:presLayoutVars>
      </dgm:prSet>
      <dgm:spPr/>
    </dgm:pt>
    <dgm:pt modelId="{85F6E76E-EEC9-452A-B9B5-442C12BDDCA4}" type="pres">
      <dgm:prSet presAssocID="{727647A3-DE8B-4C45-8A8F-844897277FB9}" presName="upArrow" presStyleLbl="node1" presStyleIdx="0" presStyleCnt="2"/>
      <dgm:spPr/>
    </dgm:pt>
    <dgm:pt modelId="{04BBA291-F5DE-4D6E-9903-3FB07DCC2AE0}" type="pres">
      <dgm:prSet presAssocID="{727647A3-DE8B-4C45-8A8F-844897277FB9}" presName="upArrowText" presStyleLbl="revTx" presStyleIdx="0" presStyleCnt="2">
        <dgm:presLayoutVars>
          <dgm:chMax val="0"/>
          <dgm:bulletEnabled val="1"/>
        </dgm:presLayoutVars>
      </dgm:prSet>
      <dgm:spPr/>
    </dgm:pt>
    <dgm:pt modelId="{894E9C11-B60B-4F97-BE6C-82EDD1BD4D15}" type="pres">
      <dgm:prSet presAssocID="{FADBA526-2FA2-4A8E-A13B-3A0BE8FA8D07}" presName="downArrow" presStyleLbl="node1" presStyleIdx="1" presStyleCnt="2"/>
      <dgm:spPr/>
    </dgm:pt>
    <dgm:pt modelId="{74752256-D32B-4191-86F8-A2454D7DF956}" type="pres">
      <dgm:prSet presAssocID="{FADBA526-2FA2-4A8E-A13B-3A0BE8FA8D07}" presName="downArrowText" presStyleLbl="revTx" presStyleIdx="1" presStyleCnt="2">
        <dgm:presLayoutVars>
          <dgm:chMax val="0"/>
          <dgm:bulletEnabled val="1"/>
        </dgm:presLayoutVars>
      </dgm:prSet>
      <dgm:spPr/>
    </dgm:pt>
  </dgm:ptLst>
  <dgm:cxnLst>
    <dgm:cxn modelId="{447F9B37-F4D9-4548-955D-7ECBCA8D0C1F}" type="presOf" srcId="{727647A3-DE8B-4C45-8A8F-844897277FB9}" destId="{04BBA291-F5DE-4D6E-9903-3FB07DCC2AE0}" srcOrd="0" destOrd="0" presId="urn:microsoft.com/office/officeart/2005/8/layout/arrow4"/>
    <dgm:cxn modelId="{948CBE63-0408-4C8D-A2DA-432C25B5D994}" srcId="{658A56B5-520E-4375-B2C1-FB3782EE694A}" destId="{FADBA526-2FA2-4A8E-A13B-3A0BE8FA8D07}" srcOrd="1" destOrd="0" parTransId="{FDAEC9D6-D265-4F43-9188-954AC5D71590}" sibTransId="{E41C2C51-CA20-48C9-9F59-E9D066CE16D6}"/>
    <dgm:cxn modelId="{76314348-DCEB-4D5D-A135-8B855AFF92AB}" type="presOf" srcId="{FADBA526-2FA2-4A8E-A13B-3A0BE8FA8D07}" destId="{74752256-D32B-4191-86F8-A2454D7DF956}" srcOrd="0" destOrd="0" presId="urn:microsoft.com/office/officeart/2005/8/layout/arrow4"/>
    <dgm:cxn modelId="{2DAEB44A-8C31-4B1B-8E2B-512A3F77AB86}" type="presOf" srcId="{658A56B5-520E-4375-B2C1-FB3782EE694A}" destId="{A70BEF69-9819-482F-AF24-7F74B5213C99}" srcOrd="0" destOrd="0" presId="urn:microsoft.com/office/officeart/2005/8/layout/arrow4"/>
    <dgm:cxn modelId="{26FDED72-101A-4477-9FEB-A916C0A322EC}" srcId="{658A56B5-520E-4375-B2C1-FB3782EE694A}" destId="{727647A3-DE8B-4C45-8A8F-844897277FB9}" srcOrd="0" destOrd="0" parTransId="{A0B8FDCF-76E8-44D6-8F1C-2CB7D46F0D44}" sibTransId="{127F0C64-BC36-441A-B84F-C92AD151650F}"/>
    <dgm:cxn modelId="{7ACD3F3C-6B98-4BA1-8A19-CAA9EC4467D7}" type="presParOf" srcId="{A70BEF69-9819-482F-AF24-7F74B5213C99}" destId="{85F6E76E-EEC9-452A-B9B5-442C12BDDCA4}" srcOrd="0" destOrd="0" presId="urn:microsoft.com/office/officeart/2005/8/layout/arrow4"/>
    <dgm:cxn modelId="{DD5C830A-7B6B-480F-BFA4-0BC52EFF1428}" type="presParOf" srcId="{A70BEF69-9819-482F-AF24-7F74B5213C99}" destId="{04BBA291-F5DE-4D6E-9903-3FB07DCC2AE0}" srcOrd="1" destOrd="0" presId="urn:microsoft.com/office/officeart/2005/8/layout/arrow4"/>
    <dgm:cxn modelId="{99C73543-8920-4A4F-B556-76BBE621D364}" type="presParOf" srcId="{A70BEF69-9819-482F-AF24-7F74B5213C99}" destId="{894E9C11-B60B-4F97-BE6C-82EDD1BD4D15}" srcOrd="2" destOrd="0" presId="urn:microsoft.com/office/officeart/2005/8/layout/arrow4"/>
    <dgm:cxn modelId="{31344503-3CBE-4071-9958-4344347C1F52}" type="presParOf" srcId="{A70BEF69-9819-482F-AF24-7F74B5213C99}" destId="{74752256-D32B-4191-86F8-A2454D7DF956}"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C70361-DBB2-49E9-A27C-9256B04961F2}" type="doc">
      <dgm:prSet loTypeId="urn:microsoft.com/office/officeart/2005/8/layout/arrow3" loCatId="relationship" qsTypeId="urn:microsoft.com/office/officeart/2005/8/quickstyle/simple1" qsCatId="simple" csTypeId="urn:microsoft.com/office/officeart/2005/8/colors/colorful3" csCatId="colorful" phldr="1"/>
      <dgm:spPr/>
      <dgm:t>
        <a:bodyPr/>
        <a:lstStyle/>
        <a:p>
          <a:endParaRPr lang="en-SG"/>
        </a:p>
      </dgm:t>
    </dgm:pt>
    <dgm:pt modelId="{265AACF8-48FF-40BB-9BEF-32BA4F7F2F1F}">
      <dgm:prSet phldrT="[Text]"/>
      <dgm:spPr/>
      <dgm:t>
        <a:bodyPr/>
        <a:lstStyle/>
        <a:p>
          <a:r>
            <a:rPr lang="en-US" dirty="0"/>
            <a:t>If </a:t>
          </a:r>
          <a:r>
            <a:rPr lang="en-US" i="1" dirty="0"/>
            <a:t>all else being constant – unchanging</a:t>
          </a:r>
          <a:r>
            <a:rPr lang="en-US" dirty="0"/>
            <a:t>, the price of a certain good increases, its supplies would also increase</a:t>
          </a:r>
          <a:endParaRPr lang="en-SG" dirty="0"/>
        </a:p>
      </dgm:t>
    </dgm:pt>
    <dgm:pt modelId="{F1759F9E-0B78-422D-9BF4-4B76688035EC}" type="parTrans" cxnId="{B3FF0746-84F5-4F11-8FF5-7E1E546027D3}">
      <dgm:prSet/>
      <dgm:spPr/>
      <dgm:t>
        <a:bodyPr/>
        <a:lstStyle/>
        <a:p>
          <a:endParaRPr lang="en-SG"/>
        </a:p>
      </dgm:t>
    </dgm:pt>
    <dgm:pt modelId="{79E39D66-8B5E-460B-BE11-9E1790885DEF}" type="sibTrans" cxnId="{B3FF0746-84F5-4F11-8FF5-7E1E546027D3}">
      <dgm:prSet/>
      <dgm:spPr/>
      <dgm:t>
        <a:bodyPr/>
        <a:lstStyle/>
        <a:p>
          <a:endParaRPr lang="en-SG"/>
        </a:p>
      </dgm:t>
    </dgm:pt>
    <dgm:pt modelId="{9CCBAA13-92D5-416A-B232-9D30F13E4B5D}">
      <dgm:prSet phldrT="[Text]"/>
      <dgm:spPr/>
      <dgm:t>
        <a:bodyPr/>
        <a:lstStyle/>
        <a:p>
          <a:r>
            <a:rPr lang="en-US" dirty="0"/>
            <a:t>On the other hand, if </a:t>
          </a:r>
          <a:r>
            <a:rPr lang="en-US" i="1" dirty="0"/>
            <a:t>all else being constant – unchanging</a:t>
          </a:r>
          <a:r>
            <a:rPr lang="en-US" dirty="0"/>
            <a:t>, the price of a certain good decreases, its supplies would also decrease</a:t>
          </a:r>
          <a:endParaRPr lang="en-SG" dirty="0"/>
        </a:p>
      </dgm:t>
    </dgm:pt>
    <dgm:pt modelId="{F4809664-1F84-42BC-BB16-69FC07DFF8B4}" type="parTrans" cxnId="{3CECDC4B-84D6-43CF-81C8-769F26F9321C}">
      <dgm:prSet/>
      <dgm:spPr/>
      <dgm:t>
        <a:bodyPr/>
        <a:lstStyle/>
        <a:p>
          <a:endParaRPr lang="en-SG"/>
        </a:p>
      </dgm:t>
    </dgm:pt>
    <dgm:pt modelId="{E2972495-2651-45D6-926A-CE0B0CDE9F4B}" type="sibTrans" cxnId="{3CECDC4B-84D6-43CF-81C8-769F26F9321C}">
      <dgm:prSet/>
      <dgm:spPr/>
      <dgm:t>
        <a:bodyPr/>
        <a:lstStyle/>
        <a:p>
          <a:endParaRPr lang="en-SG"/>
        </a:p>
      </dgm:t>
    </dgm:pt>
    <dgm:pt modelId="{DB05C3D9-F624-446E-8373-BFD8BB0D244D}" type="pres">
      <dgm:prSet presAssocID="{B3C70361-DBB2-49E9-A27C-9256B04961F2}" presName="compositeShape" presStyleCnt="0">
        <dgm:presLayoutVars>
          <dgm:chMax val="2"/>
          <dgm:dir/>
          <dgm:resizeHandles val="exact"/>
        </dgm:presLayoutVars>
      </dgm:prSet>
      <dgm:spPr/>
    </dgm:pt>
    <dgm:pt modelId="{C2493C4C-B6A1-4975-88F4-C1474F61FA4A}" type="pres">
      <dgm:prSet presAssocID="{B3C70361-DBB2-49E9-A27C-9256B04961F2}" presName="divider" presStyleLbl="fgShp" presStyleIdx="0" presStyleCnt="1"/>
      <dgm:spPr/>
    </dgm:pt>
    <dgm:pt modelId="{1ACB3DE3-F3B6-4758-91A2-8C67AFAD1DFC}" type="pres">
      <dgm:prSet presAssocID="{265AACF8-48FF-40BB-9BEF-32BA4F7F2F1F}" presName="downArrow" presStyleLbl="node1" presStyleIdx="0" presStyleCnt="2"/>
      <dgm:spPr/>
    </dgm:pt>
    <dgm:pt modelId="{2E585063-0239-4945-AA79-DA323E73ECA4}" type="pres">
      <dgm:prSet presAssocID="{265AACF8-48FF-40BB-9BEF-32BA4F7F2F1F}" presName="downArrowText" presStyleLbl="revTx" presStyleIdx="0" presStyleCnt="2">
        <dgm:presLayoutVars>
          <dgm:bulletEnabled val="1"/>
        </dgm:presLayoutVars>
      </dgm:prSet>
      <dgm:spPr/>
    </dgm:pt>
    <dgm:pt modelId="{737A59F2-9E1D-448E-BAB5-E34AAC024532}" type="pres">
      <dgm:prSet presAssocID="{9CCBAA13-92D5-416A-B232-9D30F13E4B5D}" presName="upArrow" presStyleLbl="node1" presStyleIdx="1" presStyleCnt="2"/>
      <dgm:spPr/>
    </dgm:pt>
    <dgm:pt modelId="{DDFF7EE4-D114-47A0-B500-CE31743339F5}" type="pres">
      <dgm:prSet presAssocID="{9CCBAA13-92D5-416A-B232-9D30F13E4B5D}" presName="upArrowText" presStyleLbl="revTx" presStyleIdx="1" presStyleCnt="2">
        <dgm:presLayoutVars>
          <dgm:bulletEnabled val="1"/>
        </dgm:presLayoutVars>
      </dgm:prSet>
      <dgm:spPr/>
    </dgm:pt>
  </dgm:ptLst>
  <dgm:cxnLst>
    <dgm:cxn modelId="{1DA87043-282D-49F0-BB0F-9CD7405E49AF}" type="presOf" srcId="{B3C70361-DBB2-49E9-A27C-9256B04961F2}" destId="{DB05C3D9-F624-446E-8373-BFD8BB0D244D}" srcOrd="0" destOrd="0" presId="urn:microsoft.com/office/officeart/2005/8/layout/arrow3"/>
    <dgm:cxn modelId="{B3FF0746-84F5-4F11-8FF5-7E1E546027D3}" srcId="{B3C70361-DBB2-49E9-A27C-9256B04961F2}" destId="{265AACF8-48FF-40BB-9BEF-32BA4F7F2F1F}" srcOrd="0" destOrd="0" parTransId="{F1759F9E-0B78-422D-9BF4-4B76688035EC}" sibTransId="{79E39D66-8B5E-460B-BE11-9E1790885DEF}"/>
    <dgm:cxn modelId="{3CECDC4B-84D6-43CF-81C8-769F26F9321C}" srcId="{B3C70361-DBB2-49E9-A27C-9256B04961F2}" destId="{9CCBAA13-92D5-416A-B232-9D30F13E4B5D}" srcOrd="1" destOrd="0" parTransId="{F4809664-1F84-42BC-BB16-69FC07DFF8B4}" sibTransId="{E2972495-2651-45D6-926A-CE0B0CDE9F4B}"/>
    <dgm:cxn modelId="{CBF8B69F-F829-46DF-9891-E1527F019656}" type="presOf" srcId="{9CCBAA13-92D5-416A-B232-9D30F13E4B5D}" destId="{DDFF7EE4-D114-47A0-B500-CE31743339F5}" srcOrd="0" destOrd="0" presId="urn:microsoft.com/office/officeart/2005/8/layout/arrow3"/>
    <dgm:cxn modelId="{92F719B7-2CF7-4914-AC52-A42EF6B2758B}" type="presOf" srcId="{265AACF8-48FF-40BB-9BEF-32BA4F7F2F1F}" destId="{2E585063-0239-4945-AA79-DA323E73ECA4}" srcOrd="0" destOrd="0" presId="urn:microsoft.com/office/officeart/2005/8/layout/arrow3"/>
    <dgm:cxn modelId="{7CB813C0-EC02-4BB3-911E-8D1A1A12B95E}" type="presParOf" srcId="{DB05C3D9-F624-446E-8373-BFD8BB0D244D}" destId="{C2493C4C-B6A1-4975-88F4-C1474F61FA4A}" srcOrd="0" destOrd="0" presId="urn:microsoft.com/office/officeart/2005/8/layout/arrow3"/>
    <dgm:cxn modelId="{B4A393E7-6196-4F6A-90E8-1A5535F3D9FC}" type="presParOf" srcId="{DB05C3D9-F624-446E-8373-BFD8BB0D244D}" destId="{1ACB3DE3-F3B6-4758-91A2-8C67AFAD1DFC}" srcOrd="1" destOrd="0" presId="urn:microsoft.com/office/officeart/2005/8/layout/arrow3"/>
    <dgm:cxn modelId="{2E42C107-C5E7-45DD-973D-7201A00BB6F5}" type="presParOf" srcId="{DB05C3D9-F624-446E-8373-BFD8BB0D244D}" destId="{2E585063-0239-4945-AA79-DA323E73ECA4}" srcOrd="2" destOrd="0" presId="urn:microsoft.com/office/officeart/2005/8/layout/arrow3"/>
    <dgm:cxn modelId="{999CF243-9B44-4990-A2A3-9E02B73E0C70}" type="presParOf" srcId="{DB05C3D9-F624-446E-8373-BFD8BB0D244D}" destId="{737A59F2-9E1D-448E-BAB5-E34AAC024532}" srcOrd="3" destOrd="0" presId="urn:microsoft.com/office/officeart/2005/8/layout/arrow3"/>
    <dgm:cxn modelId="{1006535F-6F3C-4724-A145-01D5A3B06C0E}" type="presParOf" srcId="{DB05C3D9-F624-446E-8373-BFD8BB0D244D}" destId="{DDFF7EE4-D114-47A0-B500-CE31743339F5}"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ABBC0F-2AA0-4604-9A89-7D8A6853E675}" type="doc">
      <dgm:prSet loTypeId="urn:microsoft.com/office/officeart/2005/8/layout/cycle4" loCatId="cycle" qsTypeId="urn:microsoft.com/office/officeart/2005/8/quickstyle/simple1" qsCatId="simple" csTypeId="urn:microsoft.com/office/officeart/2005/8/colors/accent1_3" csCatId="accent1" phldr="1"/>
      <dgm:spPr/>
      <dgm:t>
        <a:bodyPr/>
        <a:lstStyle/>
        <a:p>
          <a:endParaRPr lang="en-SG"/>
        </a:p>
      </dgm:t>
    </dgm:pt>
    <dgm:pt modelId="{821948F7-F352-44F7-944C-A845275809B8}">
      <dgm:prSet phldrT="[Text]"/>
      <dgm:spPr/>
      <dgm:t>
        <a:bodyPr/>
        <a:lstStyle/>
        <a:p>
          <a:r>
            <a:rPr lang="en-US" dirty="0"/>
            <a:t>Personal interests</a:t>
          </a:r>
          <a:endParaRPr lang="en-SG" dirty="0"/>
        </a:p>
      </dgm:t>
    </dgm:pt>
    <dgm:pt modelId="{9C3DFA03-C211-4E2A-BC09-AAF38358E81E}" type="parTrans" cxnId="{5497A7D1-0C4B-46F0-AE89-C28FED8BB27B}">
      <dgm:prSet/>
      <dgm:spPr/>
      <dgm:t>
        <a:bodyPr/>
        <a:lstStyle/>
        <a:p>
          <a:endParaRPr lang="en-SG"/>
        </a:p>
      </dgm:t>
    </dgm:pt>
    <dgm:pt modelId="{AD1CE903-1710-4B37-B43A-B03765F98C82}" type="sibTrans" cxnId="{5497A7D1-0C4B-46F0-AE89-C28FED8BB27B}">
      <dgm:prSet/>
      <dgm:spPr/>
      <dgm:t>
        <a:bodyPr/>
        <a:lstStyle/>
        <a:p>
          <a:endParaRPr lang="en-SG"/>
        </a:p>
      </dgm:t>
    </dgm:pt>
    <dgm:pt modelId="{A6579EF6-FE4B-45F4-8FFA-56C48EC404D8}">
      <dgm:prSet phldrT="[Text]"/>
      <dgm:spPr/>
      <dgm:t>
        <a:bodyPr/>
        <a:lstStyle/>
        <a:p>
          <a:r>
            <a:rPr lang="en-US" dirty="0"/>
            <a:t>Individual intentions</a:t>
          </a:r>
          <a:endParaRPr lang="en-SG" dirty="0"/>
        </a:p>
      </dgm:t>
    </dgm:pt>
    <dgm:pt modelId="{F18CB921-634E-49C8-A449-CDDC3B6BD9B7}" type="parTrans" cxnId="{9C29AF5C-F7C6-4326-8822-B14ACAF572AA}">
      <dgm:prSet/>
      <dgm:spPr/>
      <dgm:t>
        <a:bodyPr/>
        <a:lstStyle/>
        <a:p>
          <a:endParaRPr lang="en-SG"/>
        </a:p>
      </dgm:t>
    </dgm:pt>
    <dgm:pt modelId="{97F87963-08F9-4413-9EF0-2A885F870948}" type="sibTrans" cxnId="{9C29AF5C-F7C6-4326-8822-B14ACAF572AA}">
      <dgm:prSet/>
      <dgm:spPr/>
      <dgm:t>
        <a:bodyPr/>
        <a:lstStyle/>
        <a:p>
          <a:endParaRPr lang="en-SG"/>
        </a:p>
      </dgm:t>
    </dgm:pt>
    <dgm:pt modelId="{563F9B54-2D7C-4420-B454-498F2BB9C4F3}">
      <dgm:prSet phldrT="[Text]"/>
      <dgm:spPr/>
      <dgm:t>
        <a:bodyPr/>
        <a:lstStyle/>
        <a:p>
          <a:r>
            <a:rPr lang="en-US" dirty="0"/>
            <a:t>Common interests</a:t>
          </a:r>
          <a:endParaRPr lang="en-SG" dirty="0"/>
        </a:p>
      </dgm:t>
    </dgm:pt>
    <dgm:pt modelId="{2E0C577A-B6FC-45A6-ADF4-A56D2A68640B}" type="parTrans" cxnId="{818200E0-AB5F-482D-8B45-E4D614181F69}">
      <dgm:prSet/>
      <dgm:spPr/>
      <dgm:t>
        <a:bodyPr/>
        <a:lstStyle/>
        <a:p>
          <a:endParaRPr lang="en-SG"/>
        </a:p>
      </dgm:t>
    </dgm:pt>
    <dgm:pt modelId="{518675C2-86FA-4901-99FF-49DBACD8BBD4}" type="sibTrans" cxnId="{818200E0-AB5F-482D-8B45-E4D614181F69}">
      <dgm:prSet/>
      <dgm:spPr/>
      <dgm:t>
        <a:bodyPr/>
        <a:lstStyle/>
        <a:p>
          <a:endParaRPr lang="en-SG"/>
        </a:p>
      </dgm:t>
    </dgm:pt>
    <dgm:pt modelId="{9BCB0C0E-9A7E-47C1-9114-4FEC6E1AB3A8}">
      <dgm:prSet phldrT="[Text]"/>
      <dgm:spPr/>
      <dgm:t>
        <a:bodyPr/>
        <a:lstStyle/>
        <a:p>
          <a:r>
            <a:rPr lang="en-US" dirty="0"/>
            <a:t>Common intentions </a:t>
          </a:r>
          <a:endParaRPr lang="en-SG" dirty="0"/>
        </a:p>
      </dgm:t>
    </dgm:pt>
    <dgm:pt modelId="{002EEECD-585E-4581-915A-BB33FE8DF29C}" type="parTrans" cxnId="{83EF4B75-63CD-49AB-917E-54D2D4538AD1}">
      <dgm:prSet/>
      <dgm:spPr/>
      <dgm:t>
        <a:bodyPr/>
        <a:lstStyle/>
        <a:p>
          <a:endParaRPr lang="en-SG"/>
        </a:p>
      </dgm:t>
    </dgm:pt>
    <dgm:pt modelId="{277942DF-65B5-4116-A252-988ACDBC257A}" type="sibTrans" cxnId="{83EF4B75-63CD-49AB-917E-54D2D4538AD1}">
      <dgm:prSet/>
      <dgm:spPr/>
      <dgm:t>
        <a:bodyPr/>
        <a:lstStyle/>
        <a:p>
          <a:endParaRPr lang="en-SG"/>
        </a:p>
      </dgm:t>
    </dgm:pt>
    <dgm:pt modelId="{3E219B22-4C20-452E-B050-7883D1FA480B}">
      <dgm:prSet phldrT="[Text]"/>
      <dgm:spPr/>
      <dgm:t>
        <a:bodyPr/>
        <a:lstStyle/>
        <a:p>
          <a:r>
            <a:rPr lang="en-US" dirty="0"/>
            <a:t>Balance of individual and common interests</a:t>
          </a:r>
          <a:endParaRPr lang="en-SG" dirty="0"/>
        </a:p>
      </dgm:t>
    </dgm:pt>
    <dgm:pt modelId="{7D7DD813-9AAE-44A4-BC54-51932496A08D}" type="parTrans" cxnId="{2F296E51-D2B1-455F-8787-AE804981C77E}">
      <dgm:prSet/>
      <dgm:spPr/>
      <dgm:t>
        <a:bodyPr/>
        <a:lstStyle/>
        <a:p>
          <a:endParaRPr lang="en-SG"/>
        </a:p>
      </dgm:t>
    </dgm:pt>
    <dgm:pt modelId="{2D8B8722-0C6E-427E-93DD-EE58A1305626}" type="sibTrans" cxnId="{2F296E51-D2B1-455F-8787-AE804981C77E}">
      <dgm:prSet/>
      <dgm:spPr/>
      <dgm:t>
        <a:bodyPr/>
        <a:lstStyle/>
        <a:p>
          <a:endParaRPr lang="en-SG"/>
        </a:p>
      </dgm:t>
    </dgm:pt>
    <dgm:pt modelId="{EA536670-B1C5-4B64-9956-2FB2C465A61D}">
      <dgm:prSet phldrT="[Text]"/>
      <dgm:spPr/>
      <dgm:t>
        <a:bodyPr/>
        <a:lstStyle/>
        <a:p>
          <a:r>
            <a:rPr lang="en-US" dirty="0"/>
            <a:t>Conflicts, intersection and balance of individual and common intensions</a:t>
          </a:r>
          <a:endParaRPr lang="en-SG" dirty="0"/>
        </a:p>
      </dgm:t>
    </dgm:pt>
    <dgm:pt modelId="{E6C65902-833D-456A-8756-E797FD1CDE4F}" type="parTrans" cxnId="{D02E2036-9326-4E67-BB1E-688BBF3A99F4}">
      <dgm:prSet/>
      <dgm:spPr/>
      <dgm:t>
        <a:bodyPr/>
        <a:lstStyle/>
        <a:p>
          <a:endParaRPr lang="en-SG"/>
        </a:p>
      </dgm:t>
    </dgm:pt>
    <dgm:pt modelId="{C1AB3270-D0B7-48BD-9309-2550DBEEFEEB}" type="sibTrans" cxnId="{D02E2036-9326-4E67-BB1E-688BBF3A99F4}">
      <dgm:prSet/>
      <dgm:spPr/>
      <dgm:t>
        <a:bodyPr/>
        <a:lstStyle/>
        <a:p>
          <a:endParaRPr lang="en-SG"/>
        </a:p>
      </dgm:t>
    </dgm:pt>
    <dgm:pt modelId="{A9BF38D1-53A4-4FF2-9FB0-9A954942A0AF}">
      <dgm:prSet phldrT="[Text]"/>
      <dgm:spPr/>
      <dgm:t>
        <a:bodyPr/>
        <a:lstStyle/>
        <a:p>
          <a:r>
            <a:rPr lang="en-US" dirty="0"/>
            <a:t>Best result for one and each of everyone in the society</a:t>
          </a:r>
          <a:endParaRPr lang="en-SG" dirty="0"/>
        </a:p>
      </dgm:t>
    </dgm:pt>
    <dgm:pt modelId="{B07117D7-8470-4E1D-A7A3-D6F983AC18D9}" type="parTrans" cxnId="{8C6E5977-18C9-493A-9A7F-A65F2489CCE2}">
      <dgm:prSet/>
      <dgm:spPr/>
      <dgm:t>
        <a:bodyPr/>
        <a:lstStyle/>
        <a:p>
          <a:endParaRPr lang="en-SG"/>
        </a:p>
      </dgm:t>
    </dgm:pt>
    <dgm:pt modelId="{BEE427A3-B5DD-4AA3-9348-A812CB854C4A}" type="sibTrans" cxnId="{8C6E5977-18C9-493A-9A7F-A65F2489CCE2}">
      <dgm:prSet/>
      <dgm:spPr/>
      <dgm:t>
        <a:bodyPr/>
        <a:lstStyle/>
        <a:p>
          <a:endParaRPr lang="en-SG"/>
        </a:p>
      </dgm:t>
    </dgm:pt>
    <dgm:pt modelId="{1EE46020-5290-47C3-8F05-7C92D3198537}">
      <dgm:prSet phldrT="[Text]"/>
      <dgm:spPr/>
      <dgm:t>
        <a:bodyPr/>
        <a:lstStyle/>
        <a:p>
          <a:r>
            <a:rPr lang="en-US" dirty="0"/>
            <a:t>Rational considerations and rational choice</a:t>
          </a:r>
          <a:endParaRPr lang="en-SG" dirty="0"/>
        </a:p>
      </dgm:t>
    </dgm:pt>
    <dgm:pt modelId="{D31C1139-FE7E-43E0-80F5-9E72DCF7E3F1}" type="parTrans" cxnId="{BE9C3829-26B2-42B9-927C-21DA46F41CEC}">
      <dgm:prSet/>
      <dgm:spPr/>
      <dgm:t>
        <a:bodyPr/>
        <a:lstStyle/>
        <a:p>
          <a:endParaRPr lang="en-SG"/>
        </a:p>
      </dgm:t>
    </dgm:pt>
    <dgm:pt modelId="{4C540194-D8D8-4FCE-93F2-7CA89DCBAE96}" type="sibTrans" cxnId="{BE9C3829-26B2-42B9-927C-21DA46F41CEC}">
      <dgm:prSet/>
      <dgm:spPr/>
      <dgm:t>
        <a:bodyPr/>
        <a:lstStyle/>
        <a:p>
          <a:endParaRPr lang="en-SG"/>
        </a:p>
      </dgm:t>
    </dgm:pt>
    <dgm:pt modelId="{87EA1F26-9ACD-465E-A376-AA5B74735C35}">
      <dgm:prSet/>
      <dgm:spPr/>
      <dgm:t>
        <a:bodyPr/>
        <a:lstStyle/>
        <a:p>
          <a:endParaRPr lang="en-SG"/>
        </a:p>
      </dgm:t>
    </dgm:pt>
    <dgm:pt modelId="{4CC3AB81-F964-435F-B54A-CD88AD7879CF}" type="parTrans" cxnId="{4D5660F3-E576-4803-B705-16714F94D3CA}">
      <dgm:prSet/>
      <dgm:spPr/>
      <dgm:t>
        <a:bodyPr/>
        <a:lstStyle/>
        <a:p>
          <a:endParaRPr lang="en-SG"/>
        </a:p>
      </dgm:t>
    </dgm:pt>
    <dgm:pt modelId="{97520DDC-9049-49E6-AD18-A0BDED502078}" type="sibTrans" cxnId="{4D5660F3-E576-4803-B705-16714F94D3CA}">
      <dgm:prSet/>
      <dgm:spPr/>
      <dgm:t>
        <a:bodyPr/>
        <a:lstStyle/>
        <a:p>
          <a:endParaRPr lang="en-SG"/>
        </a:p>
      </dgm:t>
    </dgm:pt>
    <dgm:pt modelId="{3F0E18BE-70D9-4990-B8A9-09BF538272E3}">
      <dgm:prSet/>
      <dgm:spPr/>
      <dgm:t>
        <a:bodyPr/>
        <a:lstStyle/>
        <a:p>
          <a:endParaRPr lang="en-SG"/>
        </a:p>
      </dgm:t>
    </dgm:pt>
    <dgm:pt modelId="{274AD80E-87C6-4DBD-8EB5-554AE748D030}" type="parTrans" cxnId="{0F9546F4-4562-4D5B-86C4-BDFA92389296}">
      <dgm:prSet/>
      <dgm:spPr/>
      <dgm:t>
        <a:bodyPr/>
        <a:lstStyle/>
        <a:p>
          <a:endParaRPr lang="en-SG"/>
        </a:p>
      </dgm:t>
    </dgm:pt>
    <dgm:pt modelId="{E9A5A1A0-8858-4230-AAD2-3696235E6CCC}" type="sibTrans" cxnId="{0F9546F4-4562-4D5B-86C4-BDFA92389296}">
      <dgm:prSet/>
      <dgm:spPr/>
      <dgm:t>
        <a:bodyPr/>
        <a:lstStyle/>
        <a:p>
          <a:endParaRPr lang="en-SG"/>
        </a:p>
      </dgm:t>
    </dgm:pt>
    <dgm:pt modelId="{3FF794AD-7047-4F01-B0D5-77C696C2A27B}" type="pres">
      <dgm:prSet presAssocID="{57ABBC0F-2AA0-4604-9A89-7D8A6853E675}" presName="cycleMatrixDiagram" presStyleCnt="0">
        <dgm:presLayoutVars>
          <dgm:chMax val="1"/>
          <dgm:dir/>
          <dgm:animLvl val="lvl"/>
          <dgm:resizeHandles val="exact"/>
        </dgm:presLayoutVars>
      </dgm:prSet>
      <dgm:spPr/>
    </dgm:pt>
    <dgm:pt modelId="{E13A2F9D-AC93-4AC8-9A26-76A1EC9FF9FF}" type="pres">
      <dgm:prSet presAssocID="{57ABBC0F-2AA0-4604-9A89-7D8A6853E675}" presName="children" presStyleCnt="0"/>
      <dgm:spPr/>
    </dgm:pt>
    <dgm:pt modelId="{8A7A78A8-57AF-434E-B9BE-7CAE34A1CD14}" type="pres">
      <dgm:prSet presAssocID="{57ABBC0F-2AA0-4604-9A89-7D8A6853E675}" presName="child1group" presStyleCnt="0"/>
      <dgm:spPr/>
    </dgm:pt>
    <dgm:pt modelId="{53535B6F-3F5D-4ACE-93C6-2A24789C513B}" type="pres">
      <dgm:prSet presAssocID="{57ABBC0F-2AA0-4604-9A89-7D8A6853E675}" presName="child1" presStyleLbl="bgAcc1" presStyleIdx="0" presStyleCnt="4"/>
      <dgm:spPr/>
    </dgm:pt>
    <dgm:pt modelId="{186C9CB1-1D86-43D4-B213-39EEF1801D7A}" type="pres">
      <dgm:prSet presAssocID="{57ABBC0F-2AA0-4604-9A89-7D8A6853E675}" presName="child1Text" presStyleLbl="bgAcc1" presStyleIdx="0" presStyleCnt="4">
        <dgm:presLayoutVars>
          <dgm:bulletEnabled val="1"/>
        </dgm:presLayoutVars>
      </dgm:prSet>
      <dgm:spPr/>
    </dgm:pt>
    <dgm:pt modelId="{9E229921-BC7B-4855-A3D8-010F73B7B2CE}" type="pres">
      <dgm:prSet presAssocID="{57ABBC0F-2AA0-4604-9A89-7D8A6853E675}" presName="child2group" presStyleCnt="0"/>
      <dgm:spPr/>
    </dgm:pt>
    <dgm:pt modelId="{C9F5AA75-7F9C-4366-A068-5C2200CB9928}" type="pres">
      <dgm:prSet presAssocID="{57ABBC0F-2AA0-4604-9A89-7D8A6853E675}" presName="child2" presStyleLbl="bgAcc1" presStyleIdx="1" presStyleCnt="4"/>
      <dgm:spPr/>
    </dgm:pt>
    <dgm:pt modelId="{7E72EDA0-DFA4-4905-BF51-9F8C660958C8}" type="pres">
      <dgm:prSet presAssocID="{57ABBC0F-2AA0-4604-9A89-7D8A6853E675}" presName="child2Text" presStyleLbl="bgAcc1" presStyleIdx="1" presStyleCnt="4">
        <dgm:presLayoutVars>
          <dgm:bulletEnabled val="1"/>
        </dgm:presLayoutVars>
      </dgm:prSet>
      <dgm:spPr/>
    </dgm:pt>
    <dgm:pt modelId="{5E3E719E-372A-4EB9-9F56-9DBEDD05C4C8}" type="pres">
      <dgm:prSet presAssocID="{57ABBC0F-2AA0-4604-9A89-7D8A6853E675}" presName="child3group" presStyleCnt="0"/>
      <dgm:spPr/>
    </dgm:pt>
    <dgm:pt modelId="{8ED50BA7-848F-4D78-B014-753ABC89F2DC}" type="pres">
      <dgm:prSet presAssocID="{57ABBC0F-2AA0-4604-9A89-7D8A6853E675}" presName="child3" presStyleLbl="bgAcc1" presStyleIdx="2" presStyleCnt="4"/>
      <dgm:spPr/>
    </dgm:pt>
    <dgm:pt modelId="{91488E7D-F32E-4BA7-869B-272B1CB1D9F0}" type="pres">
      <dgm:prSet presAssocID="{57ABBC0F-2AA0-4604-9A89-7D8A6853E675}" presName="child3Text" presStyleLbl="bgAcc1" presStyleIdx="2" presStyleCnt="4">
        <dgm:presLayoutVars>
          <dgm:bulletEnabled val="1"/>
        </dgm:presLayoutVars>
      </dgm:prSet>
      <dgm:spPr/>
    </dgm:pt>
    <dgm:pt modelId="{1008918A-D9B1-4B56-B369-5DFC5F83429E}" type="pres">
      <dgm:prSet presAssocID="{57ABBC0F-2AA0-4604-9A89-7D8A6853E675}" presName="child4group" presStyleCnt="0"/>
      <dgm:spPr/>
    </dgm:pt>
    <dgm:pt modelId="{AA086D6B-CE14-4EAA-8C28-554833532249}" type="pres">
      <dgm:prSet presAssocID="{57ABBC0F-2AA0-4604-9A89-7D8A6853E675}" presName="child4" presStyleLbl="bgAcc1" presStyleIdx="3" presStyleCnt="4"/>
      <dgm:spPr/>
    </dgm:pt>
    <dgm:pt modelId="{6473BD0E-3B14-4C78-97F8-C3DAFE649318}" type="pres">
      <dgm:prSet presAssocID="{57ABBC0F-2AA0-4604-9A89-7D8A6853E675}" presName="child4Text" presStyleLbl="bgAcc1" presStyleIdx="3" presStyleCnt="4">
        <dgm:presLayoutVars>
          <dgm:bulletEnabled val="1"/>
        </dgm:presLayoutVars>
      </dgm:prSet>
      <dgm:spPr/>
    </dgm:pt>
    <dgm:pt modelId="{A1044B63-FFFF-44FA-92AB-3B6812AB9545}" type="pres">
      <dgm:prSet presAssocID="{57ABBC0F-2AA0-4604-9A89-7D8A6853E675}" presName="childPlaceholder" presStyleCnt="0"/>
      <dgm:spPr/>
    </dgm:pt>
    <dgm:pt modelId="{FB62D5DE-57F0-42FF-945B-96EA7C2AA141}" type="pres">
      <dgm:prSet presAssocID="{57ABBC0F-2AA0-4604-9A89-7D8A6853E675}" presName="circle" presStyleCnt="0"/>
      <dgm:spPr/>
    </dgm:pt>
    <dgm:pt modelId="{0B35BBA8-7FB2-4A04-BB26-6133AB764C29}" type="pres">
      <dgm:prSet presAssocID="{57ABBC0F-2AA0-4604-9A89-7D8A6853E675}" presName="quadrant1" presStyleLbl="node1" presStyleIdx="0" presStyleCnt="4">
        <dgm:presLayoutVars>
          <dgm:chMax val="1"/>
          <dgm:bulletEnabled val="1"/>
        </dgm:presLayoutVars>
      </dgm:prSet>
      <dgm:spPr/>
    </dgm:pt>
    <dgm:pt modelId="{CBBA2578-17FD-4CAE-A793-E218D3E774CF}" type="pres">
      <dgm:prSet presAssocID="{57ABBC0F-2AA0-4604-9A89-7D8A6853E675}" presName="quadrant2" presStyleLbl="node1" presStyleIdx="1" presStyleCnt="4">
        <dgm:presLayoutVars>
          <dgm:chMax val="1"/>
          <dgm:bulletEnabled val="1"/>
        </dgm:presLayoutVars>
      </dgm:prSet>
      <dgm:spPr/>
    </dgm:pt>
    <dgm:pt modelId="{C1EA3139-C2E8-4464-81B3-45FF69C57909}" type="pres">
      <dgm:prSet presAssocID="{57ABBC0F-2AA0-4604-9A89-7D8A6853E675}" presName="quadrant3" presStyleLbl="node1" presStyleIdx="2" presStyleCnt="4">
        <dgm:presLayoutVars>
          <dgm:chMax val="1"/>
          <dgm:bulletEnabled val="1"/>
        </dgm:presLayoutVars>
      </dgm:prSet>
      <dgm:spPr/>
    </dgm:pt>
    <dgm:pt modelId="{E43E053F-A3E1-4544-A19A-676A00436FCA}" type="pres">
      <dgm:prSet presAssocID="{57ABBC0F-2AA0-4604-9A89-7D8A6853E675}" presName="quadrant4" presStyleLbl="node1" presStyleIdx="3" presStyleCnt="4">
        <dgm:presLayoutVars>
          <dgm:chMax val="1"/>
          <dgm:bulletEnabled val="1"/>
        </dgm:presLayoutVars>
      </dgm:prSet>
      <dgm:spPr/>
    </dgm:pt>
    <dgm:pt modelId="{908099F3-9D41-49D4-8055-1EF86B3F8184}" type="pres">
      <dgm:prSet presAssocID="{57ABBC0F-2AA0-4604-9A89-7D8A6853E675}" presName="quadrantPlaceholder" presStyleCnt="0"/>
      <dgm:spPr/>
    </dgm:pt>
    <dgm:pt modelId="{0D5A61C5-DB5B-4707-9F2F-3330B28D72D6}" type="pres">
      <dgm:prSet presAssocID="{57ABBC0F-2AA0-4604-9A89-7D8A6853E675}" presName="center1" presStyleLbl="fgShp" presStyleIdx="0" presStyleCnt="2"/>
      <dgm:spPr/>
    </dgm:pt>
    <dgm:pt modelId="{D4FC9079-74DE-48ED-B1FC-7142841AED11}" type="pres">
      <dgm:prSet presAssocID="{57ABBC0F-2AA0-4604-9A89-7D8A6853E675}" presName="center2" presStyleLbl="fgShp" presStyleIdx="1" presStyleCnt="2"/>
      <dgm:spPr/>
    </dgm:pt>
  </dgm:ptLst>
  <dgm:cxnLst>
    <dgm:cxn modelId="{143BDA17-DF9E-4386-8B2B-E9A6E1D811FD}" type="presOf" srcId="{3E219B22-4C20-452E-B050-7883D1FA480B}" destId="{C1EA3139-C2E8-4464-81B3-45FF69C57909}" srcOrd="0" destOrd="0" presId="urn:microsoft.com/office/officeart/2005/8/layout/cycle4"/>
    <dgm:cxn modelId="{E0F68D1D-468E-4901-AD23-F64FF34B1E13}" type="presOf" srcId="{A6579EF6-FE4B-45F4-8FFA-56C48EC404D8}" destId="{53535B6F-3F5D-4ACE-93C6-2A24789C513B}" srcOrd="0" destOrd="0" presId="urn:microsoft.com/office/officeart/2005/8/layout/cycle4"/>
    <dgm:cxn modelId="{D9E86226-7054-4727-8AD5-E7510DCFD268}" type="presOf" srcId="{9BCB0C0E-9A7E-47C1-9114-4FEC6E1AB3A8}" destId="{7E72EDA0-DFA4-4905-BF51-9F8C660958C8}" srcOrd="1" destOrd="0" presId="urn:microsoft.com/office/officeart/2005/8/layout/cycle4"/>
    <dgm:cxn modelId="{BE9C3829-26B2-42B9-927C-21DA46F41CEC}" srcId="{A9BF38D1-53A4-4FF2-9FB0-9A954942A0AF}" destId="{1EE46020-5290-47C3-8F05-7C92D3198537}" srcOrd="0" destOrd="0" parTransId="{D31C1139-FE7E-43E0-80F5-9E72DCF7E3F1}" sibTransId="{4C540194-D8D8-4FCE-93F2-7CA89DCBAE96}"/>
    <dgm:cxn modelId="{BB30F434-9421-4AE4-9E2F-CC69C6ACF52D}" type="presOf" srcId="{A6579EF6-FE4B-45F4-8FFA-56C48EC404D8}" destId="{186C9CB1-1D86-43D4-B213-39EEF1801D7A}" srcOrd="1" destOrd="0" presId="urn:microsoft.com/office/officeart/2005/8/layout/cycle4"/>
    <dgm:cxn modelId="{D02E2036-9326-4E67-BB1E-688BBF3A99F4}" srcId="{3E219B22-4C20-452E-B050-7883D1FA480B}" destId="{EA536670-B1C5-4B64-9956-2FB2C465A61D}" srcOrd="0" destOrd="0" parTransId="{E6C65902-833D-456A-8756-E797FD1CDE4F}" sibTransId="{C1AB3270-D0B7-48BD-9309-2550DBEEFEEB}"/>
    <dgm:cxn modelId="{9C29AF5C-F7C6-4326-8822-B14ACAF572AA}" srcId="{821948F7-F352-44F7-944C-A845275809B8}" destId="{A6579EF6-FE4B-45F4-8FFA-56C48EC404D8}" srcOrd="0" destOrd="0" parTransId="{F18CB921-634E-49C8-A449-CDDC3B6BD9B7}" sibTransId="{97F87963-08F9-4413-9EF0-2A885F870948}"/>
    <dgm:cxn modelId="{E4AB436D-2BC3-40DF-A340-DD0AB9849E27}" type="presOf" srcId="{57ABBC0F-2AA0-4604-9A89-7D8A6853E675}" destId="{3FF794AD-7047-4F01-B0D5-77C696C2A27B}" srcOrd="0" destOrd="0" presId="urn:microsoft.com/office/officeart/2005/8/layout/cycle4"/>
    <dgm:cxn modelId="{2F296E51-D2B1-455F-8787-AE804981C77E}" srcId="{57ABBC0F-2AA0-4604-9A89-7D8A6853E675}" destId="{3E219B22-4C20-452E-B050-7883D1FA480B}" srcOrd="2" destOrd="0" parTransId="{7D7DD813-9AAE-44A4-BC54-51932496A08D}" sibTransId="{2D8B8722-0C6E-427E-93DD-EE58A1305626}"/>
    <dgm:cxn modelId="{83EF4B75-63CD-49AB-917E-54D2D4538AD1}" srcId="{563F9B54-2D7C-4420-B454-498F2BB9C4F3}" destId="{9BCB0C0E-9A7E-47C1-9114-4FEC6E1AB3A8}" srcOrd="0" destOrd="0" parTransId="{002EEECD-585E-4581-915A-BB33FE8DF29C}" sibTransId="{277942DF-65B5-4116-A252-988ACDBC257A}"/>
    <dgm:cxn modelId="{8C6E5977-18C9-493A-9A7F-A65F2489CCE2}" srcId="{57ABBC0F-2AA0-4604-9A89-7D8A6853E675}" destId="{A9BF38D1-53A4-4FF2-9FB0-9A954942A0AF}" srcOrd="3" destOrd="0" parTransId="{B07117D7-8470-4E1D-A7A3-D6F983AC18D9}" sibTransId="{BEE427A3-B5DD-4AA3-9348-A812CB854C4A}"/>
    <dgm:cxn modelId="{A1225289-9F02-481D-91EC-0F52C9ED47E3}" type="presOf" srcId="{9BCB0C0E-9A7E-47C1-9114-4FEC6E1AB3A8}" destId="{C9F5AA75-7F9C-4366-A068-5C2200CB9928}" srcOrd="0" destOrd="0" presId="urn:microsoft.com/office/officeart/2005/8/layout/cycle4"/>
    <dgm:cxn modelId="{8627C1A4-E9DB-4257-B7B9-8313858F23DA}" type="presOf" srcId="{A9BF38D1-53A4-4FF2-9FB0-9A954942A0AF}" destId="{E43E053F-A3E1-4544-A19A-676A00436FCA}" srcOrd="0" destOrd="0" presId="urn:microsoft.com/office/officeart/2005/8/layout/cycle4"/>
    <dgm:cxn modelId="{12687AA9-465F-480D-BF61-0C690938E550}" type="presOf" srcId="{EA536670-B1C5-4B64-9956-2FB2C465A61D}" destId="{91488E7D-F32E-4BA7-869B-272B1CB1D9F0}" srcOrd="1" destOrd="0" presId="urn:microsoft.com/office/officeart/2005/8/layout/cycle4"/>
    <dgm:cxn modelId="{5A953FB3-2E2C-42EC-B775-67CF2FFEAF38}" type="presOf" srcId="{821948F7-F352-44F7-944C-A845275809B8}" destId="{0B35BBA8-7FB2-4A04-BB26-6133AB764C29}" srcOrd="0" destOrd="0" presId="urn:microsoft.com/office/officeart/2005/8/layout/cycle4"/>
    <dgm:cxn modelId="{C4C54CCB-4068-4D5F-A0DB-62F5101D8392}" type="presOf" srcId="{563F9B54-2D7C-4420-B454-498F2BB9C4F3}" destId="{CBBA2578-17FD-4CAE-A793-E218D3E774CF}" srcOrd="0" destOrd="0" presId="urn:microsoft.com/office/officeart/2005/8/layout/cycle4"/>
    <dgm:cxn modelId="{AD4B67D0-7F61-4913-A53F-3566E14E154D}" type="presOf" srcId="{1EE46020-5290-47C3-8F05-7C92D3198537}" destId="{6473BD0E-3B14-4C78-97F8-C3DAFE649318}" srcOrd="1" destOrd="0" presId="urn:microsoft.com/office/officeart/2005/8/layout/cycle4"/>
    <dgm:cxn modelId="{5497A7D1-0C4B-46F0-AE89-C28FED8BB27B}" srcId="{57ABBC0F-2AA0-4604-9A89-7D8A6853E675}" destId="{821948F7-F352-44F7-944C-A845275809B8}" srcOrd="0" destOrd="0" parTransId="{9C3DFA03-C211-4E2A-BC09-AAF38358E81E}" sibTransId="{AD1CE903-1710-4B37-B43A-B03765F98C82}"/>
    <dgm:cxn modelId="{818200E0-AB5F-482D-8B45-E4D614181F69}" srcId="{57ABBC0F-2AA0-4604-9A89-7D8A6853E675}" destId="{563F9B54-2D7C-4420-B454-498F2BB9C4F3}" srcOrd="1" destOrd="0" parTransId="{2E0C577A-B6FC-45A6-ADF4-A56D2A68640B}" sibTransId="{518675C2-86FA-4901-99FF-49DBACD8BBD4}"/>
    <dgm:cxn modelId="{CDBA41EC-FD44-4BBB-AE30-F4224023F0A9}" type="presOf" srcId="{EA536670-B1C5-4B64-9956-2FB2C465A61D}" destId="{8ED50BA7-848F-4D78-B014-753ABC89F2DC}" srcOrd="0" destOrd="0" presId="urn:microsoft.com/office/officeart/2005/8/layout/cycle4"/>
    <dgm:cxn modelId="{4D5660F3-E576-4803-B705-16714F94D3CA}" srcId="{57ABBC0F-2AA0-4604-9A89-7D8A6853E675}" destId="{87EA1F26-9ACD-465E-A376-AA5B74735C35}" srcOrd="5" destOrd="0" parTransId="{4CC3AB81-F964-435F-B54A-CD88AD7879CF}" sibTransId="{97520DDC-9049-49E6-AD18-A0BDED502078}"/>
    <dgm:cxn modelId="{0F9546F4-4562-4D5B-86C4-BDFA92389296}" srcId="{57ABBC0F-2AA0-4604-9A89-7D8A6853E675}" destId="{3F0E18BE-70D9-4990-B8A9-09BF538272E3}" srcOrd="4" destOrd="0" parTransId="{274AD80E-87C6-4DBD-8EB5-554AE748D030}" sibTransId="{E9A5A1A0-8858-4230-AAD2-3696235E6CCC}"/>
    <dgm:cxn modelId="{4E6028FB-BD7E-49E2-BA6C-0B1D22F0C92E}" type="presOf" srcId="{1EE46020-5290-47C3-8F05-7C92D3198537}" destId="{AA086D6B-CE14-4EAA-8C28-554833532249}" srcOrd="0" destOrd="0" presId="urn:microsoft.com/office/officeart/2005/8/layout/cycle4"/>
    <dgm:cxn modelId="{03A2AA00-840A-4D2F-9508-9CDEE57324CB}" type="presParOf" srcId="{3FF794AD-7047-4F01-B0D5-77C696C2A27B}" destId="{E13A2F9D-AC93-4AC8-9A26-76A1EC9FF9FF}" srcOrd="0" destOrd="0" presId="urn:microsoft.com/office/officeart/2005/8/layout/cycle4"/>
    <dgm:cxn modelId="{EBAAD759-73F7-4110-8E9B-F7AA0AFA52C8}" type="presParOf" srcId="{E13A2F9D-AC93-4AC8-9A26-76A1EC9FF9FF}" destId="{8A7A78A8-57AF-434E-B9BE-7CAE34A1CD14}" srcOrd="0" destOrd="0" presId="urn:microsoft.com/office/officeart/2005/8/layout/cycle4"/>
    <dgm:cxn modelId="{BF8E30B7-7C58-4D5E-8807-6E4BE2252C76}" type="presParOf" srcId="{8A7A78A8-57AF-434E-B9BE-7CAE34A1CD14}" destId="{53535B6F-3F5D-4ACE-93C6-2A24789C513B}" srcOrd="0" destOrd="0" presId="urn:microsoft.com/office/officeart/2005/8/layout/cycle4"/>
    <dgm:cxn modelId="{C08F9609-36D3-4D2D-8366-93901C427A7A}" type="presParOf" srcId="{8A7A78A8-57AF-434E-B9BE-7CAE34A1CD14}" destId="{186C9CB1-1D86-43D4-B213-39EEF1801D7A}" srcOrd="1" destOrd="0" presId="urn:microsoft.com/office/officeart/2005/8/layout/cycle4"/>
    <dgm:cxn modelId="{5C70A8F7-6A30-4D54-883F-B43BF9C0535D}" type="presParOf" srcId="{E13A2F9D-AC93-4AC8-9A26-76A1EC9FF9FF}" destId="{9E229921-BC7B-4855-A3D8-010F73B7B2CE}" srcOrd="1" destOrd="0" presId="urn:microsoft.com/office/officeart/2005/8/layout/cycle4"/>
    <dgm:cxn modelId="{AEDBAD8F-ECD2-4080-9572-E642CA7FF394}" type="presParOf" srcId="{9E229921-BC7B-4855-A3D8-010F73B7B2CE}" destId="{C9F5AA75-7F9C-4366-A068-5C2200CB9928}" srcOrd="0" destOrd="0" presId="urn:microsoft.com/office/officeart/2005/8/layout/cycle4"/>
    <dgm:cxn modelId="{FE3F912B-A5E2-4EF9-86B3-ABC589487EBC}" type="presParOf" srcId="{9E229921-BC7B-4855-A3D8-010F73B7B2CE}" destId="{7E72EDA0-DFA4-4905-BF51-9F8C660958C8}" srcOrd="1" destOrd="0" presId="urn:microsoft.com/office/officeart/2005/8/layout/cycle4"/>
    <dgm:cxn modelId="{3E9E3DAB-A1AE-4DF2-AA1A-BB45AB18369B}" type="presParOf" srcId="{E13A2F9D-AC93-4AC8-9A26-76A1EC9FF9FF}" destId="{5E3E719E-372A-4EB9-9F56-9DBEDD05C4C8}" srcOrd="2" destOrd="0" presId="urn:microsoft.com/office/officeart/2005/8/layout/cycle4"/>
    <dgm:cxn modelId="{74C1D41C-C137-4E62-8B2E-CD23EFBF7586}" type="presParOf" srcId="{5E3E719E-372A-4EB9-9F56-9DBEDD05C4C8}" destId="{8ED50BA7-848F-4D78-B014-753ABC89F2DC}" srcOrd="0" destOrd="0" presId="urn:microsoft.com/office/officeart/2005/8/layout/cycle4"/>
    <dgm:cxn modelId="{CB5846D1-0300-4760-894A-C8BF62605E14}" type="presParOf" srcId="{5E3E719E-372A-4EB9-9F56-9DBEDD05C4C8}" destId="{91488E7D-F32E-4BA7-869B-272B1CB1D9F0}" srcOrd="1" destOrd="0" presId="urn:microsoft.com/office/officeart/2005/8/layout/cycle4"/>
    <dgm:cxn modelId="{BE57E28F-B7EC-45A4-8F4A-F1084FFA5546}" type="presParOf" srcId="{E13A2F9D-AC93-4AC8-9A26-76A1EC9FF9FF}" destId="{1008918A-D9B1-4B56-B369-5DFC5F83429E}" srcOrd="3" destOrd="0" presId="urn:microsoft.com/office/officeart/2005/8/layout/cycle4"/>
    <dgm:cxn modelId="{DF06CE6A-2A65-4DE7-BFE0-01F8CFB9E002}" type="presParOf" srcId="{1008918A-D9B1-4B56-B369-5DFC5F83429E}" destId="{AA086D6B-CE14-4EAA-8C28-554833532249}" srcOrd="0" destOrd="0" presId="urn:microsoft.com/office/officeart/2005/8/layout/cycle4"/>
    <dgm:cxn modelId="{3B4E1FC7-0E99-4FC2-BEA2-DEB5D9ABDE02}" type="presParOf" srcId="{1008918A-D9B1-4B56-B369-5DFC5F83429E}" destId="{6473BD0E-3B14-4C78-97F8-C3DAFE649318}" srcOrd="1" destOrd="0" presId="urn:microsoft.com/office/officeart/2005/8/layout/cycle4"/>
    <dgm:cxn modelId="{D3CEEB82-46CD-4780-A64A-6878931FD08C}" type="presParOf" srcId="{E13A2F9D-AC93-4AC8-9A26-76A1EC9FF9FF}" destId="{A1044B63-FFFF-44FA-92AB-3B6812AB9545}" srcOrd="4" destOrd="0" presId="urn:microsoft.com/office/officeart/2005/8/layout/cycle4"/>
    <dgm:cxn modelId="{BEB58D6A-50B5-449B-8EC1-716B0A366C83}" type="presParOf" srcId="{3FF794AD-7047-4F01-B0D5-77C696C2A27B}" destId="{FB62D5DE-57F0-42FF-945B-96EA7C2AA141}" srcOrd="1" destOrd="0" presId="urn:microsoft.com/office/officeart/2005/8/layout/cycle4"/>
    <dgm:cxn modelId="{EE9769B7-8218-4909-ABD8-B62CF4B45B8D}" type="presParOf" srcId="{FB62D5DE-57F0-42FF-945B-96EA7C2AA141}" destId="{0B35BBA8-7FB2-4A04-BB26-6133AB764C29}" srcOrd="0" destOrd="0" presId="urn:microsoft.com/office/officeart/2005/8/layout/cycle4"/>
    <dgm:cxn modelId="{5CF10CF3-0F69-4A20-BC91-95236713F1D5}" type="presParOf" srcId="{FB62D5DE-57F0-42FF-945B-96EA7C2AA141}" destId="{CBBA2578-17FD-4CAE-A793-E218D3E774CF}" srcOrd="1" destOrd="0" presId="urn:microsoft.com/office/officeart/2005/8/layout/cycle4"/>
    <dgm:cxn modelId="{FCEC85D3-0274-4383-B7CC-65FC5580A069}" type="presParOf" srcId="{FB62D5DE-57F0-42FF-945B-96EA7C2AA141}" destId="{C1EA3139-C2E8-4464-81B3-45FF69C57909}" srcOrd="2" destOrd="0" presId="urn:microsoft.com/office/officeart/2005/8/layout/cycle4"/>
    <dgm:cxn modelId="{E19C5599-AC6A-4897-B7B4-68F19DC6E627}" type="presParOf" srcId="{FB62D5DE-57F0-42FF-945B-96EA7C2AA141}" destId="{E43E053F-A3E1-4544-A19A-676A00436FCA}" srcOrd="3" destOrd="0" presId="urn:microsoft.com/office/officeart/2005/8/layout/cycle4"/>
    <dgm:cxn modelId="{FC9CC7DF-1B6B-4CEF-AFE6-48C9AC65FA5A}" type="presParOf" srcId="{FB62D5DE-57F0-42FF-945B-96EA7C2AA141}" destId="{908099F3-9D41-49D4-8055-1EF86B3F8184}" srcOrd="4" destOrd="0" presId="urn:microsoft.com/office/officeart/2005/8/layout/cycle4"/>
    <dgm:cxn modelId="{A1CCF1FC-177D-4F99-ABE9-194C0D62D5F6}" type="presParOf" srcId="{3FF794AD-7047-4F01-B0D5-77C696C2A27B}" destId="{0D5A61C5-DB5B-4707-9F2F-3330B28D72D6}" srcOrd="2" destOrd="0" presId="urn:microsoft.com/office/officeart/2005/8/layout/cycle4"/>
    <dgm:cxn modelId="{CD1143C5-7028-4E3B-9858-15034C6CA306}" type="presParOf" srcId="{3FF794AD-7047-4F01-B0D5-77C696C2A27B}" destId="{D4FC9079-74DE-48ED-B1FC-7142841AED11}"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0D072EE-989E-406F-A17B-7AC4524AA549}"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SG"/>
        </a:p>
      </dgm:t>
    </dgm:pt>
    <dgm:pt modelId="{7082A2DC-DA4F-4E0F-8E4F-9EA36BC5D876}">
      <dgm:prSet phldrT="[Text]"/>
      <dgm:spPr/>
      <dgm:t>
        <a:bodyPr/>
        <a:lstStyle/>
        <a:p>
          <a:r>
            <a:rPr lang="en-US" dirty="0"/>
            <a:t>Testifies against each other</a:t>
          </a:r>
          <a:endParaRPr lang="en-SG" dirty="0"/>
        </a:p>
      </dgm:t>
    </dgm:pt>
    <dgm:pt modelId="{575031A1-43BC-4C63-AE9D-B8AC04289156}" type="parTrans" cxnId="{76FD393E-5FD2-498D-B1E3-7840239C811C}">
      <dgm:prSet/>
      <dgm:spPr/>
      <dgm:t>
        <a:bodyPr/>
        <a:lstStyle/>
        <a:p>
          <a:endParaRPr lang="en-SG"/>
        </a:p>
      </dgm:t>
    </dgm:pt>
    <dgm:pt modelId="{4E569399-821D-4DDD-8123-0AC2C579B4D5}" type="sibTrans" cxnId="{76FD393E-5FD2-498D-B1E3-7840239C811C}">
      <dgm:prSet/>
      <dgm:spPr/>
      <dgm:t>
        <a:bodyPr/>
        <a:lstStyle/>
        <a:p>
          <a:endParaRPr lang="en-SG"/>
        </a:p>
      </dgm:t>
    </dgm:pt>
    <dgm:pt modelId="{F60EB691-D7D3-465C-893A-C13CC3333B76}">
      <dgm:prSet phldrT="[Text]"/>
      <dgm:spPr/>
      <dgm:t>
        <a:bodyPr/>
        <a:lstStyle/>
        <a:p>
          <a:r>
            <a:rPr lang="en-US" dirty="0"/>
            <a:t>Prisoner X: free; Prisoner Y: 5: years; </a:t>
          </a:r>
          <a:endParaRPr lang="en-SG" dirty="0"/>
        </a:p>
      </dgm:t>
    </dgm:pt>
    <dgm:pt modelId="{778365ED-7F6E-4186-83D6-E271EDC37CEB}" type="parTrans" cxnId="{440E414E-DCCF-4FD7-8FF9-79DDB983CBAC}">
      <dgm:prSet/>
      <dgm:spPr/>
      <dgm:t>
        <a:bodyPr/>
        <a:lstStyle/>
        <a:p>
          <a:endParaRPr lang="en-SG"/>
        </a:p>
      </dgm:t>
    </dgm:pt>
    <dgm:pt modelId="{B4CBE16A-EE5B-4C37-9D9E-F84BF29B921F}" type="sibTrans" cxnId="{440E414E-DCCF-4FD7-8FF9-79DDB983CBAC}">
      <dgm:prSet/>
      <dgm:spPr/>
      <dgm:t>
        <a:bodyPr/>
        <a:lstStyle/>
        <a:p>
          <a:endParaRPr lang="en-SG"/>
        </a:p>
      </dgm:t>
    </dgm:pt>
    <dgm:pt modelId="{0B552036-3584-4FDA-BCC4-C7B10BC64E04}">
      <dgm:prSet phldrT="[Text]"/>
      <dgm:spPr/>
      <dgm:t>
        <a:bodyPr/>
        <a:lstStyle/>
        <a:p>
          <a:r>
            <a:rPr lang="en-US" dirty="0"/>
            <a:t>But may be both receive 5 years if both testify against each other;</a:t>
          </a:r>
          <a:endParaRPr lang="en-SG" dirty="0"/>
        </a:p>
      </dgm:t>
    </dgm:pt>
    <dgm:pt modelId="{D70C6A9D-4D2D-4DB4-BF36-20B0B8BA031A}" type="parTrans" cxnId="{1AFE8A47-23EB-43EA-B155-84D2336BC203}">
      <dgm:prSet/>
      <dgm:spPr/>
      <dgm:t>
        <a:bodyPr/>
        <a:lstStyle/>
        <a:p>
          <a:endParaRPr lang="en-SG"/>
        </a:p>
      </dgm:t>
    </dgm:pt>
    <dgm:pt modelId="{75BE71AA-3A07-4851-A2D2-3322104099ED}" type="sibTrans" cxnId="{1AFE8A47-23EB-43EA-B155-84D2336BC203}">
      <dgm:prSet/>
      <dgm:spPr/>
      <dgm:t>
        <a:bodyPr/>
        <a:lstStyle/>
        <a:p>
          <a:endParaRPr lang="en-SG"/>
        </a:p>
      </dgm:t>
    </dgm:pt>
    <dgm:pt modelId="{17D1EE3E-C6B5-45CC-9932-2C27B4DFFF40}">
      <dgm:prSet phldrT="[Text]"/>
      <dgm:spPr/>
      <dgm:t>
        <a:bodyPr/>
        <a:lstStyle/>
        <a:p>
          <a:r>
            <a:rPr lang="en-US" dirty="0"/>
            <a:t>Both confess</a:t>
          </a:r>
          <a:endParaRPr lang="en-SG" dirty="0"/>
        </a:p>
      </dgm:t>
    </dgm:pt>
    <dgm:pt modelId="{14AA6E5C-79A8-4777-8312-6DE945D0FAA2}" type="parTrans" cxnId="{AE089EF9-192E-4213-A627-A57BFD386E0E}">
      <dgm:prSet/>
      <dgm:spPr/>
      <dgm:t>
        <a:bodyPr/>
        <a:lstStyle/>
        <a:p>
          <a:endParaRPr lang="en-SG"/>
        </a:p>
      </dgm:t>
    </dgm:pt>
    <dgm:pt modelId="{DAC388E8-C282-4939-B839-620DC558555B}" type="sibTrans" cxnId="{AE089EF9-192E-4213-A627-A57BFD386E0E}">
      <dgm:prSet/>
      <dgm:spPr/>
      <dgm:t>
        <a:bodyPr/>
        <a:lstStyle/>
        <a:p>
          <a:endParaRPr lang="en-SG"/>
        </a:p>
      </dgm:t>
    </dgm:pt>
    <dgm:pt modelId="{1957F229-7DB1-463E-B366-60F7FCA6C999}">
      <dgm:prSet phldrT="[Text]"/>
      <dgm:spPr/>
      <dgm:t>
        <a:bodyPr/>
        <a:lstStyle/>
        <a:p>
          <a:r>
            <a:rPr lang="en-US" dirty="0"/>
            <a:t>Prisoner X: 2 years;</a:t>
          </a:r>
          <a:endParaRPr lang="en-SG" dirty="0"/>
        </a:p>
      </dgm:t>
    </dgm:pt>
    <dgm:pt modelId="{DC9E2A05-8078-4DF4-9F7E-3F497E723E44}" type="parTrans" cxnId="{0D93A87C-C532-4DFC-99B3-6B6BC19A87A3}">
      <dgm:prSet/>
      <dgm:spPr/>
      <dgm:t>
        <a:bodyPr/>
        <a:lstStyle/>
        <a:p>
          <a:endParaRPr lang="en-SG"/>
        </a:p>
      </dgm:t>
    </dgm:pt>
    <dgm:pt modelId="{5B9F5AA3-31C5-43AB-B591-D2568844E54C}" type="sibTrans" cxnId="{0D93A87C-C532-4DFC-99B3-6B6BC19A87A3}">
      <dgm:prSet/>
      <dgm:spPr/>
      <dgm:t>
        <a:bodyPr/>
        <a:lstStyle/>
        <a:p>
          <a:endParaRPr lang="en-SG"/>
        </a:p>
      </dgm:t>
    </dgm:pt>
    <dgm:pt modelId="{1B6F6F71-F603-487E-B1E6-0F5FE43649C3}">
      <dgm:prSet phldrT="[Text]"/>
      <dgm:spPr/>
      <dgm:t>
        <a:bodyPr/>
        <a:lstStyle/>
        <a:p>
          <a:r>
            <a:rPr lang="en-US" dirty="0"/>
            <a:t>Prisoner Y: 2 years;</a:t>
          </a:r>
          <a:endParaRPr lang="en-SG" dirty="0"/>
        </a:p>
      </dgm:t>
    </dgm:pt>
    <dgm:pt modelId="{6A7EA1E3-46C6-4382-946F-02C60840D402}" type="parTrans" cxnId="{52F4383D-D483-4188-9537-6A4B982BF68D}">
      <dgm:prSet/>
      <dgm:spPr/>
      <dgm:t>
        <a:bodyPr/>
        <a:lstStyle/>
        <a:p>
          <a:endParaRPr lang="en-SG"/>
        </a:p>
      </dgm:t>
    </dgm:pt>
    <dgm:pt modelId="{BF744609-DC5F-4CD7-B5DA-2DA775BBA508}" type="sibTrans" cxnId="{52F4383D-D483-4188-9537-6A4B982BF68D}">
      <dgm:prSet/>
      <dgm:spPr/>
      <dgm:t>
        <a:bodyPr/>
        <a:lstStyle/>
        <a:p>
          <a:endParaRPr lang="en-SG"/>
        </a:p>
      </dgm:t>
    </dgm:pt>
    <dgm:pt modelId="{BC0E087C-D6A7-4B48-AACC-7E82CAE81F2D}">
      <dgm:prSet phldrT="[Text]"/>
      <dgm:spPr/>
      <dgm:t>
        <a:bodyPr/>
        <a:lstStyle/>
        <a:p>
          <a:r>
            <a:rPr lang="en-US" dirty="0"/>
            <a:t>Both deny</a:t>
          </a:r>
          <a:endParaRPr lang="en-SG" dirty="0"/>
        </a:p>
      </dgm:t>
    </dgm:pt>
    <dgm:pt modelId="{1233B338-CE22-43AB-AB1A-AE5ADA37049F}" type="parTrans" cxnId="{8E80B873-04EB-42B8-B93E-76FD7D412DFC}">
      <dgm:prSet/>
      <dgm:spPr/>
      <dgm:t>
        <a:bodyPr/>
        <a:lstStyle/>
        <a:p>
          <a:endParaRPr lang="en-SG"/>
        </a:p>
      </dgm:t>
    </dgm:pt>
    <dgm:pt modelId="{5C5E48CA-22DF-416B-B235-A2676C8491AD}" type="sibTrans" cxnId="{8E80B873-04EB-42B8-B93E-76FD7D412DFC}">
      <dgm:prSet/>
      <dgm:spPr/>
      <dgm:t>
        <a:bodyPr/>
        <a:lstStyle/>
        <a:p>
          <a:endParaRPr lang="en-SG"/>
        </a:p>
      </dgm:t>
    </dgm:pt>
    <dgm:pt modelId="{97355C0C-2711-4590-9080-6E86381FB03F}">
      <dgm:prSet phldrT="[Text]"/>
      <dgm:spPr/>
      <dgm:t>
        <a:bodyPr/>
        <a:lstStyle/>
        <a:p>
          <a:r>
            <a:rPr lang="en-US" dirty="0"/>
            <a:t>Prisoner X: free</a:t>
          </a:r>
          <a:endParaRPr lang="en-SG" dirty="0"/>
        </a:p>
      </dgm:t>
    </dgm:pt>
    <dgm:pt modelId="{5EA098A3-F0DA-4D8B-BF47-93108308E29D}" type="parTrans" cxnId="{B18857C0-8644-40B3-B126-CF88CB789175}">
      <dgm:prSet/>
      <dgm:spPr/>
      <dgm:t>
        <a:bodyPr/>
        <a:lstStyle/>
        <a:p>
          <a:endParaRPr lang="en-SG"/>
        </a:p>
      </dgm:t>
    </dgm:pt>
    <dgm:pt modelId="{813B850D-5BE5-475E-8CE3-C354A2E50694}" type="sibTrans" cxnId="{B18857C0-8644-40B3-B126-CF88CB789175}">
      <dgm:prSet/>
      <dgm:spPr/>
      <dgm:t>
        <a:bodyPr/>
        <a:lstStyle/>
        <a:p>
          <a:endParaRPr lang="en-SG"/>
        </a:p>
      </dgm:t>
    </dgm:pt>
    <dgm:pt modelId="{3A2D268F-E145-4A65-9DCB-BCBDCD8F3BC9}">
      <dgm:prSet phldrT="[Text]"/>
      <dgm:spPr/>
      <dgm:t>
        <a:bodyPr/>
        <a:lstStyle/>
        <a:p>
          <a:r>
            <a:rPr lang="en-US" dirty="0"/>
            <a:t>Prisoner Y: free</a:t>
          </a:r>
          <a:endParaRPr lang="en-SG" dirty="0"/>
        </a:p>
      </dgm:t>
    </dgm:pt>
    <dgm:pt modelId="{7D23A839-8B12-4CE7-878A-9524B78E82FD}" type="parTrans" cxnId="{22058C04-DD2A-44E7-B23D-4C6C6B7A194E}">
      <dgm:prSet/>
      <dgm:spPr/>
      <dgm:t>
        <a:bodyPr/>
        <a:lstStyle/>
        <a:p>
          <a:endParaRPr lang="en-SG"/>
        </a:p>
      </dgm:t>
    </dgm:pt>
    <dgm:pt modelId="{69724FD0-10DA-4391-97A7-61515CB3B537}" type="sibTrans" cxnId="{22058C04-DD2A-44E7-B23D-4C6C6B7A194E}">
      <dgm:prSet/>
      <dgm:spPr/>
      <dgm:t>
        <a:bodyPr/>
        <a:lstStyle/>
        <a:p>
          <a:endParaRPr lang="en-SG"/>
        </a:p>
      </dgm:t>
    </dgm:pt>
    <dgm:pt modelId="{28E63706-F35B-4D5E-B172-F9BD5C81A7DC}">
      <dgm:prSet phldrT="[Text]"/>
      <dgm:spPr/>
      <dgm:t>
        <a:bodyPr/>
        <a:lstStyle/>
        <a:p>
          <a:r>
            <a:rPr lang="en-US" dirty="0"/>
            <a:t>Prisoner X 5 years and Prisoner Y: free;</a:t>
          </a:r>
          <a:endParaRPr lang="en-SG" dirty="0"/>
        </a:p>
      </dgm:t>
    </dgm:pt>
    <dgm:pt modelId="{8D93D041-C3BE-4577-8DFA-84E05922C34B}" type="parTrans" cxnId="{C9E03D2A-883E-4C99-B550-6F1C67697122}">
      <dgm:prSet/>
      <dgm:spPr/>
    </dgm:pt>
    <dgm:pt modelId="{7085E2BB-3C9B-4C4E-AB28-89D9A77E479C}" type="sibTrans" cxnId="{C9E03D2A-883E-4C99-B550-6F1C67697122}">
      <dgm:prSet/>
      <dgm:spPr/>
    </dgm:pt>
    <dgm:pt modelId="{FBB6560F-6F6E-4922-8413-51E8F0BDCAEA}" type="pres">
      <dgm:prSet presAssocID="{E0D072EE-989E-406F-A17B-7AC4524AA549}" presName="Name0" presStyleCnt="0">
        <dgm:presLayoutVars>
          <dgm:dir/>
          <dgm:animLvl val="lvl"/>
          <dgm:resizeHandles val="exact"/>
        </dgm:presLayoutVars>
      </dgm:prSet>
      <dgm:spPr/>
    </dgm:pt>
    <dgm:pt modelId="{5AC2BB88-6213-4286-AAE7-D82453DFFF87}" type="pres">
      <dgm:prSet presAssocID="{7082A2DC-DA4F-4E0F-8E4F-9EA36BC5D876}" presName="composite" presStyleCnt="0"/>
      <dgm:spPr/>
    </dgm:pt>
    <dgm:pt modelId="{46675E9F-2E41-4827-83D9-8A80B7763F0B}" type="pres">
      <dgm:prSet presAssocID="{7082A2DC-DA4F-4E0F-8E4F-9EA36BC5D876}" presName="parTx" presStyleLbl="alignNode1" presStyleIdx="0" presStyleCnt="3">
        <dgm:presLayoutVars>
          <dgm:chMax val="0"/>
          <dgm:chPref val="0"/>
          <dgm:bulletEnabled val="1"/>
        </dgm:presLayoutVars>
      </dgm:prSet>
      <dgm:spPr/>
    </dgm:pt>
    <dgm:pt modelId="{DBA526F4-76DD-4CBA-BD99-5FB6C570FBA3}" type="pres">
      <dgm:prSet presAssocID="{7082A2DC-DA4F-4E0F-8E4F-9EA36BC5D876}" presName="desTx" presStyleLbl="alignAccFollowNode1" presStyleIdx="0" presStyleCnt="3">
        <dgm:presLayoutVars>
          <dgm:bulletEnabled val="1"/>
        </dgm:presLayoutVars>
      </dgm:prSet>
      <dgm:spPr/>
    </dgm:pt>
    <dgm:pt modelId="{5C733B19-5274-4838-A9B8-01CCBCEDFE10}" type="pres">
      <dgm:prSet presAssocID="{4E569399-821D-4DDD-8123-0AC2C579B4D5}" presName="space" presStyleCnt="0"/>
      <dgm:spPr/>
    </dgm:pt>
    <dgm:pt modelId="{12DA6BBC-D970-44B6-B6B1-4297234813A0}" type="pres">
      <dgm:prSet presAssocID="{17D1EE3E-C6B5-45CC-9932-2C27B4DFFF40}" presName="composite" presStyleCnt="0"/>
      <dgm:spPr/>
    </dgm:pt>
    <dgm:pt modelId="{4A650FD8-8A32-4044-9433-A5E3D704C130}" type="pres">
      <dgm:prSet presAssocID="{17D1EE3E-C6B5-45CC-9932-2C27B4DFFF40}" presName="parTx" presStyleLbl="alignNode1" presStyleIdx="1" presStyleCnt="3">
        <dgm:presLayoutVars>
          <dgm:chMax val="0"/>
          <dgm:chPref val="0"/>
          <dgm:bulletEnabled val="1"/>
        </dgm:presLayoutVars>
      </dgm:prSet>
      <dgm:spPr/>
    </dgm:pt>
    <dgm:pt modelId="{8FBF4C8E-4349-4B3B-B0D8-7078BC3E02B2}" type="pres">
      <dgm:prSet presAssocID="{17D1EE3E-C6B5-45CC-9932-2C27B4DFFF40}" presName="desTx" presStyleLbl="alignAccFollowNode1" presStyleIdx="1" presStyleCnt="3">
        <dgm:presLayoutVars>
          <dgm:bulletEnabled val="1"/>
        </dgm:presLayoutVars>
      </dgm:prSet>
      <dgm:spPr/>
    </dgm:pt>
    <dgm:pt modelId="{E92AA661-C383-42C3-A16D-6004BC8A085D}" type="pres">
      <dgm:prSet presAssocID="{DAC388E8-C282-4939-B839-620DC558555B}" presName="space" presStyleCnt="0"/>
      <dgm:spPr/>
    </dgm:pt>
    <dgm:pt modelId="{C699DE59-3F40-4E5E-922E-E7A2B6A41D17}" type="pres">
      <dgm:prSet presAssocID="{BC0E087C-D6A7-4B48-AACC-7E82CAE81F2D}" presName="composite" presStyleCnt="0"/>
      <dgm:spPr/>
    </dgm:pt>
    <dgm:pt modelId="{4BC53637-C570-407E-89C6-CBAF6EB69C31}" type="pres">
      <dgm:prSet presAssocID="{BC0E087C-D6A7-4B48-AACC-7E82CAE81F2D}" presName="parTx" presStyleLbl="alignNode1" presStyleIdx="2" presStyleCnt="3">
        <dgm:presLayoutVars>
          <dgm:chMax val="0"/>
          <dgm:chPref val="0"/>
          <dgm:bulletEnabled val="1"/>
        </dgm:presLayoutVars>
      </dgm:prSet>
      <dgm:spPr/>
    </dgm:pt>
    <dgm:pt modelId="{7B762312-5AB5-49E9-8BED-508CA497447F}" type="pres">
      <dgm:prSet presAssocID="{BC0E087C-D6A7-4B48-AACC-7E82CAE81F2D}" presName="desTx" presStyleLbl="alignAccFollowNode1" presStyleIdx="2" presStyleCnt="3">
        <dgm:presLayoutVars>
          <dgm:bulletEnabled val="1"/>
        </dgm:presLayoutVars>
      </dgm:prSet>
      <dgm:spPr/>
    </dgm:pt>
  </dgm:ptLst>
  <dgm:cxnLst>
    <dgm:cxn modelId="{22058C04-DD2A-44E7-B23D-4C6C6B7A194E}" srcId="{BC0E087C-D6A7-4B48-AACC-7E82CAE81F2D}" destId="{3A2D268F-E145-4A65-9DCB-BCBDCD8F3BC9}" srcOrd="1" destOrd="0" parTransId="{7D23A839-8B12-4CE7-878A-9524B78E82FD}" sibTransId="{69724FD0-10DA-4391-97A7-61515CB3B537}"/>
    <dgm:cxn modelId="{C9E03D2A-883E-4C99-B550-6F1C67697122}" srcId="{7082A2DC-DA4F-4E0F-8E4F-9EA36BC5D876}" destId="{28E63706-F35B-4D5E-B172-F9BD5C81A7DC}" srcOrd="1" destOrd="0" parTransId="{8D93D041-C3BE-4577-8DFA-84E05922C34B}" sibTransId="{7085E2BB-3C9B-4C4E-AB28-89D9A77E479C}"/>
    <dgm:cxn modelId="{52F4383D-D483-4188-9537-6A4B982BF68D}" srcId="{17D1EE3E-C6B5-45CC-9932-2C27B4DFFF40}" destId="{1B6F6F71-F603-487E-B1E6-0F5FE43649C3}" srcOrd="1" destOrd="0" parTransId="{6A7EA1E3-46C6-4382-946F-02C60840D402}" sibTransId="{BF744609-DC5F-4CD7-B5DA-2DA775BBA508}"/>
    <dgm:cxn modelId="{76FD393E-5FD2-498D-B1E3-7840239C811C}" srcId="{E0D072EE-989E-406F-A17B-7AC4524AA549}" destId="{7082A2DC-DA4F-4E0F-8E4F-9EA36BC5D876}" srcOrd="0" destOrd="0" parTransId="{575031A1-43BC-4C63-AE9D-B8AC04289156}" sibTransId="{4E569399-821D-4DDD-8123-0AC2C579B4D5}"/>
    <dgm:cxn modelId="{F195F03F-A7AA-4377-A3CE-BF59A843ED70}" type="presOf" srcId="{3A2D268F-E145-4A65-9DCB-BCBDCD8F3BC9}" destId="{7B762312-5AB5-49E9-8BED-508CA497447F}" srcOrd="0" destOrd="1" presId="urn:microsoft.com/office/officeart/2005/8/layout/hList1"/>
    <dgm:cxn modelId="{1AFE8A47-23EB-43EA-B155-84D2336BC203}" srcId="{7082A2DC-DA4F-4E0F-8E4F-9EA36BC5D876}" destId="{0B552036-3584-4FDA-BCC4-C7B10BC64E04}" srcOrd="2" destOrd="0" parTransId="{D70C6A9D-4D2D-4DB4-BF36-20B0B8BA031A}" sibTransId="{75BE71AA-3A07-4851-A2D2-3322104099ED}"/>
    <dgm:cxn modelId="{440E414E-DCCF-4FD7-8FF9-79DDB983CBAC}" srcId="{7082A2DC-DA4F-4E0F-8E4F-9EA36BC5D876}" destId="{F60EB691-D7D3-465C-893A-C13CC3333B76}" srcOrd="0" destOrd="0" parTransId="{778365ED-7F6E-4186-83D6-E271EDC37CEB}" sibTransId="{B4CBE16A-EE5B-4C37-9D9E-F84BF29B921F}"/>
    <dgm:cxn modelId="{8E80B873-04EB-42B8-B93E-76FD7D412DFC}" srcId="{E0D072EE-989E-406F-A17B-7AC4524AA549}" destId="{BC0E087C-D6A7-4B48-AACC-7E82CAE81F2D}" srcOrd="2" destOrd="0" parTransId="{1233B338-CE22-43AB-AB1A-AE5ADA37049F}" sibTransId="{5C5E48CA-22DF-416B-B235-A2676C8491AD}"/>
    <dgm:cxn modelId="{265BB158-9F93-4269-AD6C-3C5CFC78A0A2}" type="presOf" srcId="{0B552036-3584-4FDA-BCC4-C7B10BC64E04}" destId="{DBA526F4-76DD-4CBA-BD99-5FB6C570FBA3}" srcOrd="0" destOrd="2" presId="urn:microsoft.com/office/officeart/2005/8/layout/hList1"/>
    <dgm:cxn modelId="{0D93A87C-C532-4DFC-99B3-6B6BC19A87A3}" srcId="{17D1EE3E-C6B5-45CC-9932-2C27B4DFFF40}" destId="{1957F229-7DB1-463E-B366-60F7FCA6C999}" srcOrd="0" destOrd="0" parTransId="{DC9E2A05-8078-4DF4-9F7E-3F497E723E44}" sibTransId="{5B9F5AA3-31C5-43AB-B591-D2568844E54C}"/>
    <dgm:cxn modelId="{6F44138A-6148-475B-A393-8ABEC7EDAEB2}" type="presOf" srcId="{F60EB691-D7D3-465C-893A-C13CC3333B76}" destId="{DBA526F4-76DD-4CBA-BD99-5FB6C570FBA3}" srcOrd="0" destOrd="0" presId="urn:microsoft.com/office/officeart/2005/8/layout/hList1"/>
    <dgm:cxn modelId="{F9964D8F-CCC8-4BB6-8079-36BDF390A708}" type="presOf" srcId="{28E63706-F35B-4D5E-B172-F9BD5C81A7DC}" destId="{DBA526F4-76DD-4CBA-BD99-5FB6C570FBA3}" srcOrd="0" destOrd="1" presId="urn:microsoft.com/office/officeart/2005/8/layout/hList1"/>
    <dgm:cxn modelId="{CF69AB8F-0266-4152-AD03-22B7A246481F}" type="presOf" srcId="{E0D072EE-989E-406F-A17B-7AC4524AA549}" destId="{FBB6560F-6F6E-4922-8413-51E8F0BDCAEA}" srcOrd="0" destOrd="0" presId="urn:microsoft.com/office/officeart/2005/8/layout/hList1"/>
    <dgm:cxn modelId="{77606D91-D11F-4349-92C0-1CC39C0F88BE}" type="presOf" srcId="{1957F229-7DB1-463E-B366-60F7FCA6C999}" destId="{8FBF4C8E-4349-4B3B-B0D8-7078BC3E02B2}" srcOrd="0" destOrd="0" presId="urn:microsoft.com/office/officeart/2005/8/layout/hList1"/>
    <dgm:cxn modelId="{C0A0509C-698F-429D-A2CD-73966CFD17E0}" type="presOf" srcId="{1B6F6F71-F603-487E-B1E6-0F5FE43649C3}" destId="{8FBF4C8E-4349-4B3B-B0D8-7078BC3E02B2}" srcOrd="0" destOrd="1" presId="urn:microsoft.com/office/officeart/2005/8/layout/hList1"/>
    <dgm:cxn modelId="{3B15E1A1-58E4-4F2A-9F62-30C054FF3E8E}" type="presOf" srcId="{7082A2DC-DA4F-4E0F-8E4F-9EA36BC5D876}" destId="{46675E9F-2E41-4827-83D9-8A80B7763F0B}" srcOrd="0" destOrd="0" presId="urn:microsoft.com/office/officeart/2005/8/layout/hList1"/>
    <dgm:cxn modelId="{B18857C0-8644-40B3-B126-CF88CB789175}" srcId="{BC0E087C-D6A7-4B48-AACC-7E82CAE81F2D}" destId="{97355C0C-2711-4590-9080-6E86381FB03F}" srcOrd="0" destOrd="0" parTransId="{5EA098A3-F0DA-4D8B-BF47-93108308E29D}" sibTransId="{813B850D-5BE5-475E-8CE3-C354A2E50694}"/>
    <dgm:cxn modelId="{8AD52BC9-8652-4678-9BC0-456FDE324C49}" type="presOf" srcId="{17D1EE3E-C6B5-45CC-9932-2C27B4DFFF40}" destId="{4A650FD8-8A32-4044-9433-A5E3D704C130}" srcOrd="0" destOrd="0" presId="urn:microsoft.com/office/officeart/2005/8/layout/hList1"/>
    <dgm:cxn modelId="{681632EA-964A-4EFF-85FC-171455074911}" type="presOf" srcId="{97355C0C-2711-4590-9080-6E86381FB03F}" destId="{7B762312-5AB5-49E9-8BED-508CA497447F}" srcOrd="0" destOrd="0" presId="urn:microsoft.com/office/officeart/2005/8/layout/hList1"/>
    <dgm:cxn modelId="{70F638F2-10E7-4050-8962-64AEC3D29F6D}" type="presOf" srcId="{BC0E087C-D6A7-4B48-AACC-7E82CAE81F2D}" destId="{4BC53637-C570-407E-89C6-CBAF6EB69C31}" srcOrd="0" destOrd="0" presId="urn:microsoft.com/office/officeart/2005/8/layout/hList1"/>
    <dgm:cxn modelId="{AE089EF9-192E-4213-A627-A57BFD386E0E}" srcId="{E0D072EE-989E-406F-A17B-7AC4524AA549}" destId="{17D1EE3E-C6B5-45CC-9932-2C27B4DFFF40}" srcOrd="1" destOrd="0" parTransId="{14AA6E5C-79A8-4777-8312-6DE945D0FAA2}" sibTransId="{DAC388E8-C282-4939-B839-620DC558555B}"/>
    <dgm:cxn modelId="{8E93F1AD-2558-4759-8A1D-51186F3A3200}" type="presParOf" srcId="{FBB6560F-6F6E-4922-8413-51E8F0BDCAEA}" destId="{5AC2BB88-6213-4286-AAE7-D82453DFFF87}" srcOrd="0" destOrd="0" presId="urn:microsoft.com/office/officeart/2005/8/layout/hList1"/>
    <dgm:cxn modelId="{E44FB1EA-23C7-43B4-8463-A75F6C76493A}" type="presParOf" srcId="{5AC2BB88-6213-4286-AAE7-D82453DFFF87}" destId="{46675E9F-2E41-4827-83D9-8A80B7763F0B}" srcOrd="0" destOrd="0" presId="urn:microsoft.com/office/officeart/2005/8/layout/hList1"/>
    <dgm:cxn modelId="{E66DB3BD-E2B2-4233-818A-4FA0F1370DF1}" type="presParOf" srcId="{5AC2BB88-6213-4286-AAE7-D82453DFFF87}" destId="{DBA526F4-76DD-4CBA-BD99-5FB6C570FBA3}" srcOrd="1" destOrd="0" presId="urn:microsoft.com/office/officeart/2005/8/layout/hList1"/>
    <dgm:cxn modelId="{FC3C60E1-9E3C-4099-819A-C9753BEA7A3C}" type="presParOf" srcId="{FBB6560F-6F6E-4922-8413-51E8F0BDCAEA}" destId="{5C733B19-5274-4838-A9B8-01CCBCEDFE10}" srcOrd="1" destOrd="0" presId="urn:microsoft.com/office/officeart/2005/8/layout/hList1"/>
    <dgm:cxn modelId="{515B7AEA-5E90-45D7-B65E-27E0981CDC4F}" type="presParOf" srcId="{FBB6560F-6F6E-4922-8413-51E8F0BDCAEA}" destId="{12DA6BBC-D970-44B6-B6B1-4297234813A0}" srcOrd="2" destOrd="0" presId="urn:microsoft.com/office/officeart/2005/8/layout/hList1"/>
    <dgm:cxn modelId="{88D7243D-EE4D-4888-BA0A-DB9AC5762321}" type="presParOf" srcId="{12DA6BBC-D970-44B6-B6B1-4297234813A0}" destId="{4A650FD8-8A32-4044-9433-A5E3D704C130}" srcOrd="0" destOrd="0" presId="urn:microsoft.com/office/officeart/2005/8/layout/hList1"/>
    <dgm:cxn modelId="{1861408E-987B-4758-AC8B-32044C609D14}" type="presParOf" srcId="{12DA6BBC-D970-44B6-B6B1-4297234813A0}" destId="{8FBF4C8E-4349-4B3B-B0D8-7078BC3E02B2}" srcOrd="1" destOrd="0" presId="urn:microsoft.com/office/officeart/2005/8/layout/hList1"/>
    <dgm:cxn modelId="{87DA5AE7-646C-4158-9875-336C55A8E683}" type="presParOf" srcId="{FBB6560F-6F6E-4922-8413-51E8F0BDCAEA}" destId="{E92AA661-C383-42C3-A16D-6004BC8A085D}" srcOrd="3" destOrd="0" presId="urn:microsoft.com/office/officeart/2005/8/layout/hList1"/>
    <dgm:cxn modelId="{B79FADCD-5B25-476F-9612-75952E54C491}" type="presParOf" srcId="{FBB6560F-6F6E-4922-8413-51E8F0BDCAEA}" destId="{C699DE59-3F40-4E5E-922E-E7A2B6A41D17}" srcOrd="4" destOrd="0" presId="urn:microsoft.com/office/officeart/2005/8/layout/hList1"/>
    <dgm:cxn modelId="{7D018BAC-180B-4276-9F62-DBA077771083}" type="presParOf" srcId="{C699DE59-3F40-4E5E-922E-E7A2B6A41D17}" destId="{4BC53637-C570-407E-89C6-CBAF6EB69C31}" srcOrd="0" destOrd="0" presId="urn:microsoft.com/office/officeart/2005/8/layout/hList1"/>
    <dgm:cxn modelId="{42B78D37-5848-471F-9EBC-46CD1F2477C0}" type="presParOf" srcId="{C699DE59-3F40-4E5E-922E-E7A2B6A41D17}" destId="{7B762312-5AB5-49E9-8BED-508CA497447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3CAB19B-138C-45A3-93B4-19263F2BA002}" type="doc">
      <dgm:prSet loTypeId="urn:microsoft.com/office/officeart/2005/8/layout/radial3" loCatId="cycle" qsTypeId="urn:microsoft.com/office/officeart/2005/8/quickstyle/simple4" qsCatId="simple" csTypeId="urn:microsoft.com/office/officeart/2005/8/colors/colorful5" csCatId="colorful" phldr="1"/>
      <dgm:spPr/>
      <dgm:t>
        <a:bodyPr/>
        <a:lstStyle/>
        <a:p>
          <a:endParaRPr lang="en-SG"/>
        </a:p>
      </dgm:t>
    </dgm:pt>
    <dgm:pt modelId="{B2E00DF0-6ADA-4F55-B92B-148E8E637B75}">
      <dgm:prSet phldrT="[Text]"/>
      <dgm:spPr/>
      <dgm:t>
        <a:bodyPr/>
        <a:lstStyle/>
        <a:p>
          <a:r>
            <a:rPr lang="en-US" dirty="0"/>
            <a:t>Market equilibrium</a:t>
          </a:r>
          <a:endParaRPr lang="en-SG" dirty="0"/>
        </a:p>
      </dgm:t>
    </dgm:pt>
    <dgm:pt modelId="{8AD92E08-3CBF-4300-920C-A95D69F6B2A2}" type="parTrans" cxnId="{04ADBCBB-C4DE-4394-8D0D-013FF2889849}">
      <dgm:prSet/>
      <dgm:spPr/>
      <dgm:t>
        <a:bodyPr/>
        <a:lstStyle/>
        <a:p>
          <a:endParaRPr lang="en-SG"/>
        </a:p>
      </dgm:t>
    </dgm:pt>
    <dgm:pt modelId="{1AACD7B1-3443-4901-94B3-C7E55E4CB1A2}" type="sibTrans" cxnId="{04ADBCBB-C4DE-4394-8D0D-013FF2889849}">
      <dgm:prSet/>
      <dgm:spPr/>
      <dgm:t>
        <a:bodyPr/>
        <a:lstStyle/>
        <a:p>
          <a:endParaRPr lang="en-SG"/>
        </a:p>
      </dgm:t>
    </dgm:pt>
    <dgm:pt modelId="{D96B1506-AF07-4C42-BDA3-DF9549DF9355}">
      <dgm:prSet phldrT="[Text]"/>
      <dgm:spPr/>
      <dgm:t>
        <a:bodyPr/>
        <a:lstStyle/>
        <a:p>
          <a:r>
            <a:rPr lang="en-US" dirty="0"/>
            <a:t>Demands</a:t>
          </a:r>
          <a:endParaRPr lang="en-SG" dirty="0"/>
        </a:p>
      </dgm:t>
    </dgm:pt>
    <dgm:pt modelId="{9A3DD05A-325B-4BD9-A4BF-B4F6DCE32577}" type="parTrans" cxnId="{DACAA11E-ADC7-4183-9AA3-CE9247C21B16}">
      <dgm:prSet/>
      <dgm:spPr/>
      <dgm:t>
        <a:bodyPr/>
        <a:lstStyle/>
        <a:p>
          <a:endParaRPr lang="en-SG"/>
        </a:p>
      </dgm:t>
    </dgm:pt>
    <dgm:pt modelId="{2D547436-5F32-4A06-9AB5-E6E0F09DCB8E}" type="sibTrans" cxnId="{DACAA11E-ADC7-4183-9AA3-CE9247C21B16}">
      <dgm:prSet/>
      <dgm:spPr/>
      <dgm:t>
        <a:bodyPr/>
        <a:lstStyle/>
        <a:p>
          <a:endParaRPr lang="en-SG"/>
        </a:p>
      </dgm:t>
    </dgm:pt>
    <dgm:pt modelId="{A2B2F211-4BAD-464F-AC8A-7ECA361AB77D}">
      <dgm:prSet phldrT="[Text]"/>
      <dgm:spPr/>
      <dgm:t>
        <a:bodyPr/>
        <a:lstStyle/>
        <a:p>
          <a:r>
            <a:rPr lang="en-US" dirty="0"/>
            <a:t>Prices</a:t>
          </a:r>
          <a:endParaRPr lang="en-SG" dirty="0"/>
        </a:p>
      </dgm:t>
    </dgm:pt>
    <dgm:pt modelId="{E7FB2D4B-91F3-4CDE-BE97-EA88DA01A188}" type="parTrans" cxnId="{E0B420EB-4C60-4D2E-A35E-9976B1F36A9C}">
      <dgm:prSet/>
      <dgm:spPr/>
      <dgm:t>
        <a:bodyPr/>
        <a:lstStyle/>
        <a:p>
          <a:endParaRPr lang="en-SG"/>
        </a:p>
      </dgm:t>
    </dgm:pt>
    <dgm:pt modelId="{15EBF22F-74FA-4382-AEA0-89E0422BB49F}" type="sibTrans" cxnId="{E0B420EB-4C60-4D2E-A35E-9976B1F36A9C}">
      <dgm:prSet/>
      <dgm:spPr/>
      <dgm:t>
        <a:bodyPr/>
        <a:lstStyle/>
        <a:p>
          <a:endParaRPr lang="en-SG"/>
        </a:p>
      </dgm:t>
    </dgm:pt>
    <dgm:pt modelId="{DC4BE06B-386F-45AC-988E-8E578530B8C8}">
      <dgm:prSet phldrT="[Text]"/>
      <dgm:spPr/>
      <dgm:t>
        <a:bodyPr/>
        <a:lstStyle/>
        <a:p>
          <a:r>
            <a:rPr lang="en-US" dirty="0"/>
            <a:t>Supplies</a:t>
          </a:r>
          <a:endParaRPr lang="en-SG" dirty="0"/>
        </a:p>
      </dgm:t>
    </dgm:pt>
    <dgm:pt modelId="{8AED0ECD-9383-4844-9B10-23D0FAAF9180}" type="parTrans" cxnId="{43F8ECDC-43A1-4874-9DC9-FFE1E029DDB5}">
      <dgm:prSet/>
      <dgm:spPr/>
      <dgm:t>
        <a:bodyPr/>
        <a:lstStyle/>
        <a:p>
          <a:endParaRPr lang="en-SG"/>
        </a:p>
      </dgm:t>
    </dgm:pt>
    <dgm:pt modelId="{4482A399-9329-42C3-A475-E07967379D61}" type="sibTrans" cxnId="{43F8ECDC-43A1-4874-9DC9-FFE1E029DDB5}">
      <dgm:prSet/>
      <dgm:spPr/>
      <dgm:t>
        <a:bodyPr/>
        <a:lstStyle/>
        <a:p>
          <a:endParaRPr lang="en-SG"/>
        </a:p>
      </dgm:t>
    </dgm:pt>
    <dgm:pt modelId="{6CDCD651-D06C-430B-8B80-4F75A0162808}">
      <dgm:prSet phldrT="[Text]"/>
      <dgm:spPr/>
      <dgm:t>
        <a:bodyPr/>
        <a:lstStyle/>
        <a:p>
          <a:r>
            <a:rPr lang="en-US" dirty="0"/>
            <a:t>Prices</a:t>
          </a:r>
          <a:endParaRPr lang="en-SG" dirty="0"/>
        </a:p>
      </dgm:t>
    </dgm:pt>
    <dgm:pt modelId="{B5BB3765-961D-4790-8019-DD63A1EFCD63}" type="parTrans" cxnId="{CCE27F91-0DA4-4194-B94D-4CDC2B5A0E44}">
      <dgm:prSet/>
      <dgm:spPr/>
      <dgm:t>
        <a:bodyPr/>
        <a:lstStyle/>
        <a:p>
          <a:endParaRPr lang="en-SG"/>
        </a:p>
      </dgm:t>
    </dgm:pt>
    <dgm:pt modelId="{DF3449DB-23AA-4DC0-9F28-E9B3315A9D2E}" type="sibTrans" cxnId="{CCE27F91-0DA4-4194-B94D-4CDC2B5A0E44}">
      <dgm:prSet/>
      <dgm:spPr/>
      <dgm:t>
        <a:bodyPr/>
        <a:lstStyle/>
        <a:p>
          <a:endParaRPr lang="en-SG"/>
        </a:p>
      </dgm:t>
    </dgm:pt>
    <dgm:pt modelId="{E8B85277-CBFC-4374-8F79-5DA6489F96D4}" type="pres">
      <dgm:prSet presAssocID="{03CAB19B-138C-45A3-93B4-19263F2BA002}" presName="composite" presStyleCnt="0">
        <dgm:presLayoutVars>
          <dgm:chMax val="1"/>
          <dgm:dir/>
          <dgm:resizeHandles val="exact"/>
        </dgm:presLayoutVars>
      </dgm:prSet>
      <dgm:spPr/>
    </dgm:pt>
    <dgm:pt modelId="{C8EA3BD2-B85E-41C1-A634-5EC4C866C0CE}" type="pres">
      <dgm:prSet presAssocID="{03CAB19B-138C-45A3-93B4-19263F2BA002}" presName="radial" presStyleCnt="0">
        <dgm:presLayoutVars>
          <dgm:animLvl val="ctr"/>
        </dgm:presLayoutVars>
      </dgm:prSet>
      <dgm:spPr/>
    </dgm:pt>
    <dgm:pt modelId="{76403F87-120B-41C2-9D1E-BC8B09F7340E}" type="pres">
      <dgm:prSet presAssocID="{B2E00DF0-6ADA-4F55-B92B-148E8E637B75}" presName="centerShape" presStyleLbl="vennNode1" presStyleIdx="0" presStyleCnt="5"/>
      <dgm:spPr/>
    </dgm:pt>
    <dgm:pt modelId="{19A52A72-78DD-4017-BD94-C41E18292791}" type="pres">
      <dgm:prSet presAssocID="{D96B1506-AF07-4C42-BDA3-DF9549DF9355}" presName="node" presStyleLbl="vennNode1" presStyleIdx="1" presStyleCnt="5">
        <dgm:presLayoutVars>
          <dgm:bulletEnabled val="1"/>
        </dgm:presLayoutVars>
      </dgm:prSet>
      <dgm:spPr/>
    </dgm:pt>
    <dgm:pt modelId="{4B2F339A-414E-4BB9-905B-F38CC5782B0B}" type="pres">
      <dgm:prSet presAssocID="{A2B2F211-4BAD-464F-AC8A-7ECA361AB77D}" presName="node" presStyleLbl="vennNode1" presStyleIdx="2" presStyleCnt="5">
        <dgm:presLayoutVars>
          <dgm:bulletEnabled val="1"/>
        </dgm:presLayoutVars>
      </dgm:prSet>
      <dgm:spPr/>
    </dgm:pt>
    <dgm:pt modelId="{1EFCAB91-D034-4DF9-BB9E-2704F7531EB0}" type="pres">
      <dgm:prSet presAssocID="{DC4BE06B-386F-45AC-988E-8E578530B8C8}" presName="node" presStyleLbl="vennNode1" presStyleIdx="3" presStyleCnt="5">
        <dgm:presLayoutVars>
          <dgm:bulletEnabled val="1"/>
        </dgm:presLayoutVars>
      </dgm:prSet>
      <dgm:spPr/>
    </dgm:pt>
    <dgm:pt modelId="{0402A0E8-F792-47F9-BD46-4CCB45C6CF38}" type="pres">
      <dgm:prSet presAssocID="{6CDCD651-D06C-430B-8B80-4F75A0162808}" presName="node" presStyleLbl="vennNode1" presStyleIdx="4" presStyleCnt="5">
        <dgm:presLayoutVars>
          <dgm:bulletEnabled val="1"/>
        </dgm:presLayoutVars>
      </dgm:prSet>
      <dgm:spPr/>
    </dgm:pt>
  </dgm:ptLst>
  <dgm:cxnLst>
    <dgm:cxn modelId="{DACAA11E-ADC7-4183-9AA3-CE9247C21B16}" srcId="{B2E00DF0-6ADA-4F55-B92B-148E8E637B75}" destId="{D96B1506-AF07-4C42-BDA3-DF9549DF9355}" srcOrd="0" destOrd="0" parTransId="{9A3DD05A-325B-4BD9-A4BF-B4F6DCE32577}" sibTransId="{2D547436-5F32-4A06-9AB5-E6E0F09DCB8E}"/>
    <dgm:cxn modelId="{5BE9C823-15C8-44D4-862C-B4131B953330}" type="presOf" srcId="{DC4BE06B-386F-45AC-988E-8E578530B8C8}" destId="{1EFCAB91-D034-4DF9-BB9E-2704F7531EB0}" srcOrd="0" destOrd="0" presId="urn:microsoft.com/office/officeart/2005/8/layout/radial3"/>
    <dgm:cxn modelId="{F9591C29-8FAF-4E6C-83B3-2BB2C850604C}" type="presOf" srcId="{B2E00DF0-6ADA-4F55-B92B-148E8E637B75}" destId="{76403F87-120B-41C2-9D1E-BC8B09F7340E}" srcOrd="0" destOrd="0" presId="urn:microsoft.com/office/officeart/2005/8/layout/radial3"/>
    <dgm:cxn modelId="{60E4F735-219C-4802-A235-D60ECC10F0EF}" type="presOf" srcId="{D96B1506-AF07-4C42-BDA3-DF9549DF9355}" destId="{19A52A72-78DD-4017-BD94-C41E18292791}" srcOrd="0" destOrd="0" presId="urn:microsoft.com/office/officeart/2005/8/layout/radial3"/>
    <dgm:cxn modelId="{02CB5F83-30A2-4909-B1A0-8D716E596A12}" type="presOf" srcId="{6CDCD651-D06C-430B-8B80-4F75A0162808}" destId="{0402A0E8-F792-47F9-BD46-4CCB45C6CF38}" srcOrd="0" destOrd="0" presId="urn:microsoft.com/office/officeart/2005/8/layout/radial3"/>
    <dgm:cxn modelId="{CCE27F91-0DA4-4194-B94D-4CDC2B5A0E44}" srcId="{B2E00DF0-6ADA-4F55-B92B-148E8E637B75}" destId="{6CDCD651-D06C-430B-8B80-4F75A0162808}" srcOrd="3" destOrd="0" parTransId="{B5BB3765-961D-4790-8019-DD63A1EFCD63}" sibTransId="{DF3449DB-23AA-4DC0-9F28-E9B3315A9D2E}"/>
    <dgm:cxn modelId="{04ADBCBB-C4DE-4394-8D0D-013FF2889849}" srcId="{03CAB19B-138C-45A3-93B4-19263F2BA002}" destId="{B2E00DF0-6ADA-4F55-B92B-148E8E637B75}" srcOrd="0" destOrd="0" parTransId="{8AD92E08-3CBF-4300-920C-A95D69F6B2A2}" sibTransId="{1AACD7B1-3443-4901-94B3-C7E55E4CB1A2}"/>
    <dgm:cxn modelId="{F33541DB-A60B-4E67-8B4C-0AD106C11A1B}" type="presOf" srcId="{A2B2F211-4BAD-464F-AC8A-7ECA361AB77D}" destId="{4B2F339A-414E-4BB9-905B-F38CC5782B0B}" srcOrd="0" destOrd="0" presId="urn:microsoft.com/office/officeart/2005/8/layout/radial3"/>
    <dgm:cxn modelId="{43F8ECDC-43A1-4874-9DC9-FFE1E029DDB5}" srcId="{B2E00DF0-6ADA-4F55-B92B-148E8E637B75}" destId="{DC4BE06B-386F-45AC-988E-8E578530B8C8}" srcOrd="2" destOrd="0" parTransId="{8AED0ECD-9383-4844-9B10-23D0FAAF9180}" sibTransId="{4482A399-9329-42C3-A475-E07967379D61}"/>
    <dgm:cxn modelId="{E0B420EB-4C60-4D2E-A35E-9976B1F36A9C}" srcId="{B2E00DF0-6ADA-4F55-B92B-148E8E637B75}" destId="{A2B2F211-4BAD-464F-AC8A-7ECA361AB77D}" srcOrd="1" destOrd="0" parTransId="{E7FB2D4B-91F3-4CDE-BE97-EA88DA01A188}" sibTransId="{15EBF22F-74FA-4382-AEA0-89E0422BB49F}"/>
    <dgm:cxn modelId="{CB0978F5-D93B-4CB4-AAA3-341F533C2E26}" type="presOf" srcId="{03CAB19B-138C-45A3-93B4-19263F2BA002}" destId="{E8B85277-CBFC-4374-8F79-5DA6489F96D4}" srcOrd="0" destOrd="0" presId="urn:microsoft.com/office/officeart/2005/8/layout/radial3"/>
    <dgm:cxn modelId="{E597A630-D5D6-4A74-BE01-34ABE62C736E}" type="presParOf" srcId="{E8B85277-CBFC-4374-8F79-5DA6489F96D4}" destId="{C8EA3BD2-B85E-41C1-A634-5EC4C866C0CE}" srcOrd="0" destOrd="0" presId="urn:microsoft.com/office/officeart/2005/8/layout/radial3"/>
    <dgm:cxn modelId="{3C2649D2-EFA5-47F0-9B4A-8DAC15EB8207}" type="presParOf" srcId="{C8EA3BD2-B85E-41C1-A634-5EC4C866C0CE}" destId="{76403F87-120B-41C2-9D1E-BC8B09F7340E}" srcOrd="0" destOrd="0" presId="urn:microsoft.com/office/officeart/2005/8/layout/radial3"/>
    <dgm:cxn modelId="{64F43A2A-7AFC-45C6-8358-747F5647A44A}" type="presParOf" srcId="{C8EA3BD2-B85E-41C1-A634-5EC4C866C0CE}" destId="{19A52A72-78DD-4017-BD94-C41E18292791}" srcOrd="1" destOrd="0" presId="urn:microsoft.com/office/officeart/2005/8/layout/radial3"/>
    <dgm:cxn modelId="{9580F159-D12F-4F28-8C82-3F91DA7828CB}" type="presParOf" srcId="{C8EA3BD2-B85E-41C1-A634-5EC4C866C0CE}" destId="{4B2F339A-414E-4BB9-905B-F38CC5782B0B}" srcOrd="2" destOrd="0" presId="urn:microsoft.com/office/officeart/2005/8/layout/radial3"/>
    <dgm:cxn modelId="{9B6E816A-A631-486A-BFDA-F4FB4C16D401}" type="presParOf" srcId="{C8EA3BD2-B85E-41C1-A634-5EC4C866C0CE}" destId="{1EFCAB91-D034-4DF9-BB9E-2704F7531EB0}" srcOrd="3" destOrd="0" presId="urn:microsoft.com/office/officeart/2005/8/layout/radial3"/>
    <dgm:cxn modelId="{95E5BBBE-7895-47A9-B98D-7558F3D69C0A}" type="presParOf" srcId="{C8EA3BD2-B85E-41C1-A634-5EC4C866C0CE}" destId="{0402A0E8-F792-47F9-BD46-4CCB45C6CF38}"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1527C6-A449-4C37-97B3-3B2270D7FF1D}" type="doc">
      <dgm:prSet loTypeId="urn:microsoft.com/office/officeart/2011/layout/HexagonRadial" loCatId="cycle" qsTypeId="urn:microsoft.com/office/officeart/2005/8/quickstyle/simple1" qsCatId="simple" csTypeId="urn:microsoft.com/office/officeart/2005/8/colors/colorful4" csCatId="colorful" phldr="1"/>
      <dgm:spPr/>
      <dgm:t>
        <a:bodyPr/>
        <a:lstStyle/>
        <a:p>
          <a:endParaRPr lang="en-SG"/>
        </a:p>
      </dgm:t>
    </dgm:pt>
    <dgm:pt modelId="{44AF5726-93D9-4E56-BE82-FBD1A710BF4E}">
      <dgm:prSet phldrT="[Text]"/>
      <dgm:spPr/>
      <dgm:t>
        <a:bodyPr/>
        <a:lstStyle/>
        <a:p>
          <a:r>
            <a:rPr lang="en-SG" dirty="0"/>
            <a:t>Variables of market equilibrium</a:t>
          </a:r>
        </a:p>
      </dgm:t>
    </dgm:pt>
    <dgm:pt modelId="{A5E65702-8F47-41DE-8AD8-D665BE7F53FE}" type="parTrans" cxnId="{A6C3D28F-FB84-4FAF-BC38-5FD41672F2D9}">
      <dgm:prSet/>
      <dgm:spPr/>
      <dgm:t>
        <a:bodyPr/>
        <a:lstStyle/>
        <a:p>
          <a:endParaRPr lang="en-SG"/>
        </a:p>
      </dgm:t>
    </dgm:pt>
    <dgm:pt modelId="{B5960421-7496-416F-A294-CC2AEBB267A5}" type="sibTrans" cxnId="{A6C3D28F-FB84-4FAF-BC38-5FD41672F2D9}">
      <dgm:prSet/>
      <dgm:spPr/>
      <dgm:t>
        <a:bodyPr/>
        <a:lstStyle/>
        <a:p>
          <a:endParaRPr lang="en-SG"/>
        </a:p>
      </dgm:t>
    </dgm:pt>
    <dgm:pt modelId="{B92A8C65-F372-4946-B5BE-18A42B1C40FC}">
      <dgm:prSet phldrT="[Text]"/>
      <dgm:spPr/>
      <dgm:t>
        <a:bodyPr/>
        <a:lstStyle/>
        <a:p>
          <a:r>
            <a:rPr lang="en-SG" dirty="0"/>
            <a:t>Prices of inputs</a:t>
          </a:r>
        </a:p>
      </dgm:t>
    </dgm:pt>
    <dgm:pt modelId="{A66D8862-023B-47B2-BAB1-C820CCACECF1}" type="parTrans" cxnId="{702FDF85-C9E8-47A3-9B1A-3B385978EE1D}">
      <dgm:prSet/>
      <dgm:spPr/>
      <dgm:t>
        <a:bodyPr/>
        <a:lstStyle/>
        <a:p>
          <a:endParaRPr lang="en-SG"/>
        </a:p>
      </dgm:t>
    </dgm:pt>
    <dgm:pt modelId="{10A3F528-4C7A-4535-9F69-B20BCFED3837}" type="sibTrans" cxnId="{702FDF85-C9E8-47A3-9B1A-3B385978EE1D}">
      <dgm:prSet/>
      <dgm:spPr/>
      <dgm:t>
        <a:bodyPr/>
        <a:lstStyle/>
        <a:p>
          <a:endParaRPr lang="en-SG"/>
        </a:p>
      </dgm:t>
    </dgm:pt>
    <dgm:pt modelId="{382C3B31-9152-4B9E-A4DA-40D4BDBDB2C8}">
      <dgm:prSet phldrT="[Text]"/>
      <dgm:spPr/>
      <dgm:t>
        <a:bodyPr/>
        <a:lstStyle/>
        <a:p>
          <a:r>
            <a:rPr lang="en-SG" dirty="0"/>
            <a:t>Technological changes</a:t>
          </a:r>
        </a:p>
      </dgm:t>
    </dgm:pt>
    <dgm:pt modelId="{2DBD4923-01FE-4372-9C64-76FEABD7A5E3}" type="parTrans" cxnId="{75E183DD-DB95-4786-ABF5-45EC81D5AEC7}">
      <dgm:prSet/>
      <dgm:spPr/>
      <dgm:t>
        <a:bodyPr/>
        <a:lstStyle/>
        <a:p>
          <a:endParaRPr lang="en-SG"/>
        </a:p>
      </dgm:t>
    </dgm:pt>
    <dgm:pt modelId="{C1A6C616-64A4-4910-A2C6-9747ED257163}" type="sibTrans" cxnId="{75E183DD-DB95-4786-ABF5-45EC81D5AEC7}">
      <dgm:prSet/>
      <dgm:spPr/>
      <dgm:t>
        <a:bodyPr/>
        <a:lstStyle/>
        <a:p>
          <a:endParaRPr lang="en-SG"/>
        </a:p>
      </dgm:t>
    </dgm:pt>
    <dgm:pt modelId="{9F4C0029-F9F7-4BB7-9A60-63BE5D44B0E7}">
      <dgm:prSet phldrT="[Text]"/>
      <dgm:spPr/>
      <dgm:t>
        <a:bodyPr/>
        <a:lstStyle/>
        <a:p>
          <a:r>
            <a:rPr lang="en-SG" dirty="0"/>
            <a:t>Prices of substitutes in production </a:t>
          </a:r>
        </a:p>
      </dgm:t>
    </dgm:pt>
    <dgm:pt modelId="{B86E4C3E-D9B4-4245-8621-D49BB11C3321}" type="parTrans" cxnId="{A2709314-49AF-4196-8D43-339B0BC75096}">
      <dgm:prSet/>
      <dgm:spPr/>
      <dgm:t>
        <a:bodyPr/>
        <a:lstStyle/>
        <a:p>
          <a:endParaRPr lang="en-SG"/>
        </a:p>
      </dgm:t>
    </dgm:pt>
    <dgm:pt modelId="{E826D631-2DAA-410C-A857-9A809EB4BDC5}" type="sibTrans" cxnId="{A2709314-49AF-4196-8D43-339B0BC75096}">
      <dgm:prSet/>
      <dgm:spPr/>
      <dgm:t>
        <a:bodyPr/>
        <a:lstStyle/>
        <a:p>
          <a:endParaRPr lang="en-SG"/>
        </a:p>
      </dgm:t>
    </dgm:pt>
    <dgm:pt modelId="{59D78027-B15F-47D3-81A4-F6ACD10FC1E0}">
      <dgm:prSet phldrT="[Text]"/>
      <dgm:spPr/>
      <dgm:t>
        <a:bodyPr/>
        <a:lstStyle/>
        <a:p>
          <a:r>
            <a:rPr lang="en-SG" dirty="0"/>
            <a:t>Number of firms in the market</a:t>
          </a:r>
        </a:p>
      </dgm:t>
    </dgm:pt>
    <dgm:pt modelId="{65D26737-9E3B-4B9B-9FAF-820C67185199}" type="parTrans" cxnId="{78AE120D-EAD5-456E-B13E-29685B943582}">
      <dgm:prSet/>
      <dgm:spPr/>
      <dgm:t>
        <a:bodyPr/>
        <a:lstStyle/>
        <a:p>
          <a:endParaRPr lang="en-SG"/>
        </a:p>
      </dgm:t>
    </dgm:pt>
    <dgm:pt modelId="{F950CD20-12FF-45C6-95CB-793E11D43464}" type="sibTrans" cxnId="{78AE120D-EAD5-456E-B13E-29685B943582}">
      <dgm:prSet/>
      <dgm:spPr/>
      <dgm:t>
        <a:bodyPr/>
        <a:lstStyle/>
        <a:p>
          <a:endParaRPr lang="en-SG"/>
        </a:p>
      </dgm:t>
    </dgm:pt>
    <dgm:pt modelId="{C9754704-78C0-493F-81FD-40ADB31AE41D}">
      <dgm:prSet phldrT="[Text]"/>
      <dgm:spPr/>
      <dgm:t>
        <a:bodyPr/>
        <a:lstStyle/>
        <a:p>
          <a:r>
            <a:rPr lang="en-SG" dirty="0"/>
            <a:t>Expected future prices</a:t>
          </a:r>
        </a:p>
      </dgm:t>
    </dgm:pt>
    <dgm:pt modelId="{AB7B4955-1A44-4574-A7FA-248975A114EC}" type="parTrans" cxnId="{614B6497-59BD-430E-8723-16477D4EC26D}">
      <dgm:prSet/>
      <dgm:spPr/>
      <dgm:t>
        <a:bodyPr/>
        <a:lstStyle/>
        <a:p>
          <a:endParaRPr lang="en-SG"/>
        </a:p>
      </dgm:t>
    </dgm:pt>
    <dgm:pt modelId="{668E52A1-C1B7-41E3-A7B0-52FEC4944717}" type="sibTrans" cxnId="{614B6497-59BD-430E-8723-16477D4EC26D}">
      <dgm:prSet/>
      <dgm:spPr/>
      <dgm:t>
        <a:bodyPr/>
        <a:lstStyle/>
        <a:p>
          <a:endParaRPr lang="en-SG"/>
        </a:p>
      </dgm:t>
    </dgm:pt>
    <dgm:pt modelId="{A396E151-3E56-427D-9AF2-D8831F8D16C9}">
      <dgm:prSet phldrT="[Text]"/>
      <dgm:spPr/>
      <dgm:t>
        <a:bodyPr/>
        <a:lstStyle/>
        <a:p>
          <a:r>
            <a:rPr lang="en-SG" dirty="0"/>
            <a:t>And other factors</a:t>
          </a:r>
        </a:p>
      </dgm:t>
    </dgm:pt>
    <dgm:pt modelId="{36817389-B6FB-4B23-8C87-C90013CD0E8E}" type="parTrans" cxnId="{27AB00B4-D001-4847-8189-F4B492E818B0}">
      <dgm:prSet/>
      <dgm:spPr/>
      <dgm:t>
        <a:bodyPr/>
        <a:lstStyle/>
        <a:p>
          <a:endParaRPr lang="en-SG"/>
        </a:p>
      </dgm:t>
    </dgm:pt>
    <dgm:pt modelId="{4F4B9434-A059-41F8-9BB9-F846A56D7619}" type="sibTrans" cxnId="{27AB00B4-D001-4847-8189-F4B492E818B0}">
      <dgm:prSet/>
      <dgm:spPr/>
      <dgm:t>
        <a:bodyPr/>
        <a:lstStyle/>
        <a:p>
          <a:endParaRPr lang="en-SG"/>
        </a:p>
      </dgm:t>
    </dgm:pt>
    <dgm:pt modelId="{CAF5D6B3-F7E5-401F-8DDC-C24F77F3E707}" type="pres">
      <dgm:prSet presAssocID="{BF1527C6-A449-4C37-97B3-3B2270D7FF1D}" presName="Name0" presStyleCnt="0">
        <dgm:presLayoutVars>
          <dgm:chMax val="1"/>
          <dgm:chPref val="1"/>
          <dgm:dir/>
          <dgm:animOne val="branch"/>
          <dgm:animLvl val="lvl"/>
        </dgm:presLayoutVars>
      </dgm:prSet>
      <dgm:spPr/>
    </dgm:pt>
    <dgm:pt modelId="{E9FC268A-0D2C-4184-9179-8279974AD234}" type="pres">
      <dgm:prSet presAssocID="{44AF5726-93D9-4E56-BE82-FBD1A710BF4E}" presName="Parent" presStyleLbl="node0" presStyleIdx="0" presStyleCnt="1">
        <dgm:presLayoutVars>
          <dgm:chMax val="6"/>
          <dgm:chPref val="6"/>
        </dgm:presLayoutVars>
      </dgm:prSet>
      <dgm:spPr/>
    </dgm:pt>
    <dgm:pt modelId="{71D37201-E951-4348-ABE8-3EEE9ABED3F2}" type="pres">
      <dgm:prSet presAssocID="{B92A8C65-F372-4946-B5BE-18A42B1C40FC}" presName="Accent1" presStyleCnt="0"/>
      <dgm:spPr/>
    </dgm:pt>
    <dgm:pt modelId="{55EA6497-551A-4572-84B8-B958DBE1A236}" type="pres">
      <dgm:prSet presAssocID="{B92A8C65-F372-4946-B5BE-18A42B1C40FC}" presName="Accent" presStyleLbl="bgShp" presStyleIdx="0" presStyleCnt="6"/>
      <dgm:spPr/>
    </dgm:pt>
    <dgm:pt modelId="{FE2B29F3-EE1D-4514-A7C5-311D0608E5E7}" type="pres">
      <dgm:prSet presAssocID="{B92A8C65-F372-4946-B5BE-18A42B1C40FC}" presName="Child1" presStyleLbl="node1" presStyleIdx="0" presStyleCnt="6">
        <dgm:presLayoutVars>
          <dgm:chMax val="0"/>
          <dgm:chPref val="0"/>
          <dgm:bulletEnabled val="1"/>
        </dgm:presLayoutVars>
      </dgm:prSet>
      <dgm:spPr/>
    </dgm:pt>
    <dgm:pt modelId="{9282AFD5-D2BD-4D29-BABB-1CD803B092A5}" type="pres">
      <dgm:prSet presAssocID="{382C3B31-9152-4B9E-A4DA-40D4BDBDB2C8}" presName="Accent2" presStyleCnt="0"/>
      <dgm:spPr/>
    </dgm:pt>
    <dgm:pt modelId="{BC71A428-C86D-4E48-8A87-CD35D2721B44}" type="pres">
      <dgm:prSet presAssocID="{382C3B31-9152-4B9E-A4DA-40D4BDBDB2C8}" presName="Accent" presStyleLbl="bgShp" presStyleIdx="1" presStyleCnt="6"/>
      <dgm:spPr/>
    </dgm:pt>
    <dgm:pt modelId="{9DA245F9-83D6-4868-924D-CE0EBDE58DCC}" type="pres">
      <dgm:prSet presAssocID="{382C3B31-9152-4B9E-A4DA-40D4BDBDB2C8}" presName="Child2" presStyleLbl="node1" presStyleIdx="1" presStyleCnt="6">
        <dgm:presLayoutVars>
          <dgm:chMax val="0"/>
          <dgm:chPref val="0"/>
          <dgm:bulletEnabled val="1"/>
        </dgm:presLayoutVars>
      </dgm:prSet>
      <dgm:spPr/>
    </dgm:pt>
    <dgm:pt modelId="{07CCB340-5F68-4A92-A9AD-8D34B25D7519}" type="pres">
      <dgm:prSet presAssocID="{9F4C0029-F9F7-4BB7-9A60-63BE5D44B0E7}" presName="Accent3" presStyleCnt="0"/>
      <dgm:spPr/>
    </dgm:pt>
    <dgm:pt modelId="{D4C7FA92-16FC-4A83-9718-8056CE39E4BF}" type="pres">
      <dgm:prSet presAssocID="{9F4C0029-F9F7-4BB7-9A60-63BE5D44B0E7}" presName="Accent" presStyleLbl="bgShp" presStyleIdx="2" presStyleCnt="6"/>
      <dgm:spPr/>
    </dgm:pt>
    <dgm:pt modelId="{98EEC410-C14C-459D-99D3-C0AC1A1A3C8C}" type="pres">
      <dgm:prSet presAssocID="{9F4C0029-F9F7-4BB7-9A60-63BE5D44B0E7}" presName="Child3" presStyleLbl="node1" presStyleIdx="2" presStyleCnt="6">
        <dgm:presLayoutVars>
          <dgm:chMax val="0"/>
          <dgm:chPref val="0"/>
          <dgm:bulletEnabled val="1"/>
        </dgm:presLayoutVars>
      </dgm:prSet>
      <dgm:spPr/>
    </dgm:pt>
    <dgm:pt modelId="{EDADC939-D0E8-4107-A5A4-C2DEEE0EBB8F}" type="pres">
      <dgm:prSet presAssocID="{59D78027-B15F-47D3-81A4-F6ACD10FC1E0}" presName="Accent4" presStyleCnt="0"/>
      <dgm:spPr/>
    </dgm:pt>
    <dgm:pt modelId="{60C8AAF2-02D5-4532-9E0B-9C696C366519}" type="pres">
      <dgm:prSet presAssocID="{59D78027-B15F-47D3-81A4-F6ACD10FC1E0}" presName="Accent" presStyleLbl="bgShp" presStyleIdx="3" presStyleCnt="6"/>
      <dgm:spPr/>
    </dgm:pt>
    <dgm:pt modelId="{EF2A3847-C2E7-4D51-ACED-C0B9748B9BB4}" type="pres">
      <dgm:prSet presAssocID="{59D78027-B15F-47D3-81A4-F6ACD10FC1E0}" presName="Child4" presStyleLbl="node1" presStyleIdx="3" presStyleCnt="6">
        <dgm:presLayoutVars>
          <dgm:chMax val="0"/>
          <dgm:chPref val="0"/>
          <dgm:bulletEnabled val="1"/>
        </dgm:presLayoutVars>
      </dgm:prSet>
      <dgm:spPr/>
    </dgm:pt>
    <dgm:pt modelId="{993F9EF7-D947-45A4-804C-E9942B40196E}" type="pres">
      <dgm:prSet presAssocID="{C9754704-78C0-493F-81FD-40ADB31AE41D}" presName="Accent5" presStyleCnt="0"/>
      <dgm:spPr/>
    </dgm:pt>
    <dgm:pt modelId="{E26C2920-D199-40C6-9153-93597D6DC9E5}" type="pres">
      <dgm:prSet presAssocID="{C9754704-78C0-493F-81FD-40ADB31AE41D}" presName="Accent" presStyleLbl="bgShp" presStyleIdx="4" presStyleCnt="6"/>
      <dgm:spPr/>
    </dgm:pt>
    <dgm:pt modelId="{0D55F2A4-51AA-42AE-98C8-C7CCAFF84637}" type="pres">
      <dgm:prSet presAssocID="{C9754704-78C0-493F-81FD-40ADB31AE41D}" presName="Child5" presStyleLbl="node1" presStyleIdx="4" presStyleCnt="6">
        <dgm:presLayoutVars>
          <dgm:chMax val="0"/>
          <dgm:chPref val="0"/>
          <dgm:bulletEnabled val="1"/>
        </dgm:presLayoutVars>
      </dgm:prSet>
      <dgm:spPr/>
    </dgm:pt>
    <dgm:pt modelId="{95849817-10C4-4070-B130-A9795A118E84}" type="pres">
      <dgm:prSet presAssocID="{A396E151-3E56-427D-9AF2-D8831F8D16C9}" presName="Accent6" presStyleCnt="0"/>
      <dgm:spPr/>
    </dgm:pt>
    <dgm:pt modelId="{23679F1F-BB00-461A-AD8E-1413CFC0CD97}" type="pres">
      <dgm:prSet presAssocID="{A396E151-3E56-427D-9AF2-D8831F8D16C9}" presName="Accent" presStyleLbl="bgShp" presStyleIdx="5" presStyleCnt="6"/>
      <dgm:spPr/>
    </dgm:pt>
    <dgm:pt modelId="{B25D24B6-2BA8-4EB9-B18B-DC19C3FAADE2}" type="pres">
      <dgm:prSet presAssocID="{A396E151-3E56-427D-9AF2-D8831F8D16C9}" presName="Child6" presStyleLbl="node1" presStyleIdx="5" presStyleCnt="6">
        <dgm:presLayoutVars>
          <dgm:chMax val="0"/>
          <dgm:chPref val="0"/>
          <dgm:bulletEnabled val="1"/>
        </dgm:presLayoutVars>
      </dgm:prSet>
      <dgm:spPr/>
    </dgm:pt>
  </dgm:ptLst>
  <dgm:cxnLst>
    <dgm:cxn modelId="{78AE120D-EAD5-456E-B13E-29685B943582}" srcId="{44AF5726-93D9-4E56-BE82-FBD1A710BF4E}" destId="{59D78027-B15F-47D3-81A4-F6ACD10FC1E0}" srcOrd="3" destOrd="0" parTransId="{65D26737-9E3B-4B9B-9FAF-820C67185199}" sibTransId="{F950CD20-12FF-45C6-95CB-793E11D43464}"/>
    <dgm:cxn modelId="{A2709314-49AF-4196-8D43-339B0BC75096}" srcId="{44AF5726-93D9-4E56-BE82-FBD1A710BF4E}" destId="{9F4C0029-F9F7-4BB7-9A60-63BE5D44B0E7}" srcOrd="2" destOrd="0" parTransId="{B86E4C3E-D9B4-4245-8621-D49BB11C3321}" sibTransId="{E826D631-2DAA-410C-A857-9A809EB4BDC5}"/>
    <dgm:cxn modelId="{78E45936-A846-4902-A72C-4E0689DC1E3C}" type="presOf" srcId="{44AF5726-93D9-4E56-BE82-FBD1A710BF4E}" destId="{E9FC268A-0D2C-4184-9179-8279974AD234}" srcOrd="0" destOrd="0" presId="urn:microsoft.com/office/officeart/2011/layout/HexagonRadial"/>
    <dgm:cxn modelId="{F1DD9C71-C6D1-47D0-9B54-B20DAECB960C}" type="presOf" srcId="{A396E151-3E56-427D-9AF2-D8831F8D16C9}" destId="{B25D24B6-2BA8-4EB9-B18B-DC19C3FAADE2}" srcOrd="0" destOrd="0" presId="urn:microsoft.com/office/officeart/2011/layout/HexagonRadial"/>
    <dgm:cxn modelId="{B016F455-D4DA-467A-B828-617C95341FCC}" type="presOf" srcId="{C9754704-78C0-493F-81FD-40ADB31AE41D}" destId="{0D55F2A4-51AA-42AE-98C8-C7CCAFF84637}" srcOrd="0" destOrd="0" presId="urn:microsoft.com/office/officeart/2011/layout/HexagonRadial"/>
    <dgm:cxn modelId="{702FDF85-C9E8-47A3-9B1A-3B385978EE1D}" srcId="{44AF5726-93D9-4E56-BE82-FBD1A710BF4E}" destId="{B92A8C65-F372-4946-B5BE-18A42B1C40FC}" srcOrd="0" destOrd="0" parTransId="{A66D8862-023B-47B2-BAB1-C820CCACECF1}" sibTransId="{10A3F528-4C7A-4535-9F69-B20BCFED3837}"/>
    <dgm:cxn modelId="{8B954A8F-CF7F-4F44-BF52-48ED6E46D3ED}" type="presOf" srcId="{9F4C0029-F9F7-4BB7-9A60-63BE5D44B0E7}" destId="{98EEC410-C14C-459D-99D3-C0AC1A1A3C8C}" srcOrd="0" destOrd="0" presId="urn:microsoft.com/office/officeart/2011/layout/HexagonRadial"/>
    <dgm:cxn modelId="{A6C3D28F-FB84-4FAF-BC38-5FD41672F2D9}" srcId="{BF1527C6-A449-4C37-97B3-3B2270D7FF1D}" destId="{44AF5726-93D9-4E56-BE82-FBD1A710BF4E}" srcOrd="0" destOrd="0" parTransId="{A5E65702-8F47-41DE-8AD8-D665BE7F53FE}" sibTransId="{B5960421-7496-416F-A294-CC2AEBB267A5}"/>
    <dgm:cxn modelId="{614B6497-59BD-430E-8723-16477D4EC26D}" srcId="{44AF5726-93D9-4E56-BE82-FBD1A710BF4E}" destId="{C9754704-78C0-493F-81FD-40ADB31AE41D}" srcOrd="4" destOrd="0" parTransId="{AB7B4955-1A44-4574-A7FA-248975A114EC}" sibTransId="{668E52A1-C1B7-41E3-A7B0-52FEC4944717}"/>
    <dgm:cxn modelId="{697523A1-DE5C-463D-AC0D-CB0D3B084718}" type="presOf" srcId="{382C3B31-9152-4B9E-A4DA-40D4BDBDB2C8}" destId="{9DA245F9-83D6-4868-924D-CE0EBDE58DCC}" srcOrd="0" destOrd="0" presId="urn:microsoft.com/office/officeart/2011/layout/HexagonRadial"/>
    <dgm:cxn modelId="{27AB00B4-D001-4847-8189-F4B492E818B0}" srcId="{44AF5726-93D9-4E56-BE82-FBD1A710BF4E}" destId="{A396E151-3E56-427D-9AF2-D8831F8D16C9}" srcOrd="5" destOrd="0" parTransId="{36817389-B6FB-4B23-8C87-C90013CD0E8E}" sibTransId="{4F4B9434-A059-41F8-9BB9-F846A56D7619}"/>
    <dgm:cxn modelId="{431858C6-1625-45DB-8565-4FE1806ABC76}" type="presOf" srcId="{59D78027-B15F-47D3-81A4-F6ACD10FC1E0}" destId="{EF2A3847-C2E7-4D51-ACED-C0B9748B9BB4}" srcOrd="0" destOrd="0" presId="urn:microsoft.com/office/officeart/2011/layout/HexagonRadial"/>
    <dgm:cxn modelId="{5A1FADD8-5BFB-4DCD-947E-CACF2A446208}" type="presOf" srcId="{BF1527C6-A449-4C37-97B3-3B2270D7FF1D}" destId="{CAF5D6B3-F7E5-401F-8DDC-C24F77F3E707}" srcOrd="0" destOrd="0" presId="urn:microsoft.com/office/officeart/2011/layout/HexagonRadial"/>
    <dgm:cxn modelId="{75E183DD-DB95-4786-ABF5-45EC81D5AEC7}" srcId="{44AF5726-93D9-4E56-BE82-FBD1A710BF4E}" destId="{382C3B31-9152-4B9E-A4DA-40D4BDBDB2C8}" srcOrd="1" destOrd="0" parTransId="{2DBD4923-01FE-4372-9C64-76FEABD7A5E3}" sibTransId="{C1A6C616-64A4-4910-A2C6-9747ED257163}"/>
    <dgm:cxn modelId="{4635C8EE-7E19-462E-8096-C4364E91B32C}" type="presOf" srcId="{B92A8C65-F372-4946-B5BE-18A42B1C40FC}" destId="{FE2B29F3-EE1D-4514-A7C5-311D0608E5E7}" srcOrd="0" destOrd="0" presId="urn:microsoft.com/office/officeart/2011/layout/HexagonRadial"/>
    <dgm:cxn modelId="{91B18D60-743B-4E21-867A-498A2F3B7C20}" type="presParOf" srcId="{CAF5D6B3-F7E5-401F-8DDC-C24F77F3E707}" destId="{E9FC268A-0D2C-4184-9179-8279974AD234}" srcOrd="0" destOrd="0" presId="urn:microsoft.com/office/officeart/2011/layout/HexagonRadial"/>
    <dgm:cxn modelId="{E842F92F-469B-460A-9A30-C08522394697}" type="presParOf" srcId="{CAF5D6B3-F7E5-401F-8DDC-C24F77F3E707}" destId="{71D37201-E951-4348-ABE8-3EEE9ABED3F2}" srcOrd="1" destOrd="0" presId="urn:microsoft.com/office/officeart/2011/layout/HexagonRadial"/>
    <dgm:cxn modelId="{BA7F197B-44BB-4436-92EB-CD0E3C672CD5}" type="presParOf" srcId="{71D37201-E951-4348-ABE8-3EEE9ABED3F2}" destId="{55EA6497-551A-4572-84B8-B958DBE1A236}" srcOrd="0" destOrd="0" presId="urn:microsoft.com/office/officeart/2011/layout/HexagonRadial"/>
    <dgm:cxn modelId="{CFEEBF77-CACE-4119-9158-2A1643640F39}" type="presParOf" srcId="{CAF5D6B3-F7E5-401F-8DDC-C24F77F3E707}" destId="{FE2B29F3-EE1D-4514-A7C5-311D0608E5E7}" srcOrd="2" destOrd="0" presId="urn:microsoft.com/office/officeart/2011/layout/HexagonRadial"/>
    <dgm:cxn modelId="{E19291D5-86D9-4EBB-91B7-0036E4E39A98}" type="presParOf" srcId="{CAF5D6B3-F7E5-401F-8DDC-C24F77F3E707}" destId="{9282AFD5-D2BD-4D29-BABB-1CD803B092A5}" srcOrd="3" destOrd="0" presId="urn:microsoft.com/office/officeart/2011/layout/HexagonRadial"/>
    <dgm:cxn modelId="{1778ABE6-33C9-4886-896E-71E196988817}" type="presParOf" srcId="{9282AFD5-D2BD-4D29-BABB-1CD803B092A5}" destId="{BC71A428-C86D-4E48-8A87-CD35D2721B44}" srcOrd="0" destOrd="0" presId="urn:microsoft.com/office/officeart/2011/layout/HexagonRadial"/>
    <dgm:cxn modelId="{EDBD7C03-9191-4FCD-A53F-9B0292E40699}" type="presParOf" srcId="{CAF5D6B3-F7E5-401F-8DDC-C24F77F3E707}" destId="{9DA245F9-83D6-4868-924D-CE0EBDE58DCC}" srcOrd="4" destOrd="0" presId="urn:microsoft.com/office/officeart/2011/layout/HexagonRadial"/>
    <dgm:cxn modelId="{7BC8F9D3-FE9E-4140-BFAD-93011057DBB9}" type="presParOf" srcId="{CAF5D6B3-F7E5-401F-8DDC-C24F77F3E707}" destId="{07CCB340-5F68-4A92-A9AD-8D34B25D7519}" srcOrd="5" destOrd="0" presId="urn:microsoft.com/office/officeart/2011/layout/HexagonRadial"/>
    <dgm:cxn modelId="{F190427C-DD84-43A9-AA86-04D04650C8DB}" type="presParOf" srcId="{07CCB340-5F68-4A92-A9AD-8D34B25D7519}" destId="{D4C7FA92-16FC-4A83-9718-8056CE39E4BF}" srcOrd="0" destOrd="0" presId="urn:microsoft.com/office/officeart/2011/layout/HexagonRadial"/>
    <dgm:cxn modelId="{62FB9F03-0010-481F-81D1-03FC03315280}" type="presParOf" srcId="{CAF5D6B3-F7E5-401F-8DDC-C24F77F3E707}" destId="{98EEC410-C14C-459D-99D3-C0AC1A1A3C8C}" srcOrd="6" destOrd="0" presId="urn:microsoft.com/office/officeart/2011/layout/HexagonRadial"/>
    <dgm:cxn modelId="{AAB24D52-19C5-440C-8388-E89549411FC1}" type="presParOf" srcId="{CAF5D6B3-F7E5-401F-8DDC-C24F77F3E707}" destId="{EDADC939-D0E8-4107-A5A4-C2DEEE0EBB8F}" srcOrd="7" destOrd="0" presId="urn:microsoft.com/office/officeart/2011/layout/HexagonRadial"/>
    <dgm:cxn modelId="{8ABB2DE2-A67A-48DD-A59B-439E6B0654E9}" type="presParOf" srcId="{EDADC939-D0E8-4107-A5A4-C2DEEE0EBB8F}" destId="{60C8AAF2-02D5-4532-9E0B-9C696C366519}" srcOrd="0" destOrd="0" presId="urn:microsoft.com/office/officeart/2011/layout/HexagonRadial"/>
    <dgm:cxn modelId="{F5589ACB-85EA-4D58-A6AD-21420681EE1B}" type="presParOf" srcId="{CAF5D6B3-F7E5-401F-8DDC-C24F77F3E707}" destId="{EF2A3847-C2E7-4D51-ACED-C0B9748B9BB4}" srcOrd="8" destOrd="0" presId="urn:microsoft.com/office/officeart/2011/layout/HexagonRadial"/>
    <dgm:cxn modelId="{618D9484-BC26-4656-937E-687967D242F3}" type="presParOf" srcId="{CAF5D6B3-F7E5-401F-8DDC-C24F77F3E707}" destId="{993F9EF7-D947-45A4-804C-E9942B40196E}" srcOrd="9" destOrd="0" presId="urn:microsoft.com/office/officeart/2011/layout/HexagonRadial"/>
    <dgm:cxn modelId="{F69E12B1-DDD3-4214-A5F7-F125C0370DA5}" type="presParOf" srcId="{993F9EF7-D947-45A4-804C-E9942B40196E}" destId="{E26C2920-D199-40C6-9153-93597D6DC9E5}" srcOrd="0" destOrd="0" presId="urn:microsoft.com/office/officeart/2011/layout/HexagonRadial"/>
    <dgm:cxn modelId="{CF77C1A9-9A06-4CF9-9F40-6A4440307B55}" type="presParOf" srcId="{CAF5D6B3-F7E5-401F-8DDC-C24F77F3E707}" destId="{0D55F2A4-51AA-42AE-98C8-C7CCAFF84637}" srcOrd="10" destOrd="0" presId="urn:microsoft.com/office/officeart/2011/layout/HexagonRadial"/>
    <dgm:cxn modelId="{FF72D47D-08C7-4998-B17C-B77A3883C8F7}" type="presParOf" srcId="{CAF5D6B3-F7E5-401F-8DDC-C24F77F3E707}" destId="{95849817-10C4-4070-B130-A9795A118E84}" srcOrd="11" destOrd="0" presId="urn:microsoft.com/office/officeart/2011/layout/HexagonRadial"/>
    <dgm:cxn modelId="{4A3A80ED-25AA-4081-A0BA-FC92F7C59F83}" type="presParOf" srcId="{95849817-10C4-4070-B130-A9795A118E84}" destId="{23679F1F-BB00-461A-AD8E-1413CFC0CD97}" srcOrd="0" destOrd="0" presId="urn:microsoft.com/office/officeart/2011/layout/HexagonRadial"/>
    <dgm:cxn modelId="{31CD68F2-BAED-4DA9-B5C8-EA29643E4897}" type="presParOf" srcId="{CAF5D6B3-F7E5-401F-8DDC-C24F77F3E707}" destId="{B25D24B6-2BA8-4EB9-B18B-DC19C3FAADE2}"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35BD1E0-EA5A-443F-A7E1-1E65A0D960F4}" type="doc">
      <dgm:prSet loTypeId="urn:microsoft.com/office/officeart/2005/8/layout/radial6" loCatId="cycle" qsTypeId="urn:microsoft.com/office/officeart/2005/8/quickstyle/3d5" qsCatId="3D" csTypeId="urn:microsoft.com/office/officeart/2005/8/colors/colorful1" csCatId="colorful" phldr="1"/>
      <dgm:spPr/>
      <dgm:t>
        <a:bodyPr/>
        <a:lstStyle/>
        <a:p>
          <a:endParaRPr lang="en-SG"/>
        </a:p>
      </dgm:t>
    </dgm:pt>
    <dgm:pt modelId="{EFB0FC42-7F78-4A14-BDBC-759BEEB02FFB}">
      <dgm:prSet phldrT="[Text]"/>
      <dgm:spPr/>
      <dgm:t>
        <a:bodyPr/>
        <a:lstStyle/>
        <a:p>
          <a:r>
            <a:rPr lang="en-SG" dirty="0"/>
            <a:t>Market economic indicators</a:t>
          </a:r>
        </a:p>
      </dgm:t>
    </dgm:pt>
    <dgm:pt modelId="{8C9BD64E-B0E2-4D15-86A2-83F52E35ABC9}" type="parTrans" cxnId="{449A8E1F-9B9F-4869-9A94-DE18AC9C7EB3}">
      <dgm:prSet/>
      <dgm:spPr/>
      <dgm:t>
        <a:bodyPr/>
        <a:lstStyle/>
        <a:p>
          <a:endParaRPr lang="en-SG"/>
        </a:p>
      </dgm:t>
    </dgm:pt>
    <dgm:pt modelId="{30E8FEE8-0638-4B26-AC30-469B0D85D564}" type="sibTrans" cxnId="{449A8E1F-9B9F-4869-9A94-DE18AC9C7EB3}">
      <dgm:prSet/>
      <dgm:spPr/>
      <dgm:t>
        <a:bodyPr/>
        <a:lstStyle/>
        <a:p>
          <a:endParaRPr lang="en-SG"/>
        </a:p>
      </dgm:t>
    </dgm:pt>
    <dgm:pt modelId="{5C82CE38-2AA6-4116-A570-0BDB892ECB9C}">
      <dgm:prSet phldrT="[Text]"/>
      <dgm:spPr/>
      <dgm:t>
        <a:bodyPr/>
        <a:lstStyle/>
        <a:p>
          <a:r>
            <a:rPr lang="en-SG" dirty="0"/>
            <a:t>Growth</a:t>
          </a:r>
        </a:p>
      </dgm:t>
    </dgm:pt>
    <dgm:pt modelId="{DF99F350-33A2-4949-AA5C-09720F19AF20}" type="parTrans" cxnId="{2CABF9BD-E631-4BD5-AA0A-B452D7B73770}">
      <dgm:prSet/>
      <dgm:spPr/>
      <dgm:t>
        <a:bodyPr/>
        <a:lstStyle/>
        <a:p>
          <a:endParaRPr lang="en-SG"/>
        </a:p>
      </dgm:t>
    </dgm:pt>
    <dgm:pt modelId="{B536CB7E-AA6D-409A-9873-0E02048E9548}" type="sibTrans" cxnId="{2CABF9BD-E631-4BD5-AA0A-B452D7B73770}">
      <dgm:prSet/>
      <dgm:spPr/>
      <dgm:t>
        <a:bodyPr/>
        <a:lstStyle/>
        <a:p>
          <a:endParaRPr lang="en-SG"/>
        </a:p>
      </dgm:t>
    </dgm:pt>
    <dgm:pt modelId="{702F22E0-A680-4E0B-ADF6-C83F5986C067}">
      <dgm:prSet phldrT="[Text]"/>
      <dgm:spPr/>
      <dgm:t>
        <a:bodyPr/>
        <a:lstStyle/>
        <a:p>
          <a:r>
            <a:rPr lang="en-SG" dirty="0"/>
            <a:t>Income</a:t>
          </a:r>
        </a:p>
      </dgm:t>
    </dgm:pt>
    <dgm:pt modelId="{0A625832-D01B-487E-B173-E602341BB34A}" type="parTrans" cxnId="{9F6D4A69-AA6E-4640-8BDE-B47A8A646CEC}">
      <dgm:prSet/>
      <dgm:spPr/>
      <dgm:t>
        <a:bodyPr/>
        <a:lstStyle/>
        <a:p>
          <a:endParaRPr lang="en-SG"/>
        </a:p>
      </dgm:t>
    </dgm:pt>
    <dgm:pt modelId="{7F14F47F-CD69-452A-AA2C-27B4E4D8F1C7}" type="sibTrans" cxnId="{9F6D4A69-AA6E-4640-8BDE-B47A8A646CEC}">
      <dgm:prSet/>
      <dgm:spPr/>
      <dgm:t>
        <a:bodyPr/>
        <a:lstStyle/>
        <a:p>
          <a:endParaRPr lang="en-SG"/>
        </a:p>
      </dgm:t>
    </dgm:pt>
    <dgm:pt modelId="{D976562A-51EC-4457-8667-30AADEA5D4DE}">
      <dgm:prSet phldrT="[Text]"/>
      <dgm:spPr/>
      <dgm:t>
        <a:bodyPr/>
        <a:lstStyle/>
        <a:p>
          <a:r>
            <a:rPr lang="en-SG" dirty="0"/>
            <a:t>GDP</a:t>
          </a:r>
        </a:p>
      </dgm:t>
    </dgm:pt>
    <dgm:pt modelId="{1BF77152-0D51-49CF-8CF2-CC78568A9948}" type="parTrans" cxnId="{09385E06-10B2-47AF-B832-B614A3C920B6}">
      <dgm:prSet/>
      <dgm:spPr/>
      <dgm:t>
        <a:bodyPr/>
        <a:lstStyle/>
        <a:p>
          <a:endParaRPr lang="en-SG"/>
        </a:p>
      </dgm:t>
    </dgm:pt>
    <dgm:pt modelId="{08228D01-9B00-44F0-A524-56D508CB093C}" type="sibTrans" cxnId="{09385E06-10B2-47AF-B832-B614A3C920B6}">
      <dgm:prSet/>
      <dgm:spPr/>
      <dgm:t>
        <a:bodyPr/>
        <a:lstStyle/>
        <a:p>
          <a:endParaRPr lang="en-SG"/>
        </a:p>
      </dgm:t>
    </dgm:pt>
    <dgm:pt modelId="{A24335D5-D27B-41BC-8B4B-E4CD9151B096}">
      <dgm:prSet phldrT="[Text]"/>
      <dgm:spPr/>
      <dgm:t>
        <a:bodyPr/>
        <a:lstStyle/>
        <a:p>
          <a:r>
            <a:rPr lang="en-SG" dirty="0"/>
            <a:t>Profits</a:t>
          </a:r>
        </a:p>
      </dgm:t>
    </dgm:pt>
    <dgm:pt modelId="{90F93B79-A735-48FB-8083-0A30E4AA6822}" type="parTrans" cxnId="{CCECCBAF-E946-4742-8C1B-94B72FFD50BC}">
      <dgm:prSet/>
      <dgm:spPr/>
      <dgm:t>
        <a:bodyPr/>
        <a:lstStyle/>
        <a:p>
          <a:endParaRPr lang="en-SG"/>
        </a:p>
      </dgm:t>
    </dgm:pt>
    <dgm:pt modelId="{88A9D8DB-D4A9-44C5-BDC1-3E0C141C523A}" type="sibTrans" cxnId="{CCECCBAF-E946-4742-8C1B-94B72FFD50BC}">
      <dgm:prSet/>
      <dgm:spPr/>
      <dgm:t>
        <a:bodyPr/>
        <a:lstStyle/>
        <a:p>
          <a:endParaRPr lang="en-SG"/>
        </a:p>
      </dgm:t>
    </dgm:pt>
    <dgm:pt modelId="{7AD16360-707A-4422-9DC0-358F6B379E50}" type="pres">
      <dgm:prSet presAssocID="{535BD1E0-EA5A-443F-A7E1-1E65A0D960F4}" presName="Name0" presStyleCnt="0">
        <dgm:presLayoutVars>
          <dgm:chMax val="1"/>
          <dgm:dir/>
          <dgm:animLvl val="ctr"/>
          <dgm:resizeHandles val="exact"/>
        </dgm:presLayoutVars>
      </dgm:prSet>
      <dgm:spPr/>
    </dgm:pt>
    <dgm:pt modelId="{47E19E28-740A-4CA8-9E95-612F33CC846D}" type="pres">
      <dgm:prSet presAssocID="{EFB0FC42-7F78-4A14-BDBC-759BEEB02FFB}" presName="centerShape" presStyleLbl="node0" presStyleIdx="0" presStyleCnt="1"/>
      <dgm:spPr/>
    </dgm:pt>
    <dgm:pt modelId="{47A5EA8F-B79A-42B7-8A32-3312AC3F93A3}" type="pres">
      <dgm:prSet presAssocID="{5C82CE38-2AA6-4116-A570-0BDB892ECB9C}" presName="node" presStyleLbl="node1" presStyleIdx="0" presStyleCnt="4">
        <dgm:presLayoutVars>
          <dgm:bulletEnabled val="1"/>
        </dgm:presLayoutVars>
      </dgm:prSet>
      <dgm:spPr/>
    </dgm:pt>
    <dgm:pt modelId="{0780E479-899A-4D98-9129-E24006E34FAE}" type="pres">
      <dgm:prSet presAssocID="{5C82CE38-2AA6-4116-A570-0BDB892ECB9C}" presName="dummy" presStyleCnt="0"/>
      <dgm:spPr/>
    </dgm:pt>
    <dgm:pt modelId="{0A00018F-7228-46C0-8D52-BB4B908DF5CF}" type="pres">
      <dgm:prSet presAssocID="{B536CB7E-AA6D-409A-9873-0E02048E9548}" presName="sibTrans" presStyleLbl="sibTrans2D1" presStyleIdx="0" presStyleCnt="4"/>
      <dgm:spPr/>
    </dgm:pt>
    <dgm:pt modelId="{BA5A5392-F329-40CE-9FDC-8A3B82396F8D}" type="pres">
      <dgm:prSet presAssocID="{702F22E0-A680-4E0B-ADF6-C83F5986C067}" presName="node" presStyleLbl="node1" presStyleIdx="1" presStyleCnt="4">
        <dgm:presLayoutVars>
          <dgm:bulletEnabled val="1"/>
        </dgm:presLayoutVars>
      </dgm:prSet>
      <dgm:spPr/>
    </dgm:pt>
    <dgm:pt modelId="{6B592E26-CECD-4966-92BF-45A84C7B7CE4}" type="pres">
      <dgm:prSet presAssocID="{702F22E0-A680-4E0B-ADF6-C83F5986C067}" presName="dummy" presStyleCnt="0"/>
      <dgm:spPr/>
    </dgm:pt>
    <dgm:pt modelId="{1363E313-5034-4796-878C-82A13B871C3E}" type="pres">
      <dgm:prSet presAssocID="{7F14F47F-CD69-452A-AA2C-27B4E4D8F1C7}" presName="sibTrans" presStyleLbl="sibTrans2D1" presStyleIdx="1" presStyleCnt="4"/>
      <dgm:spPr/>
    </dgm:pt>
    <dgm:pt modelId="{4A9D0235-5696-4B51-8EA0-793031FE7C7E}" type="pres">
      <dgm:prSet presAssocID="{D976562A-51EC-4457-8667-30AADEA5D4DE}" presName="node" presStyleLbl="node1" presStyleIdx="2" presStyleCnt="4">
        <dgm:presLayoutVars>
          <dgm:bulletEnabled val="1"/>
        </dgm:presLayoutVars>
      </dgm:prSet>
      <dgm:spPr/>
    </dgm:pt>
    <dgm:pt modelId="{55DF1DB9-41D8-4466-9974-A8CD727C76FA}" type="pres">
      <dgm:prSet presAssocID="{D976562A-51EC-4457-8667-30AADEA5D4DE}" presName="dummy" presStyleCnt="0"/>
      <dgm:spPr/>
    </dgm:pt>
    <dgm:pt modelId="{6F608616-58C7-4E00-B5DC-F8747AEFF7F9}" type="pres">
      <dgm:prSet presAssocID="{08228D01-9B00-44F0-A524-56D508CB093C}" presName="sibTrans" presStyleLbl="sibTrans2D1" presStyleIdx="2" presStyleCnt="4"/>
      <dgm:spPr/>
    </dgm:pt>
    <dgm:pt modelId="{D3C4F48D-DB0F-4E73-A109-45A22253EF01}" type="pres">
      <dgm:prSet presAssocID="{A24335D5-D27B-41BC-8B4B-E4CD9151B096}" presName="node" presStyleLbl="node1" presStyleIdx="3" presStyleCnt="4">
        <dgm:presLayoutVars>
          <dgm:bulletEnabled val="1"/>
        </dgm:presLayoutVars>
      </dgm:prSet>
      <dgm:spPr/>
    </dgm:pt>
    <dgm:pt modelId="{EBBC91C1-BB26-4937-A95C-4644455E4227}" type="pres">
      <dgm:prSet presAssocID="{A24335D5-D27B-41BC-8B4B-E4CD9151B096}" presName="dummy" presStyleCnt="0"/>
      <dgm:spPr/>
    </dgm:pt>
    <dgm:pt modelId="{34DED7AA-8DE5-4AAD-815A-12E13FE0E735}" type="pres">
      <dgm:prSet presAssocID="{88A9D8DB-D4A9-44C5-BDC1-3E0C141C523A}" presName="sibTrans" presStyleLbl="sibTrans2D1" presStyleIdx="3" presStyleCnt="4"/>
      <dgm:spPr/>
    </dgm:pt>
  </dgm:ptLst>
  <dgm:cxnLst>
    <dgm:cxn modelId="{09385E06-10B2-47AF-B832-B614A3C920B6}" srcId="{EFB0FC42-7F78-4A14-BDBC-759BEEB02FFB}" destId="{D976562A-51EC-4457-8667-30AADEA5D4DE}" srcOrd="2" destOrd="0" parTransId="{1BF77152-0D51-49CF-8CF2-CC78568A9948}" sibTransId="{08228D01-9B00-44F0-A524-56D508CB093C}"/>
    <dgm:cxn modelId="{449A8E1F-9B9F-4869-9A94-DE18AC9C7EB3}" srcId="{535BD1E0-EA5A-443F-A7E1-1E65A0D960F4}" destId="{EFB0FC42-7F78-4A14-BDBC-759BEEB02FFB}" srcOrd="0" destOrd="0" parTransId="{8C9BD64E-B0E2-4D15-86A2-83F52E35ABC9}" sibTransId="{30E8FEE8-0638-4B26-AC30-469B0D85D564}"/>
    <dgm:cxn modelId="{12818D2A-12FF-47D0-844E-46812941E292}" type="presOf" srcId="{B536CB7E-AA6D-409A-9873-0E02048E9548}" destId="{0A00018F-7228-46C0-8D52-BB4B908DF5CF}" srcOrd="0" destOrd="0" presId="urn:microsoft.com/office/officeart/2005/8/layout/radial6"/>
    <dgm:cxn modelId="{A6464660-78BE-410C-9A85-C7BC9F23B774}" type="presOf" srcId="{702F22E0-A680-4E0B-ADF6-C83F5986C067}" destId="{BA5A5392-F329-40CE-9FDC-8A3B82396F8D}" srcOrd="0" destOrd="0" presId="urn:microsoft.com/office/officeart/2005/8/layout/radial6"/>
    <dgm:cxn modelId="{9F6D4A69-AA6E-4640-8BDE-B47A8A646CEC}" srcId="{EFB0FC42-7F78-4A14-BDBC-759BEEB02FFB}" destId="{702F22E0-A680-4E0B-ADF6-C83F5986C067}" srcOrd="1" destOrd="0" parTransId="{0A625832-D01B-487E-B173-E602341BB34A}" sibTransId="{7F14F47F-CD69-452A-AA2C-27B4E4D8F1C7}"/>
    <dgm:cxn modelId="{6D418D77-FA73-4323-8BC5-705A305C0F8E}" type="presOf" srcId="{5C82CE38-2AA6-4116-A570-0BDB892ECB9C}" destId="{47A5EA8F-B79A-42B7-8A32-3312AC3F93A3}" srcOrd="0" destOrd="0" presId="urn:microsoft.com/office/officeart/2005/8/layout/radial6"/>
    <dgm:cxn modelId="{9124F37F-6275-4174-A1EE-FB71409146DD}" type="presOf" srcId="{535BD1E0-EA5A-443F-A7E1-1E65A0D960F4}" destId="{7AD16360-707A-4422-9DC0-358F6B379E50}" srcOrd="0" destOrd="0" presId="urn:microsoft.com/office/officeart/2005/8/layout/radial6"/>
    <dgm:cxn modelId="{935FE5AA-752F-425E-A9F8-3BA16956347C}" type="presOf" srcId="{88A9D8DB-D4A9-44C5-BDC1-3E0C141C523A}" destId="{34DED7AA-8DE5-4AAD-815A-12E13FE0E735}" srcOrd="0" destOrd="0" presId="urn:microsoft.com/office/officeart/2005/8/layout/radial6"/>
    <dgm:cxn modelId="{CCECCBAF-E946-4742-8C1B-94B72FFD50BC}" srcId="{EFB0FC42-7F78-4A14-BDBC-759BEEB02FFB}" destId="{A24335D5-D27B-41BC-8B4B-E4CD9151B096}" srcOrd="3" destOrd="0" parTransId="{90F93B79-A735-48FB-8083-0A30E4AA6822}" sibTransId="{88A9D8DB-D4A9-44C5-BDC1-3E0C141C523A}"/>
    <dgm:cxn modelId="{BD3BFFB3-36FF-4339-B194-FEEAF04D980D}" type="presOf" srcId="{EFB0FC42-7F78-4A14-BDBC-759BEEB02FFB}" destId="{47E19E28-740A-4CA8-9E95-612F33CC846D}" srcOrd="0" destOrd="0" presId="urn:microsoft.com/office/officeart/2005/8/layout/radial6"/>
    <dgm:cxn modelId="{1BAF7FB8-A059-4AF0-9491-9F319FF9C8C2}" type="presOf" srcId="{A24335D5-D27B-41BC-8B4B-E4CD9151B096}" destId="{D3C4F48D-DB0F-4E73-A109-45A22253EF01}" srcOrd="0" destOrd="0" presId="urn:microsoft.com/office/officeart/2005/8/layout/radial6"/>
    <dgm:cxn modelId="{2CABF9BD-E631-4BD5-AA0A-B452D7B73770}" srcId="{EFB0FC42-7F78-4A14-BDBC-759BEEB02FFB}" destId="{5C82CE38-2AA6-4116-A570-0BDB892ECB9C}" srcOrd="0" destOrd="0" parTransId="{DF99F350-33A2-4949-AA5C-09720F19AF20}" sibTransId="{B536CB7E-AA6D-409A-9873-0E02048E9548}"/>
    <dgm:cxn modelId="{5FFA32CE-28FF-4327-BC98-7E1C7C727F8C}" type="presOf" srcId="{D976562A-51EC-4457-8667-30AADEA5D4DE}" destId="{4A9D0235-5696-4B51-8EA0-793031FE7C7E}" srcOrd="0" destOrd="0" presId="urn:microsoft.com/office/officeart/2005/8/layout/radial6"/>
    <dgm:cxn modelId="{C4C174D2-DAD3-4830-9C51-387980366D74}" type="presOf" srcId="{7F14F47F-CD69-452A-AA2C-27B4E4D8F1C7}" destId="{1363E313-5034-4796-878C-82A13B871C3E}" srcOrd="0" destOrd="0" presId="urn:microsoft.com/office/officeart/2005/8/layout/radial6"/>
    <dgm:cxn modelId="{2A7DF7EC-0D52-4818-8754-89F9BC2FAE17}" type="presOf" srcId="{08228D01-9B00-44F0-A524-56D508CB093C}" destId="{6F608616-58C7-4E00-B5DC-F8747AEFF7F9}" srcOrd="0" destOrd="0" presId="urn:microsoft.com/office/officeart/2005/8/layout/radial6"/>
    <dgm:cxn modelId="{9DBF4051-E01F-451E-9AFE-169567E5A2B2}" type="presParOf" srcId="{7AD16360-707A-4422-9DC0-358F6B379E50}" destId="{47E19E28-740A-4CA8-9E95-612F33CC846D}" srcOrd="0" destOrd="0" presId="urn:microsoft.com/office/officeart/2005/8/layout/radial6"/>
    <dgm:cxn modelId="{E6EA102F-68B9-4E22-88B9-32738AEBCE1A}" type="presParOf" srcId="{7AD16360-707A-4422-9DC0-358F6B379E50}" destId="{47A5EA8F-B79A-42B7-8A32-3312AC3F93A3}" srcOrd="1" destOrd="0" presId="urn:microsoft.com/office/officeart/2005/8/layout/radial6"/>
    <dgm:cxn modelId="{C329CE0A-B8C1-4101-8BE4-32F00B88E7D2}" type="presParOf" srcId="{7AD16360-707A-4422-9DC0-358F6B379E50}" destId="{0780E479-899A-4D98-9129-E24006E34FAE}" srcOrd="2" destOrd="0" presId="urn:microsoft.com/office/officeart/2005/8/layout/radial6"/>
    <dgm:cxn modelId="{C8CD1C08-4A02-4D81-AAC0-90D4BDCE117F}" type="presParOf" srcId="{7AD16360-707A-4422-9DC0-358F6B379E50}" destId="{0A00018F-7228-46C0-8D52-BB4B908DF5CF}" srcOrd="3" destOrd="0" presId="urn:microsoft.com/office/officeart/2005/8/layout/radial6"/>
    <dgm:cxn modelId="{C39CB061-90A2-428B-B50A-14BA26F6C7A4}" type="presParOf" srcId="{7AD16360-707A-4422-9DC0-358F6B379E50}" destId="{BA5A5392-F329-40CE-9FDC-8A3B82396F8D}" srcOrd="4" destOrd="0" presId="urn:microsoft.com/office/officeart/2005/8/layout/radial6"/>
    <dgm:cxn modelId="{9F0A5DBE-9813-4A6A-868B-7558E10F3C22}" type="presParOf" srcId="{7AD16360-707A-4422-9DC0-358F6B379E50}" destId="{6B592E26-CECD-4966-92BF-45A84C7B7CE4}" srcOrd="5" destOrd="0" presId="urn:microsoft.com/office/officeart/2005/8/layout/radial6"/>
    <dgm:cxn modelId="{8722EAD0-8C36-4B0C-9083-A93DF0065BFA}" type="presParOf" srcId="{7AD16360-707A-4422-9DC0-358F6B379E50}" destId="{1363E313-5034-4796-878C-82A13B871C3E}" srcOrd="6" destOrd="0" presId="urn:microsoft.com/office/officeart/2005/8/layout/radial6"/>
    <dgm:cxn modelId="{09097017-0E9D-40C0-9216-6DF175963FC0}" type="presParOf" srcId="{7AD16360-707A-4422-9DC0-358F6B379E50}" destId="{4A9D0235-5696-4B51-8EA0-793031FE7C7E}" srcOrd="7" destOrd="0" presId="urn:microsoft.com/office/officeart/2005/8/layout/radial6"/>
    <dgm:cxn modelId="{C2E2AAD0-90AC-4642-886C-9F6765FB3F18}" type="presParOf" srcId="{7AD16360-707A-4422-9DC0-358F6B379E50}" destId="{55DF1DB9-41D8-4466-9974-A8CD727C76FA}" srcOrd="8" destOrd="0" presId="urn:microsoft.com/office/officeart/2005/8/layout/radial6"/>
    <dgm:cxn modelId="{03B37310-D881-4DEE-85EC-AFFF6587B7AA}" type="presParOf" srcId="{7AD16360-707A-4422-9DC0-358F6B379E50}" destId="{6F608616-58C7-4E00-B5DC-F8747AEFF7F9}" srcOrd="9" destOrd="0" presId="urn:microsoft.com/office/officeart/2005/8/layout/radial6"/>
    <dgm:cxn modelId="{424C2D95-8F93-402D-97D2-56DEC0D85737}" type="presParOf" srcId="{7AD16360-707A-4422-9DC0-358F6B379E50}" destId="{D3C4F48D-DB0F-4E73-A109-45A22253EF01}" srcOrd="10" destOrd="0" presId="urn:microsoft.com/office/officeart/2005/8/layout/radial6"/>
    <dgm:cxn modelId="{8CD72304-7E1B-43F2-B9C3-DCC1C86BB938}" type="presParOf" srcId="{7AD16360-707A-4422-9DC0-358F6B379E50}" destId="{EBBC91C1-BB26-4937-A95C-4644455E4227}" srcOrd="11" destOrd="0" presId="urn:microsoft.com/office/officeart/2005/8/layout/radial6"/>
    <dgm:cxn modelId="{465B3854-F4D3-4880-A658-9A608103CD05}" type="presParOf" srcId="{7AD16360-707A-4422-9DC0-358F6B379E50}" destId="{34DED7AA-8DE5-4AAD-815A-12E13FE0E73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2960295-68C8-49BB-8621-E71EABF5CF4E}" type="doc">
      <dgm:prSet loTypeId="urn:microsoft.com/office/officeart/2005/8/layout/cycle8" loCatId="cycle" qsTypeId="urn:microsoft.com/office/officeart/2005/8/quickstyle/3d5" qsCatId="3D" csTypeId="urn:microsoft.com/office/officeart/2005/8/colors/colorful3" csCatId="colorful" phldr="1"/>
      <dgm:spPr/>
    </dgm:pt>
    <dgm:pt modelId="{0CBD0D19-729F-4457-BBAA-A22AB97574A6}">
      <dgm:prSet phldrT="[Text]"/>
      <dgm:spPr/>
      <dgm:t>
        <a:bodyPr/>
        <a:lstStyle/>
        <a:p>
          <a:r>
            <a:rPr lang="en-SG" dirty="0"/>
            <a:t>Economic growth</a:t>
          </a:r>
        </a:p>
      </dgm:t>
    </dgm:pt>
    <dgm:pt modelId="{267D5A71-B4A2-4EDF-B485-0B045EB84218}" type="parTrans" cxnId="{2CC753BE-3EA4-4A57-97AC-6B9DFD1CE977}">
      <dgm:prSet/>
      <dgm:spPr/>
      <dgm:t>
        <a:bodyPr/>
        <a:lstStyle/>
        <a:p>
          <a:endParaRPr lang="en-SG"/>
        </a:p>
      </dgm:t>
    </dgm:pt>
    <dgm:pt modelId="{7C68AF95-66C7-414C-BF11-837EFE89803A}" type="sibTrans" cxnId="{2CC753BE-3EA4-4A57-97AC-6B9DFD1CE977}">
      <dgm:prSet/>
      <dgm:spPr/>
      <dgm:t>
        <a:bodyPr/>
        <a:lstStyle/>
        <a:p>
          <a:endParaRPr lang="en-SG"/>
        </a:p>
      </dgm:t>
    </dgm:pt>
    <dgm:pt modelId="{BC4C56C9-D1FD-45DE-B651-BED108A3EC9E}">
      <dgm:prSet phldrT="[Text]"/>
      <dgm:spPr/>
      <dgm:t>
        <a:bodyPr/>
        <a:lstStyle/>
        <a:p>
          <a:r>
            <a:rPr lang="en-SG" dirty="0"/>
            <a:t>Expansion of GDP</a:t>
          </a:r>
        </a:p>
      </dgm:t>
    </dgm:pt>
    <dgm:pt modelId="{E3FA275E-DF94-40FD-8E7B-5D3070726138}" type="parTrans" cxnId="{B88E69E4-6CB5-41B3-9091-9AC9BB9E66A9}">
      <dgm:prSet/>
      <dgm:spPr/>
      <dgm:t>
        <a:bodyPr/>
        <a:lstStyle/>
        <a:p>
          <a:endParaRPr lang="en-SG"/>
        </a:p>
      </dgm:t>
    </dgm:pt>
    <dgm:pt modelId="{3CBF1C70-63EA-45F3-AFA9-44BB5A4DC25D}" type="sibTrans" cxnId="{B88E69E4-6CB5-41B3-9091-9AC9BB9E66A9}">
      <dgm:prSet/>
      <dgm:spPr/>
      <dgm:t>
        <a:bodyPr/>
        <a:lstStyle/>
        <a:p>
          <a:endParaRPr lang="en-SG"/>
        </a:p>
      </dgm:t>
    </dgm:pt>
    <dgm:pt modelId="{5905D66B-6435-486B-A35B-497FCE44B55F}">
      <dgm:prSet phldrT="[Text]"/>
      <dgm:spPr/>
      <dgm:t>
        <a:bodyPr/>
        <a:lstStyle/>
        <a:p>
          <a:r>
            <a:rPr lang="en-SG" dirty="0"/>
            <a:t>Encouraging materialism</a:t>
          </a:r>
        </a:p>
      </dgm:t>
    </dgm:pt>
    <dgm:pt modelId="{09D768CB-96EA-4E73-8B9A-9A6E0A296A5F}" type="parTrans" cxnId="{610B8CCC-DA4D-4B97-A06C-D77B36AA4043}">
      <dgm:prSet/>
      <dgm:spPr/>
      <dgm:t>
        <a:bodyPr/>
        <a:lstStyle/>
        <a:p>
          <a:endParaRPr lang="en-SG"/>
        </a:p>
      </dgm:t>
    </dgm:pt>
    <dgm:pt modelId="{9154D83C-1084-40BE-B49B-A302127EFA95}" type="sibTrans" cxnId="{610B8CCC-DA4D-4B97-A06C-D77B36AA4043}">
      <dgm:prSet/>
      <dgm:spPr/>
      <dgm:t>
        <a:bodyPr/>
        <a:lstStyle/>
        <a:p>
          <a:endParaRPr lang="en-SG"/>
        </a:p>
      </dgm:t>
    </dgm:pt>
    <dgm:pt modelId="{AD880EC4-B7D3-41C1-ABB5-E0727B5CB110}" type="pres">
      <dgm:prSet presAssocID="{E2960295-68C8-49BB-8621-E71EABF5CF4E}" presName="compositeShape" presStyleCnt="0">
        <dgm:presLayoutVars>
          <dgm:chMax val="7"/>
          <dgm:dir/>
          <dgm:resizeHandles val="exact"/>
        </dgm:presLayoutVars>
      </dgm:prSet>
      <dgm:spPr/>
    </dgm:pt>
    <dgm:pt modelId="{8F858CC1-74B8-4548-B6D4-F08F08B6CB45}" type="pres">
      <dgm:prSet presAssocID="{E2960295-68C8-49BB-8621-E71EABF5CF4E}" presName="wedge1" presStyleLbl="node1" presStyleIdx="0" presStyleCnt="3"/>
      <dgm:spPr/>
    </dgm:pt>
    <dgm:pt modelId="{F1D7FE96-98A9-4360-9730-A65DD6EAF649}" type="pres">
      <dgm:prSet presAssocID="{E2960295-68C8-49BB-8621-E71EABF5CF4E}" presName="dummy1a" presStyleCnt="0"/>
      <dgm:spPr/>
    </dgm:pt>
    <dgm:pt modelId="{ABC673B9-6CF3-4D86-AD0D-D4E674DF5F8C}" type="pres">
      <dgm:prSet presAssocID="{E2960295-68C8-49BB-8621-E71EABF5CF4E}" presName="dummy1b" presStyleCnt="0"/>
      <dgm:spPr/>
    </dgm:pt>
    <dgm:pt modelId="{C8DBF2A6-071D-4ADF-99DB-6DD4ED7D43D5}" type="pres">
      <dgm:prSet presAssocID="{E2960295-68C8-49BB-8621-E71EABF5CF4E}" presName="wedge1Tx" presStyleLbl="node1" presStyleIdx="0" presStyleCnt="3">
        <dgm:presLayoutVars>
          <dgm:chMax val="0"/>
          <dgm:chPref val="0"/>
          <dgm:bulletEnabled val="1"/>
        </dgm:presLayoutVars>
      </dgm:prSet>
      <dgm:spPr/>
    </dgm:pt>
    <dgm:pt modelId="{46B7F8E1-A9FE-4749-8A6B-4209F48E694A}" type="pres">
      <dgm:prSet presAssocID="{E2960295-68C8-49BB-8621-E71EABF5CF4E}" presName="wedge2" presStyleLbl="node1" presStyleIdx="1" presStyleCnt="3"/>
      <dgm:spPr/>
    </dgm:pt>
    <dgm:pt modelId="{A18D9C4E-4DB1-4B72-82D9-DF7DFD389315}" type="pres">
      <dgm:prSet presAssocID="{E2960295-68C8-49BB-8621-E71EABF5CF4E}" presName="dummy2a" presStyleCnt="0"/>
      <dgm:spPr/>
    </dgm:pt>
    <dgm:pt modelId="{A09410BB-D716-4D5F-8061-0A9A153A3BBC}" type="pres">
      <dgm:prSet presAssocID="{E2960295-68C8-49BB-8621-E71EABF5CF4E}" presName="dummy2b" presStyleCnt="0"/>
      <dgm:spPr/>
    </dgm:pt>
    <dgm:pt modelId="{5459B3D1-2177-499E-8646-9DCF9E82BC49}" type="pres">
      <dgm:prSet presAssocID="{E2960295-68C8-49BB-8621-E71EABF5CF4E}" presName="wedge2Tx" presStyleLbl="node1" presStyleIdx="1" presStyleCnt="3">
        <dgm:presLayoutVars>
          <dgm:chMax val="0"/>
          <dgm:chPref val="0"/>
          <dgm:bulletEnabled val="1"/>
        </dgm:presLayoutVars>
      </dgm:prSet>
      <dgm:spPr/>
    </dgm:pt>
    <dgm:pt modelId="{A9930FF1-C4BA-4EF8-B448-C8C393C8B40A}" type="pres">
      <dgm:prSet presAssocID="{E2960295-68C8-49BB-8621-E71EABF5CF4E}" presName="wedge3" presStyleLbl="node1" presStyleIdx="2" presStyleCnt="3"/>
      <dgm:spPr/>
    </dgm:pt>
    <dgm:pt modelId="{585EB874-5798-4752-8BB4-6E9C6A146718}" type="pres">
      <dgm:prSet presAssocID="{E2960295-68C8-49BB-8621-E71EABF5CF4E}" presName="dummy3a" presStyleCnt="0"/>
      <dgm:spPr/>
    </dgm:pt>
    <dgm:pt modelId="{C3B105A2-DEDE-40D8-A839-3F81933820D1}" type="pres">
      <dgm:prSet presAssocID="{E2960295-68C8-49BB-8621-E71EABF5CF4E}" presName="dummy3b" presStyleCnt="0"/>
      <dgm:spPr/>
    </dgm:pt>
    <dgm:pt modelId="{714BC504-E838-417D-B280-449AB803E5F1}" type="pres">
      <dgm:prSet presAssocID="{E2960295-68C8-49BB-8621-E71EABF5CF4E}" presName="wedge3Tx" presStyleLbl="node1" presStyleIdx="2" presStyleCnt="3">
        <dgm:presLayoutVars>
          <dgm:chMax val="0"/>
          <dgm:chPref val="0"/>
          <dgm:bulletEnabled val="1"/>
        </dgm:presLayoutVars>
      </dgm:prSet>
      <dgm:spPr/>
    </dgm:pt>
    <dgm:pt modelId="{F8096C16-4F86-4F9A-89DB-F320B84065F0}" type="pres">
      <dgm:prSet presAssocID="{7C68AF95-66C7-414C-BF11-837EFE89803A}" presName="arrowWedge1" presStyleLbl="fgSibTrans2D1" presStyleIdx="0" presStyleCnt="3"/>
      <dgm:spPr/>
    </dgm:pt>
    <dgm:pt modelId="{E06FDB0F-52B4-40AE-BDFD-35921D8F609C}" type="pres">
      <dgm:prSet presAssocID="{3CBF1C70-63EA-45F3-AFA9-44BB5A4DC25D}" presName="arrowWedge2" presStyleLbl="fgSibTrans2D1" presStyleIdx="1" presStyleCnt="3"/>
      <dgm:spPr/>
    </dgm:pt>
    <dgm:pt modelId="{ED8DA60B-E310-4ACF-BAFD-4A329561B4D5}" type="pres">
      <dgm:prSet presAssocID="{9154D83C-1084-40BE-B49B-A302127EFA95}" presName="arrowWedge3" presStyleLbl="fgSibTrans2D1" presStyleIdx="2" presStyleCnt="3"/>
      <dgm:spPr/>
    </dgm:pt>
  </dgm:ptLst>
  <dgm:cxnLst>
    <dgm:cxn modelId="{3059722E-CF18-4B37-AEB7-5B821E574D54}" type="presOf" srcId="{0CBD0D19-729F-4457-BBAA-A22AB97574A6}" destId="{C8DBF2A6-071D-4ADF-99DB-6DD4ED7D43D5}" srcOrd="1" destOrd="0" presId="urn:microsoft.com/office/officeart/2005/8/layout/cycle8"/>
    <dgm:cxn modelId="{CD0E5A63-9517-4CFF-81E8-C5ACB35397CF}" type="presOf" srcId="{BC4C56C9-D1FD-45DE-B651-BED108A3EC9E}" destId="{5459B3D1-2177-499E-8646-9DCF9E82BC49}" srcOrd="1" destOrd="0" presId="urn:microsoft.com/office/officeart/2005/8/layout/cycle8"/>
    <dgm:cxn modelId="{4BBDC346-0A9E-4CFC-BD4C-C6DB89C40BCE}" type="presOf" srcId="{BC4C56C9-D1FD-45DE-B651-BED108A3EC9E}" destId="{46B7F8E1-A9FE-4749-8A6B-4209F48E694A}" srcOrd="0" destOrd="0" presId="urn:microsoft.com/office/officeart/2005/8/layout/cycle8"/>
    <dgm:cxn modelId="{89180270-F040-48FD-B405-CEB33F533E32}" type="presOf" srcId="{E2960295-68C8-49BB-8621-E71EABF5CF4E}" destId="{AD880EC4-B7D3-41C1-ABB5-E0727B5CB110}" srcOrd="0" destOrd="0" presId="urn:microsoft.com/office/officeart/2005/8/layout/cycle8"/>
    <dgm:cxn modelId="{9E23FC9C-5318-42A7-811B-0C252A2CE420}" type="presOf" srcId="{0CBD0D19-729F-4457-BBAA-A22AB97574A6}" destId="{8F858CC1-74B8-4548-B6D4-F08F08B6CB45}" srcOrd="0" destOrd="0" presId="urn:microsoft.com/office/officeart/2005/8/layout/cycle8"/>
    <dgm:cxn modelId="{F791F1A4-E7C3-4A47-8450-2F8779145D2F}" type="presOf" srcId="{5905D66B-6435-486B-A35B-497FCE44B55F}" destId="{A9930FF1-C4BA-4EF8-B448-C8C393C8B40A}" srcOrd="0" destOrd="0" presId="urn:microsoft.com/office/officeart/2005/8/layout/cycle8"/>
    <dgm:cxn modelId="{2CC753BE-3EA4-4A57-97AC-6B9DFD1CE977}" srcId="{E2960295-68C8-49BB-8621-E71EABF5CF4E}" destId="{0CBD0D19-729F-4457-BBAA-A22AB97574A6}" srcOrd="0" destOrd="0" parTransId="{267D5A71-B4A2-4EDF-B485-0B045EB84218}" sibTransId="{7C68AF95-66C7-414C-BF11-837EFE89803A}"/>
    <dgm:cxn modelId="{610B8CCC-DA4D-4B97-A06C-D77B36AA4043}" srcId="{E2960295-68C8-49BB-8621-E71EABF5CF4E}" destId="{5905D66B-6435-486B-A35B-497FCE44B55F}" srcOrd="2" destOrd="0" parTransId="{09D768CB-96EA-4E73-8B9A-9A6E0A296A5F}" sibTransId="{9154D83C-1084-40BE-B49B-A302127EFA95}"/>
    <dgm:cxn modelId="{B88E69E4-6CB5-41B3-9091-9AC9BB9E66A9}" srcId="{E2960295-68C8-49BB-8621-E71EABF5CF4E}" destId="{BC4C56C9-D1FD-45DE-B651-BED108A3EC9E}" srcOrd="1" destOrd="0" parTransId="{E3FA275E-DF94-40FD-8E7B-5D3070726138}" sibTransId="{3CBF1C70-63EA-45F3-AFA9-44BB5A4DC25D}"/>
    <dgm:cxn modelId="{096F0CF8-A7D1-47C6-8789-63E64C6CA764}" type="presOf" srcId="{5905D66B-6435-486B-A35B-497FCE44B55F}" destId="{714BC504-E838-417D-B280-449AB803E5F1}" srcOrd="1" destOrd="0" presId="urn:microsoft.com/office/officeart/2005/8/layout/cycle8"/>
    <dgm:cxn modelId="{20CD5B8F-6AF7-4244-B777-61A02A2AACF5}" type="presParOf" srcId="{AD880EC4-B7D3-41C1-ABB5-E0727B5CB110}" destId="{8F858CC1-74B8-4548-B6D4-F08F08B6CB45}" srcOrd="0" destOrd="0" presId="urn:microsoft.com/office/officeart/2005/8/layout/cycle8"/>
    <dgm:cxn modelId="{7E42CFFB-CA77-45B9-AB32-7038773125E0}" type="presParOf" srcId="{AD880EC4-B7D3-41C1-ABB5-E0727B5CB110}" destId="{F1D7FE96-98A9-4360-9730-A65DD6EAF649}" srcOrd="1" destOrd="0" presId="urn:microsoft.com/office/officeart/2005/8/layout/cycle8"/>
    <dgm:cxn modelId="{18F48925-D1F4-4371-B0A5-88EDB0E7E4E4}" type="presParOf" srcId="{AD880EC4-B7D3-41C1-ABB5-E0727B5CB110}" destId="{ABC673B9-6CF3-4D86-AD0D-D4E674DF5F8C}" srcOrd="2" destOrd="0" presId="urn:microsoft.com/office/officeart/2005/8/layout/cycle8"/>
    <dgm:cxn modelId="{879FB215-D502-4A64-BB3F-718790270E1D}" type="presParOf" srcId="{AD880EC4-B7D3-41C1-ABB5-E0727B5CB110}" destId="{C8DBF2A6-071D-4ADF-99DB-6DD4ED7D43D5}" srcOrd="3" destOrd="0" presId="urn:microsoft.com/office/officeart/2005/8/layout/cycle8"/>
    <dgm:cxn modelId="{3ACE7399-F20A-46EA-8CF3-E2D3C751C219}" type="presParOf" srcId="{AD880EC4-B7D3-41C1-ABB5-E0727B5CB110}" destId="{46B7F8E1-A9FE-4749-8A6B-4209F48E694A}" srcOrd="4" destOrd="0" presId="urn:microsoft.com/office/officeart/2005/8/layout/cycle8"/>
    <dgm:cxn modelId="{151F7D9B-1CCD-4AC6-AF5F-3107A8E4C3BD}" type="presParOf" srcId="{AD880EC4-B7D3-41C1-ABB5-E0727B5CB110}" destId="{A18D9C4E-4DB1-4B72-82D9-DF7DFD389315}" srcOrd="5" destOrd="0" presId="urn:microsoft.com/office/officeart/2005/8/layout/cycle8"/>
    <dgm:cxn modelId="{13DD2690-7100-497F-94B8-EB53DC6BD15F}" type="presParOf" srcId="{AD880EC4-B7D3-41C1-ABB5-E0727B5CB110}" destId="{A09410BB-D716-4D5F-8061-0A9A153A3BBC}" srcOrd="6" destOrd="0" presId="urn:microsoft.com/office/officeart/2005/8/layout/cycle8"/>
    <dgm:cxn modelId="{F85C00FD-CEE9-48E3-B620-E1706084DAD7}" type="presParOf" srcId="{AD880EC4-B7D3-41C1-ABB5-E0727B5CB110}" destId="{5459B3D1-2177-499E-8646-9DCF9E82BC49}" srcOrd="7" destOrd="0" presId="urn:microsoft.com/office/officeart/2005/8/layout/cycle8"/>
    <dgm:cxn modelId="{8F15BADF-8A99-4549-B95D-F97FBB4A1CE9}" type="presParOf" srcId="{AD880EC4-B7D3-41C1-ABB5-E0727B5CB110}" destId="{A9930FF1-C4BA-4EF8-B448-C8C393C8B40A}" srcOrd="8" destOrd="0" presId="urn:microsoft.com/office/officeart/2005/8/layout/cycle8"/>
    <dgm:cxn modelId="{BBC26842-05D3-48FA-B4E1-6CFD3B2F2832}" type="presParOf" srcId="{AD880EC4-B7D3-41C1-ABB5-E0727B5CB110}" destId="{585EB874-5798-4752-8BB4-6E9C6A146718}" srcOrd="9" destOrd="0" presId="urn:microsoft.com/office/officeart/2005/8/layout/cycle8"/>
    <dgm:cxn modelId="{C96C5EBE-59BB-4E9F-9CEC-585840CE6B01}" type="presParOf" srcId="{AD880EC4-B7D3-41C1-ABB5-E0727B5CB110}" destId="{C3B105A2-DEDE-40D8-A839-3F81933820D1}" srcOrd="10" destOrd="0" presId="urn:microsoft.com/office/officeart/2005/8/layout/cycle8"/>
    <dgm:cxn modelId="{8E723E1B-A732-438A-A88C-48C76655BC8F}" type="presParOf" srcId="{AD880EC4-B7D3-41C1-ABB5-E0727B5CB110}" destId="{714BC504-E838-417D-B280-449AB803E5F1}" srcOrd="11" destOrd="0" presId="urn:microsoft.com/office/officeart/2005/8/layout/cycle8"/>
    <dgm:cxn modelId="{B2E01D0B-D8A7-42A4-B722-AA053A06BBE1}" type="presParOf" srcId="{AD880EC4-B7D3-41C1-ABB5-E0727B5CB110}" destId="{F8096C16-4F86-4F9A-89DB-F320B84065F0}" srcOrd="12" destOrd="0" presId="urn:microsoft.com/office/officeart/2005/8/layout/cycle8"/>
    <dgm:cxn modelId="{55650A96-4696-45BF-B5D9-6FFE673C43E8}" type="presParOf" srcId="{AD880EC4-B7D3-41C1-ABB5-E0727B5CB110}" destId="{E06FDB0F-52B4-40AE-BDFD-35921D8F609C}" srcOrd="13" destOrd="0" presId="urn:microsoft.com/office/officeart/2005/8/layout/cycle8"/>
    <dgm:cxn modelId="{D4A66A5C-4065-45B9-9260-6A06BE5D1EE4}" type="presParOf" srcId="{AD880EC4-B7D3-41C1-ABB5-E0727B5CB110}" destId="{ED8DA60B-E310-4ACF-BAFD-4A329561B4D5}"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F872D4-BB25-40EA-A429-533BB36B78A0}">
      <dsp:nvSpPr>
        <dsp:cNvPr id="0" name=""/>
        <dsp:cNvSpPr/>
      </dsp:nvSpPr>
      <dsp:spPr>
        <a:xfrm>
          <a:off x="1315476" y="860911"/>
          <a:ext cx="2463631" cy="1643241"/>
        </a:xfrm>
        <a:prstGeom prst="rect">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234696" rIns="234696" bIns="234696" numCol="1" spcCol="1270" anchor="ctr" anchorCtr="0">
          <a:noAutofit/>
        </a:bodyPr>
        <a:lstStyle/>
        <a:p>
          <a:pPr marL="0" lvl="0" indent="0" algn="l" defTabSz="1466850">
            <a:lnSpc>
              <a:spcPct val="90000"/>
            </a:lnSpc>
            <a:spcBef>
              <a:spcPct val="0"/>
            </a:spcBef>
            <a:spcAft>
              <a:spcPct val="35000"/>
            </a:spcAft>
            <a:buNone/>
          </a:pPr>
          <a:r>
            <a:rPr lang="en-US" sz="3300" kern="1200" dirty="0"/>
            <a:t>Prices of goods</a:t>
          </a:r>
          <a:endParaRPr lang="en-SG" sz="3300" kern="1200" dirty="0"/>
        </a:p>
      </dsp:txBody>
      <dsp:txXfrm>
        <a:off x="1709657" y="860911"/>
        <a:ext cx="2069450" cy="1643241"/>
      </dsp:txXfrm>
    </dsp:sp>
    <dsp:sp modelId="{116F96E1-F8D1-430A-90D2-AD08AFC569D9}">
      <dsp:nvSpPr>
        <dsp:cNvPr id="0" name=""/>
        <dsp:cNvSpPr/>
      </dsp:nvSpPr>
      <dsp:spPr>
        <a:xfrm>
          <a:off x="1315476" y="2504153"/>
          <a:ext cx="2463631" cy="1643241"/>
        </a:xfrm>
        <a:prstGeom prst="rect">
          <a:avLst/>
        </a:prstGeom>
        <a:solidFill>
          <a:schemeClr val="accent4">
            <a:tint val="40000"/>
            <a:alpha val="90000"/>
            <a:hueOff val="3620642"/>
            <a:satOff val="-17082"/>
            <a:lumOff val="-617"/>
            <a:alphaOff val="0"/>
          </a:schemeClr>
        </a:solidFill>
        <a:ln w="6350" cap="flat" cmpd="sng" algn="ctr">
          <a:solidFill>
            <a:schemeClr val="accent4">
              <a:tint val="40000"/>
              <a:alpha val="90000"/>
              <a:hueOff val="3620642"/>
              <a:satOff val="-17082"/>
              <a:lumOff val="-61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234696" rIns="234696" bIns="234696" numCol="1" spcCol="1270" anchor="ctr" anchorCtr="0">
          <a:noAutofit/>
        </a:bodyPr>
        <a:lstStyle/>
        <a:p>
          <a:pPr marL="0" lvl="0" indent="0" algn="l" defTabSz="1466850">
            <a:lnSpc>
              <a:spcPct val="90000"/>
            </a:lnSpc>
            <a:spcBef>
              <a:spcPct val="0"/>
            </a:spcBef>
            <a:spcAft>
              <a:spcPct val="35000"/>
            </a:spcAft>
            <a:buNone/>
          </a:pPr>
          <a:r>
            <a:rPr lang="en-US" sz="3300" kern="1200" dirty="0"/>
            <a:t>Quantities of goods</a:t>
          </a:r>
          <a:endParaRPr lang="en-SG" sz="3300" kern="1200" dirty="0"/>
        </a:p>
      </dsp:txBody>
      <dsp:txXfrm>
        <a:off x="1709657" y="2504153"/>
        <a:ext cx="2069450" cy="1643241"/>
      </dsp:txXfrm>
    </dsp:sp>
    <dsp:sp modelId="{30E3CDD6-CA97-462B-A0BC-BD1EC5EF45B1}">
      <dsp:nvSpPr>
        <dsp:cNvPr id="0" name=""/>
        <dsp:cNvSpPr/>
      </dsp:nvSpPr>
      <dsp:spPr>
        <a:xfrm>
          <a:off x="1540" y="203942"/>
          <a:ext cx="1642420" cy="1642420"/>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US" sz="2600" kern="1200" dirty="0"/>
            <a:t>Demand schedule</a:t>
          </a:r>
          <a:endParaRPr lang="en-SG" sz="2600" kern="1200" dirty="0"/>
        </a:p>
      </dsp:txBody>
      <dsp:txXfrm>
        <a:off x="242067" y="444469"/>
        <a:ext cx="1161366" cy="1161366"/>
      </dsp:txXfrm>
    </dsp:sp>
    <dsp:sp modelId="{89BB7B51-4359-4503-BE70-C68FFC8DE7F5}">
      <dsp:nvSpPr>
        <dsp:cNvPr id="0" name=""/>
        <dsp:cNvSpPr/>
      </dsp:nvSpPr>
      <dsp:spPr>
        <a:xfrm>
          <a:off x="5421528" y="860911"/>
          <a:ext cx="2463631" cy="1643241"/>
        </a:xfrm>
        <a:prstGeom prst="rect">
          <a:avLst/>
        </a:prstGeom>
        <a:solidFill>
          <a:schemeClr val="accent4">
            <a:tint val="40000"/>
            <a:alpha val="90000"/>
            <a:hueOff val="7241284"/>
            <a:satOff val="-34163"/>
            <a:lumOff val="-1234"/>
            <a:alphaOff val="0"/>
          </a:schemeClr>
        </a:solidFill>
        <a:ln w="6350" cap="flat" cmpd="sng" algn="ctr">
          <a:solidFill>
            <a:schemeClr val="accent4">
              <a:tint val="40000"/>
              <a:alpha val="90000"/>
              <a:hueOff val="7241284"/>
              <a:satOff val="-34163"/>
              <a:lumOff val="-123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234696" rIns="234696" bIns="234696" numCol="1" spcCol="1270" anchor="ctr" anchorCtr="0">
          <a:noAutofit/>
        </a:bodyPr>
        <a:lstStyle/>
        <a:p>
          <a:pPr marL="0" lvl="0" indent="0" algn="l" defTabSz="1466850">
            <a:lnSpc>
              <a:spcPct val="90000"/>
            </a:lnSpc>
            <a:spcBef>
              <a:spcPct val="0"/>
            </a:spcBef>
            <a:spcAft>
              <a:spcPct val="35000"/>
            </a:spcAft>
            <a:buNone/>
          </a:pPr>
          <a:r>
            <a:rPr lang="en-US" sz="3300" kern="1200" dirty="0"/>
            <a:t>Quantities of goods</a:t>
          </a:r>
          <a:endParaRPr lang="en-SG" sz="3300" kern="1200" dirty="0"/>
        </a:p>
      </dsp:txBody>
      <dsp:txXfrm>
        <a:off x="5815709" y="860911"/>
        <a:ext cx="2069450" cy="1643241"/>
      </dsp:txXfrm>
    </dsp:sp>
    <dsp:sp modelId="{06696AB1-1704-4FBD-9518-47C2C7318B7E}">
      <dsp:nvSpPr>
        <dsp:cNvPr id="0" name=""/>
        <dsp:cNvSpPr/>
      </dsp:nvSpPr>
      <dsp:spPr>
        <a:xfrm>
          <a:off x="5421528" y="2504153"/>
          <a:ext cx="2463631" cy="1643241"/>
        </a:xfrm>
        <a:prstGeom prst="rect">
          <a:avLst/>
        </a:prstGeom>
        <a:solidFill>
          <a:schemeClr val="accent4">
            <a:tint val="40000"/>
            <a:alpha val="90000"/>
            <a:hueOff val="10861925"/>
            <a:satOff val="-51245"/>
            <a:lumOff val="-1851"/>
            <a:alphaOff val="0"/>
          </a:schemeClr>
        </a:solidFill>
        <a:ln w="6350" cap="flat" cmpd="sng" algn="ctr">
          <a:solidFill>
            <a:schemeClr val="accent4">
              <a:tint val="40000"/>
              <a:alpha val="90000"/>
              <a:hueOff val="10861925"/>
              <a:satOff val="-51245"/>
              <a:lumOff val="-185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234696" rIns="234696" bIns="234696" numCol="1" spcCol="1270" anchor="ctr" anchorCtr="0">
          <a:noAutofit/>
        </a:bodyPr>
        <a:lstStyle/>
        <a:p>
          <a:pPr marL="0" lvl="0" indent="0" algn="l" defTabSz="1466850">
            <a:lnSpc>
              <a:spcPct val="90000"/>
            </a:lnSpc>
            <a:spcBef>
              <a:spcPct val="0"/>
            </a:spcBef>
            <a:spcAft>
              <a:spcPct val="35000"/>
            </a:spcAft>
            <a:buNone/>
          </a:pPr>
          <a:r>
            <a:rPr lang="en-US" sz="3300" kern="1200" dirty="0"/>
            <a:t>Quantities of services</a:t>
          </a:r>
          <a:endParaRPr lang="en-SG" sz="3300" kern="1200" dirty="0"/>
        </a:p>
      </dsp:txBody>
      <dsp:txXfrm>
        <a:off x="5815709" y="2504153"/>
        <a:ext cx="2069450" cy="1643241"/>
      </dsp:txXfrm>
    </dsp:sp>
    <dsp:sp modelId="{934A3DC6-9411-4521-A24B-0707195BBC3E}">
      <dsp:nvSpPr>
        <dsp:cNvPr id="0" name=""/>
        <dsp:cNvSpPr/>
      </dsp:nvSpPr>
      <dsp:spPr>
        <a:xfrm>
          <a:off x="4107592" y="203942"/>
          <a:ext cx="1642420" cy="1642420"/>
        </a:xfrm>
        <a:prstGeom prst="ellipse">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US" sz="2600" kern="1200" dirty="0"/>
            <a:t>Quantity demand </a:t>
          </a:r>
          <a:endParaRPr lang="en-SG" sz="2600" kern="1200" dirty="0"/>
        </a:p>
      </dsp:txBody>
      <dsp:txXfrm>
        <a:off x="4348119" y="444469"/>
        <a:ext cx="1161366" cy="11613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EDFE6-3FFF-46AD-B10B-504CE44B4CCC}">
      <dsp:nvSpPr>
        <dsp:cNvPr id="0" name=""/>
        <dsp:cNvSpPr/>
      </dsp:nvSpPr>
      <dsp:spPr>
        <a:xfrm>
          <a:off x="2115788" y="348107"/>
          <a:ext cx="3655123" cy="3655123"/>
        </a:xfrm>
        <a:prstGeom prst="ellips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t" anchorCtr="0">
          <a:noAutofit/>
        </a:bodyPr>
        <a:lstStyle/>
        <a:p>
          <a:pPr marL="0" lvl="0" indent="0" algn="l" defTabSz="1066800">
            <a:lnSpc>
              <a:spcPct val="90000"/>
            </a:lnSpc>
            <a:spcBef>
              <a:spcPct val="0"/>
            </a:spcBef>
            <a:spcAft>
              <a:spcPct val="35000"/>
            </a:spcAft>
            <a:buNone/>
          </a:pPr>
          <a:r>
            <a:rPr lang="en-SG" sz="2400" b="1" i="1" kern="1200" dirty="0"/>
            <a:t>Holistic model</a:t>
          </a:r>
        </a:p>
        <a:p>
          <a:pPr marL="171450" lvl="1" indent="-171450" algn="l" defTabSz="844550">
            <a:lnSpc>
              <a:spcPct val="90000"/>
            </a:lnSpc>
            <a:spcBef>
              <a:spcPct val="0"/>
            </a:spcBef>
            <a:spcAft>
              <a:spcPct val="15000"/>
            </a:spcAft>
            <a:buChar char="•"/>
          </a:pPr>
          <a:r>
            <a:rPr lang="en-SG" sz="1900" kern="1200" dirty="0"/>
            <a:t>Interdependence </a:t>
          </a:r>
        </a:p>
        <a:p>
          <a:pPr marL="171450" lvl="1" indent="-171450" algn="l" defTabSz="844550">
            <a:lnSpc>
              <a:spcPct val="90000"/>
            </a:lnSpc>
            <a:spcBef>
              <a:spcPct val="0"/>
            </a:spcBef>
            <a:spcAft>
              <a:spcPct val="15000"/>
            </a:spcAft>
            <a:buChar char="•"/>
          </a:pPr>
          <a:r>
            <a:rPr lang="en-SG" sz="1900" kern="1200" dirty="0"/>
            <a:t>Wellbeing</a:t>
          </a:r>
        </a:p>
        <a:p>
          <a:pPr marL="171450" lvl="1" indent="-171450" algn="l" defTabSz="844550">
            <a:lnSpc>
              <a:spcPct val="90000"/>
            </a:lnSpc>
            <a:spcBef>
              <a:spcPct val="0"/>
            </a:spcBef>
            <a:spcAft>
              <a:spcPct val="15000"/>
            </a:spcAft>
            <a:buChar char="•"/>
          </a:pPr>
          <a:r>
            <a:rPr lang="en-SG" sz="1900" kern="1200" dirty="0"/>
            <a:t>Fairness</a:t>
          </a:r>
        </a:p>
        <a:p>
          <a:pPr marL="171450" lvl="1" indent="-171450" algn="l" defTabSz="844550">
            <a:lnSpc>
              <a:spcPct val="90000"/>
            </a:lnSpc>
            <a:spcBef>
              <a:spcPct val="0"/>
            </a:spcBef>
            <a:spcAft>
              <a:spcPct val="15000"/>
            </a:spcAft>
            <a:buChar char="•"/>
          </a:pPr>
          <a:r>
            <a:rPr lang="en-SG" sz="1900" kern="1200" dirty="0"/>
            <a:t>Altruism</a:t>
          </a:r>
        </a:p>
        <a:p>
          <a:pPr marL="171450" lvl="1" indent="-171450" algn="l" defTabSz="844550">
            <a:lnSpc>
              <a:spcPct val="90000"/>
            </a:lnSpc>
            <a:spcBef>
              <a:spcPct val="0"/>
            </a:spcBef>
            <a:spcAft>
              <a:spcPct val="15000"/>
            </a:spcAft>
            <a:buChar char="•"/>
          </a:pPr>
          <a:r>
            <a:rPr lang="en-SG" sz="1900" kern="1200" dirty="0"/>
            <a:t>Environment issues</a:t>
          </a:r>
        </a:p>
        <a:p>
          <a:pPr marL="171450" lvl="1" indent="-171450" algn="l" defTabSz="844550">
            <a:lnSpc>
              <a:spcPct val="90000"/>
            </a:lnSpc>
            <a:spcBef>
              <a:spcPct val="0"/>
            </a:spcBef>
            <a:spcAft>
              <a:spcPct val="15000"/>
            </a:spcAft>
            <a:buChar char="•"/>
          </a:pPr>
          <a:r>
            <a:rPr lang="en-SG" sz="1900" kern="1200" dirty="0"/>
            <a:t>Minimizing suffering</a:t>
          </a:r>
        </a:p>
      </dsp:txBody>
      <dsp:txXfrm>
        <a:off x="2724975" y="957294"/>
        <a:ext cx="2436749" cy="2436749"/>
      </dsp:txXfrm>
    </dsp:sp>
    <dsp:sp modelId="{1B2C8E71-C583-4E7C-8A9F-649781B6A20E}">
      <dsp:nvSpPr>
        <dsp:cNvPr id="0" name=""/>
        <dsp:cNvSpPr/>
      </dsp:nvSpPr>
      <dsp:spPr>
        <a:xfrm>
          <a:off x="1907518" y="121748"/>
          <a:ext cx="4107663" cy="4107663"/>
        </a:xfrm>
        <a:prstGeom prst="circularArrow">
          <a:avLst>
            <a:gd name="adj1" fmla="val 5085"/>
            <a:gd name="adj2" fmla="val 327528"/>
            <a:gd name="adj3" fmla="val 15838612"/>
            <a:gd name="adj4" fmla="val 16233860"/>
            <a:gd name="adj5" fmla="val 5932"/>
          </a:avLst>
        </a:prstGeom>
        <a:solidFill>
          <a:schemeClr val="accent2">
            <a:tint val="6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E871E-06A3-40F2-BF94-E379C4FECE17}">
      <dsp:nvSpPr>
        <dsp:cNvPr id="0" name=""/>
        <dsp:cNvSpPr/>
      </dsp:nvSpPr>
      <dsp:spPr>
        <a:xfrm>
          <a:off x="2115788" y="348107"/>
          <a:ext cx="3655123" cy="3655123"/>
        </a:xfrm>
        <a:prstGeom prst="ellipse">
          <a:avLst/>
        </a:prstGeom>
        <a:solidFill>
          <a:schemeClr val="accent1">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t" anchorCtr="0">
          <a:noAutofit/>
        </a:bodyPr>
        <a:lstStyle/>
        <a:p>
          <a:pPr marL="0" lvl="0" indent="0" algn="l" defTabSz="1022350">
            <a:lnSpc>
              <a:spcPct val="90000"/>
            </a:lnSpc>
            <a:spcBef>
              <a:spcPct val="0"/>
            </a:spcBef>
            <a:spcAft>
              <a:spcPct val="35000"/>
            </a:spcAft>
            <a:buNone/>
          </a:pPr>
          <a:r>
            <a:rPr lang="en-SG" sz="2300" kern="1200" dirty="0"/>
            <a:t>Possible </a:t>
          </a:r>
          <a:r>
            <a:rPr lang="en-SG" sz="2300" i="1" kern="1200" dirty="0"/>
            <a:t>Pareto efficiency</a:t>
          </a:r>
        </a:p>
        <a:p>
          <a:pPr marL="171450" lvl="1" indent="-171450" algn="l" defTabSz="800100">
            <a:lnSpc>
              <a:spcPct val="90000"/>
            </a:lnSpc>
            <a:spcBef>
              <a:spcPct val="0"/>
            </a:spcBef>
            <a:spcAft>
              <a:spcPct val="15000"/>
            </a:spcAft>
            <a:buChar char="•"/>
          </a:pPr>
          <a:r>
            <a:rPr lang="en-SG" sz="1800" kern="1200" dirty="0"/>
            <a:t>Fair and affluent society</a:t>
          </a:r>
        </a:p>
        <a:p>
          <a:pPr marL="171450" lvl="1" indent="-171450" algn="l" defTabSz="800100">
            <a:lnSpc>
              <a:spcPct val="90000"/>
            </a:lnSpc>
            <a:spcBef>
              <a:spcPct val="0"/>
            </a:spcBef>
            <a:spcAft>
              <a:spcPct val="15000"/>
            </a:spcAft>
            <a:buChar char="•"/>
          </a:pPr>
          <a:r>
            <a:rPr lang="en-SG" sz="1800" kern="1200" dirty="0"/>
            <a:t>Stable and healthy economic condition</a:t>
          </a:r>
        </a:p>
        <a:p>
          <a:pPr marL="171450" lvl="1" indent="-171450" algn="l" defTabSz="800100">
            <a:lnSpc>
              <a:spcPct val="90000"/>
            </a:lnSpc>
            <a:spcBef>
              <a:spcPct val="0"/>
            </a:spcBef>
            <a:spcAft>
              <a:spcPct val="15000"/>
            </a:spcAft>
            <a:buChar char="•"/>
          </a:pPr>
          <a:r>
            <a:rPr lang="en-SG" sz="1800" kern="1200" dirty="0"/>
            <a:t>Well functional economic system</a:t>
          </a:r>
        </a:p>
        <a:p>
          <a:pPr marL="171450" lvl="1" indent="-171450" algn="l" defTabSz="800100">
            <a:lnSpc>
              <a:spcPct val="90000"/>
            </a:lnSpc>
            <a:spcBef>
              <a:spcPct val="0"/>
            </a:spcBef>
            <a:spcAft>
              <a:spcPct val="15000"/>
            </a:spcAft>
            <a:buChar char="•"/>
          </a:pPr>
          <a:r>
            <a:rPr lang="en-SG" sz="1800" kern="1200" dirty="0"/>
            <a:t>Narrow gap of rich and poor</a:t>
          </a:r>
        </a:p>
      </dsp:txBody>
      <dsp:txXfrm>
        <a:off x="2659705" y="892024"/>
        <a:ext cx="2567289" cy="25672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F6E76E-EEC9-452A-B9B5-442C12BDDCA4}">
      <dsp:nvSpPr>
        <dsp:cNvPr id="0" name=""/>
        <dsp:cNvSpPr/>
      </dsp:nvSpPr>
      <dsp:spPr>
        <a:xfrm>
          <a:off x="4337" y="0"/>
          <a:ext cx="2602611" cy="2088642"/>
        </a:xfrm>
        <a:prstGeom prst="upArrow">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BBA291-F5DE-4D6E-9903-3FB07DCC2AE0}">
      <dsp:nvSpPr>
        <dsp:cNvPr id="0" name=""/>
        <dsp:cNvSpPr/>
      </dsp:nvSpPr>
      <dsp:spPr>
        <a:xfrm>
          <a:off x="2685027" y="0"/>
          <a:ext cx="4416552" cy="2088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0" rIns="177800" bIns="177800" numCol="1" spcCol="1270" anchor="ctr" anchorCtr="0">
          <a:noAutofit/>
        </a:bodyPr>
        <a:lstStyle/>
        <a:p>
          <a:pPr marL="0" lvl="0" indent="0" algn="l" defTabSz="1111250">
            <a:lnSpc>
              <a:spcPct val="90000"/>
            </a:lnSpc>
            <a:spcBef>
              <a:spcPct val="0"/>
            </a:spcBef>
            <a:spcAft>
              <a:spcPct val="35000"/>
            </a:spcAft>
            <a:buNone/>
          </a:pPr>
          <a:r>
            <a:rPr lang="en-US" sz="2500" kern="1200" dirty="0"/>
            <a:t>The increasing demand of a certain good in the market, </a:t>
          </a:r>
          <a:r>
            <a:rPr lang="en-US" sz="2500" i="1" kern="1200" dirty="0"/>
            <a:t>all else being constant</a:t>
          </a:r>
          <a:r>
            <a:rPr lang="en-US" sz="2500" kern="1200" dirty="0"/>
            <a:t>, usually resulted from a decrease of the price of that particular good;</a:t>
          </a:r>
          <a:endParaRPr lang="en-SG" sz="2500" kern="1200" dirty="0"/>
        </a:p>
      </dsp:txBody>
      <dsp:txXfrm>
        <a:off x="2685027" y="0"/>
        <a:ext cx="4416552" cy="2088642"/>
      </dsp:txXfrm>
    </dsp:sp>
    <dsp:sp modelId="{894E9C11-B60B-4F97-BE6C-82EDD1BD4D15}">
      <dsp:nvSpPr>
        <dsp:cNvPr id="0" name=""/>
        <dsp:cNvSpPr/>
      </dsp:nvSpPr>
      <dsp:spPr>
        <a:xfrm>
          <a:off x="785120" y="2262695"/>
          <a:ext cx="2602611" cy="2088642"/>
        </a:xfrm>
        <a:prstGeom prst="downArrow">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752256-D32B-4191-86F8-A2454D7DF956}">
      <dsp:nvSpPr>
        <dsp:cNvPr id="0" name=""/>
        <dsp:cNvSpPr/>
      </dsp:nvSpPr>
      <dsp:spPr>
        <a:xfrm>
          <a:off x="3465810" y="2262695"/>
          <a:ext cx="4416552" cy="2088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0" rIns="177800" bIns="177800" numCol="1" spcCol="1270" anchor="ctr" anchorCtr="0">
          <a:noAutofit/>
        </a:bodyPr>
        <a:lstStyle/>
        <a:p>
          <a:pPr marL="0" lvl="0" indent="0" algn="l" defTabSz="1111250">
            <a:lnSpc>
              <a:spcPct val="90000"/>
            </a:lnSpc>
            <a:spcBef>
              <a:spcPct val="0"/>
            </a:spcBef>
            <a:spcAft>
              <a:spcPct val="35000"/>
            </a:spcAft>
            <a:buNone/>
          </a:pPr>
          <a:r>
            <a:rPr lang="en-US" sz="2500" kern="1200" dirty="0"/>
            <a:t>The decrease of the price of a certain good generally will increase the demand of that good in the market;</a:t>
          </a:r>
          <a:endParaRPr lang="en-SG" sz="2500" kern="1200" dirty="0"/>
        </a:p>
      </dsp:txBody>
      <dsp:txXfrm>
        <a:off x="3465810" y="2262695"/>
        <a:ext cx="4416552" cy="20886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493C4C-B6A1-4975-88F4-C1474F61FA4A}">
      <dsp:nvSpPr>
        <dsp:cNvPr id="0" name=""/>
        <dsp:cNvSpPr/>
      </dsp:nvSpPr>
      <dsp:spPr>
        <a:xfrm rot="21300000">
          <a:off x="24202" y="1726867"/>
          <a:ext cx="7838295" cy="897603"/>
        </a:xfrm>
        <a:prstGeom prst="mathMinus">
          <a:avLst/>
        </a:prstGeom>
        <a:solidFill>
          <a:schemeClr val="accent3">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CB3DE3-F3B6-4758-91A2-8C67AFAD1DFC}">
      <dsp:nvSpPr>
        <dsp:cNvPr id="0" name=""/>
        <dsp:cNvSpPr/>
      </dsp:nvSpPr>
      <dsp:spPr>
        <a:xfrm>
          <a:off x="946404" y="217566"/>
          <a:ext cx="2366010" cy="1740535"/>
        </a:xfrm>
        <a:prstGeom prst="downArrow">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585063-0239-4945-AA79-DA323E73ECA4}">
      <dsp:nvSpPr>
        <dsp:cNvPr id="0" name=""/>
        <dsp:cNvSpPr/>
      </dsp:nvSpPr>
      <dsp:spPr>
        <a:xfrm>
          <a:off x="4179951" y="0"/>
          <a:ext cx="2523744"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t>If </a:t>
          </a:r>
          <a:r>
            <a:rPr lang="en-US" sz="1900" i="1" kern="1200" dirty="0"/>
            <a:t>all else being constant – unchanging</a:t>
          </a:r>
          <a:r>
            <a:rPr lang="en-US" sz="1900" kern="1200" dirty="0"/>
            <a:t>, the price of a certain good increases, its supplies would also increase</a:t>
          </a:r>
          <a:endParaRPr lang="en-SG" sz="1900" kern="1200" dirty="0"/>
        </a:p>
      </dsp:txBody>
      <dsp:txXfrm>
        <a:off x="4179951" y="0"/>
        <a:ext cx="2523744" cy="1827561"/>
      </dsp:txXfrm>
    </dsp:sp>
    <dsp:sp modelId="{737A59F2-9E1D-448E-BAB5-E34AAC024532}">
      <dsp:nvSpPr>
        <dsp:cNvPr id="0" name=""/>
        <dsp:cNvSpPr/>
      </dsp:nvSpPr>
      <dsp:spPr>
        <a:xfrm>
          <a:off x="4574286" y="2393235"/>
          <a:ext cx="2366010" cy="1740535"/>
        </a:xfrm>
        <a:prstGeom prst="upArrow">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FF7EE4-D114-47A0-B500-CE31743339F5}">
      <dsp:nvSpPr>
        <dsp:cNvPr id="0" name=""/>
        <dsp:cNvSpPr/>
      </dsp:nvSpPr>
      <dsp:spPr>
        <a:xfrm>
          <a:off x="1183005" y="2523776"/>
          <a:ext cx="2523744"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t>On the other hand, if </a:t>
          </a:r>
          <a:r>
            <a:rPr lang="en-US" sz="1900" i="1" kern="1200" dirty="0"/>
            <a:t>all else being constant – unchanging</a:t>
          </a:r>
          <a:r>
            <a:rPr lang="en-US" sz="1900" kern="1200" dirty="0"/>
            <a:t>, the price of a certain good decreases, its supplies would also decrease</a:t>
          </a:r>
          <a:endParaRPr lang="en-SG" sz="1900" kern="1200" dirty="0"/>
        </a:p>
      </dsp:txBody>
      <dsp:txXfrm>
        <a:off x="1183005" y="2523776"/>
        <a:ext cx="2523744" cy="18275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D50BA7-848F-4D78-B014-753ABC89F2DC}">
      <dsp:nvSpPr>
        <dsp:cNvPr id="0" name=""/>
        <dsp:cNvSpPr/>
      </dsp:nvSpPr>
      <dsp:spPr>
        <a:xfrm>
          <a:off x="4622158" y="2958909"/>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232855"/>
              <a:satOff val="-4171"/>
              <a:lumOff val="1772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Conflicts, intersection and balance of individual and common intensions</a:t>
          </a:r>
          <a:endParaRPr lang="en-SG" sz="1200" kern="1200" dirty="0"/>
        </a:p>
      </dsp:txBody>
      <dsp:txXfrm>
        <a:off x="5297614" y="3337603"/>
        <a:ext cx="1443518" cy="983147"/>
      </dsp:txXfrm>
    </dsp:sp>
    <dsp:sp modelId="{AA086D6B-CE14-4EAA-8C28-554833532249}">
      <dsp:nvSpPr>
        <dsp:cNvPr id="0" name=""/>
        <dsp:cNvSpPr/>
      </dsp:nvSpPr>
      <dsp:spPr>
        <a:xfrm>
          <a:off x="1114980" y="2958909"/>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349283"/>
              <a:satOff val="-6256"/>
              <a:lumOff val="265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Rational considerations and rational choice</a:t>
          </a:r>
          <a:endParaRPr lang="en-SG" sz="1200" kern="1200" dirty="0"/>
        </a:p>
      </dsp:txBody>
      <dsp:txXfrm>
        <a:off x="1145567" y="3337603"/>
        <a:ext cx="1443518" cy="983147"/>
      </dsp:txXfrm>
    </dsp:sp>
    <dsp:sp modelId="{C9F5AA75-7F9C-4366-A068-5C2200CB9928}">
      <dsp:nvSpPr>
        <dsp:cNvPr id="0" name=""/>
        <dsp:cNvSpPr/>
      </dsp:nvSpPr>
      <dsp:spPr>
        <a:xfrm>
          <a:off x="4622158" y="0"/>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116428"/>
              <a:satOff val="-2085"/>
              <a:lumOff val="88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Common intentions </a:t>
          </a:r>
          <a:endParaRPr lang="en-SG" sz="1200" kern="1200" dirty="0"/>
        </a:p>
      </dsp:txBody>
      <dsp:txXfrm>
        <a:off x="5297614" y="30587"/>
        <a:ext cx="1443518" cy="983147"/>
      </dsp:txXfrm>
    </dsp:sp>
    <dsp:sp modelId="{53535B6F-3F5D-4ACE-93C6-2A24789C513B}">
      <dsp:nvSpPr>
        <dsp:cNvPr id="0" name=""/>
        <dsp:cNvSpPr/>
      </dsp:nvSpPr>
      <dsp:spPr>
        <a:xfrm>
          <a:off x="1114980" y="0"/>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Individual intentions</a:t>
          </a:r>
          <a:endParaRPr lang="en-SG" sz="1200" kern="1200" dirty="0"/>
        </a:p>
      </dsp:txBody>
      <dsp:txXfrm>
        <a:off x="1145567" y="30587"/>
        <a:ext cx="1443518" cy="983147"/>
      </dsp:txXfrm>
    </dsp:sp>
    <dsp:sp modelId="{0B35BBA8-7FB2-4A04-BB26-6133AB764C29}">
      <dsp:nvSpPr>
        <dsp:cNvPr id="0" name=""/>
        <dsp:cNvSpPr/>
      </dsp:nvSpPr>
      <dsp:spPr>
        <a:xfrm>
          <a:off x="2015707" y="248026"/>
          <a:ext cx="1884129" cy="1884129"/>
        </a:xfrm>
        <a:prstGeom prst="pieWedge">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Personal interests</a:t>
          </a:r>
          <a:endParaRPr lang="en-SG" sz="1600" kern="1200" dirty="0"/>
        </a:p>
      </dsp:txBody>
      <dsp:txXfrm>
        <a:off x="2567556" y="799875"/>
        <a:ext cx="1332280" cy="1332280"/>
      </dsp:txXfrm>
    </dsp:sp>
    <dsp:sp modelId="{CBBA2578-17FD-4CAE-A793-E218D3E774CF}">
      <dsp:nvSpPr>
        <dsp:cNvPr id="0" name=""/>
        <dsp:cNvSpPr/>
      </dsp:nvSpPr>
      <dsp:spPr>
        <a:xfrm rot="5400000">
          <a:off x="3986863" y="248026"/>
          <a:ext cx="1884129" cy="1884129"/>
        </a:xfrm>
        <a:prstGeom prst="pieWedge">
          <a:avLst/>
        </a:prstGeom>
        <a:solidFill>
          <a:schemeClr val="accent1">
            <a:shade val="80000"/>
            <a:hueOff val="116428"/>
            <a:satOff val="-2085"/>
            <a:lumOff val="8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Common interests</a:t>
          </a:r>
          <a:endParaRPr lang="en-SG" sz="1600" kern="1200" dirty="0"/>
        </a:p>
      </dsp:txBody>
      <dsp:txXfrm rot="-5400000">
        <a:off x="3986863" y="799875"/>
        <a:ext cx="1332280" cy="1332280"/>
      </dsp:txXfrm>
    </dsp:sp>
    <dsp:sp modelId="{C1EA3139-C2E8-4464-81B3-45FF69C57909}">
      <dsp:nvSpPr>
        <dsp:cNvPr id="0" name=""/>
        <dsp:cNvSpPr/>
      </dsp:nvSpPr>
      <dsp:spPr>
        <a:xfrm rot="10800000">
          <a:off x="3986863" y="2219182"/>
          <a:ext cx="1884129" cy="1884129"/>
        </a:xfrm>
        <a:prstGeom prst="pieWedge">
          <a:avLst/>
        </a:prstGeom>
        <a:solidFill>
          <a:schemeClr val="accent1">
            <a:shade val="80000"/>
            <a:hueOff val="232855"/>
            <a:satOff val="-4171"/>
            <a:lumOff val="17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Balance of individual and common interests</a:t>
          </a:r>
          <a:endParaRPr lang="en-SG" sz="1600" kern="1200" dirty="0"/>
        </a:p>
      </dsp:txBody>
      <dsp:txXfrm rot="10800000">
        <a:off x="3986863" y="2219182"/>
        <a:ext cx="1332280" cy="1332280"/>
      </dsp:txXfrm>
    </dsp:sp>
    <dsp:sp modelId="{E43E053F-A3E1-4544-A19A-676A00436FCA}">
      <dsp:nvSpPr>
        <dsp:cNvPr id="0" name=""/>
        <dsp:cNvSpPr/>
      </dsp:nvSpPr>
      <dsp:spPr>
        <a:xfrm rot="16200000">
          <a:off x="2015707" y="2219182"/>
          <a:ext cx="1884129" cy="1884129"/>
        </a:xfrm>
        <a:prstGeom prst="pieWedge">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Best result for one and each of everyone in the society</a:t>
          </a:r>
          <a:endParaRPr lang="en-SG" sz="1600" kern="1200" dirty="0"/>
        </a:p>
      </dsp:txBody>
      <dsp:txXfrm rot="5400000">
        <a:off x="2567556" y="2219182"/>
        <a:ext cx="1332280" cy="1332280"/>
      </dsp:txXfrm>
    </dsp:sp>
    <dsp:sp modelId="{0D5A61C5-DB5B-4707-9F2F-3330B28D72D6}">
      <dsp:nvSpPr>
        <dsp:cNvPr id="0" name=""/>
        <dsp:cNvSpPr/>
      </dsp:nvSpPr>
      <dsp:spPr>
        <a:xfrm>
          <a:off x="3618087" y="1784048"/>
          <a:ext cx="650525" cy="565673"/>
        </a:xfrm>
        <a:prstGeom prst="circularArrow">
          <a:avLst/>
        </a:prstGeom>
        <a:solidFill>
          <a:schemeClr val="accent1">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FC9079-74DE-48ED-B1FC-7142841AED11}">
      <dsp:nvSpPr>
        <dsp:cNvPr id="0" name=""/>
        <dsp:cNvSpPr/>
      </dsp:nvSpPr>
      <dsp:spPr>
        <a:xfrm rot="10800000">
          <a:off x="3618087" y="2001615"/>
          <a:ext cx="650525" cy="565673"/>
        </a:xfrm>
        <a:prstGeom prst="circularArrow">
          <a:avLst/>
        </a:prstGeom>
        <a:solidFill>
          <a:schemeClr val="accent1">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75E9F-2E41-4827-83D9-8A80B7763F0B}">
      <dsp:nvSpPr>
        <dsp:cNvPr id="0" name=""/>
        <dsp:cNvSpPr/>
      </dsp:nvSpPr>
      <dsp:spPr>
        <a:xfrm>
          <a:off x="2464" y="165142"/>
          <a:ext cx="2402978" cy="696372"/>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Testifies against each other</a:t>
          </a:r>
          <a:endParaRPr lang="en-SG" sz="2000" kern="1200" dirty="0"/>
        </a:p>
      </dsp:txBody>
      <dsp:txXfrm>
        <a:off x="2464" y="165142"/>
        <a:ext cx="2402978" cy="696372"/>
      </dsp:txXfrm>
    </dsp:sp>
    <dsp:sp modelId="{DBA526F4-76DD-4CBA-BD99-5FB6C570FBA3}">
      <dsp:nvSpPr>
        <dsp:cNvPr id="0" name=""/>
        <dsp:cNvSpPr/>
      </dsp:nvSpPr>
      <dsp:spPr>
        <a:xfrm>
          <a:off x="2464" y="861515"/>
          <a:ext cx="2402978" cy="301950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Prisoner X: free; Prisoner Y: 5: years; </a:t>
          </a:r>
          <a:endParaRPr lang="en-SG" sz="2000" kern="1200" dirty="0"/>
        </a:p>
        <a:p>
          <a:pPr marL="228600" lvl="1" indent="-228600" algn="l" defTabSz="889000">
            <a:lnSpc>
              <a:spcPct val="90000"/>
            </a:lnSpc>
            <a:spcBef>
              <a:spcPct val="0"/>
            </a:spcBef>
            <a:spcAft>
              <a:spcPct val="15000"/>
            </a:spcAft>
            <a:buChar char="•"/>
          </a:pPr>
          <a:r>
            <a:rPr lang="en-US" sz="2000" kern="1200" dirty="0"/>
            <a:t>Prisoner X 5 years and Prisoner Y: free;</a:t>
          </a:r>
          <a:endParaRPr lang="en-SG" sz="2000" kern="1200" dirty="0"/>
        </a:p>
        <a:p>
          <a:pPr marL="228600" lvl="1" indent="-228600" algn="l" defTabSz="889000">
            <a:lnSpc>
              <a:spcPct val="90000"/>
            </a:lnSpc>
            <a:spcBef>
              <a:spcPct val="0"/>
            </a:spcBef>
            <a:spcAft>
              <a:spcPct val="15000"/>
            </a:spcAft>
            <a:buChar char="•"/>
          </a:pPr>
          <a:r>
            <a:rPr lang="en-US" sz="2000" kern="1200" dirty="0"/>
            <a:t>But may be both receive 5 years if both testify against each other;</a:t>
          </a:r>
          <a:endParaRPr lang="en-SG" sz="2000" kern="1200" dirty="0"/>
        </a:p>
      </dsp:txBody>
      <dsp:txXfrm>
        <a:off x="2464" y="861515"/>
        <a:ext cx="2402978" cy="3019500"/>
      </dsp:txXfrm>
    </dsp:sp>
    <dsp:sp modelId="{4A650FD8-8A32-4044-9433-A5E3D704C130}">
      <dsp:nvSpPr>
        <dsp:cNvPr id="0" name=""/>
        <dsp:cNvSpPr/>
      </dsp:nvSpPr>
      <dsp:spPr>
        <a:xfrm>
          <a:off x="2741860" y="165142"/>
          <a:ext cx="2402978" cy="696372"/>
        </a:xfrm>
        <a:prstGeom prst="rect">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Both confess</a:t>
          </a:r>
          <a:endParaRPr lang="en-SG" sz="2000" kern="1200" dirty="0"/>
        </a:p>
      </dsp:txBody>
      <dsp:txXfrm>
        <a:off x="2741860" y="165142"/>
        <a:ext cx="2402978" cy="696372"/>
      </dsp:txXfrm>
    </dsp:sp>
    <dsp:sp modelId="{8FBF4C8E-4349-4B3B-B0D8-7078BC3E02B2}">
      <dsp:nvSpPr>
        <dsp:cNvPr id="0" name=""/>
        <dsp:cNvSpPr/>
      </dsp:nvSpPr>
      <dsp:spPr>
        <a:xfrm>
          <a:off x="2741860" y="861515"/>
          <a:ext cx="2402978" cy="3019500"/>
        </a:xfrm>
        <a:prstGeom prst="rect">
          <a:avLst/>
        </a:prstGeom>
        <a:solidFill>
          <a:schemeClr val="accent4">
            <a:tint val="40000"/>
            <a:alpha val="90000"/>
            <a:hueOff val="5430963"/>
            <a:satOff val="-25622"/>
            <a:lumOff val="-925"/>
            <a:alphaOff val="0"/>
          </a:schemeClr>
        </a:solidFill>
        <a:ln w="12700" cap="flat" cmpd="sng" algn="ctr">
          <a:solidFill>
            <a:schemeClr val="accent4">
              <a:tint val="40000"/>
              <a:alpha val="90000"/>
              <a:hueOff val="5430963"/>
              <a:satOff val="-25622"/>
              <a:lumOff val="-92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Prisoner X: 2 years;</a:t>
          </a:r>
          <a:endParaRPr lang="en-SG" sz="2000" kern="1200" dirty="0"/>
        </a:p>
        <a:p>
          <a:pPr marL="228600" lvl="1" indent="-228600" algn="l" defTabSz="889000">
            <a:lnSpc>
              <a:spcPct val="90000"/>
            </a:lnSpc>
            <a:spcBef>
              <a:spcPct val="0"/>
            </a:spcBef>
            <a:spcAft>
              <a:spcPct val="15000"/>
            </a:spcAft>
            <a:buChar char="•"/>
          </a:pPr>
          <a:r>
            <a:rPr lang="en-US" sz="2000" kern="1200" dirty="0"/>
            <a:t>Prisoner Y: 2 years;</a:t>
          </a:r>
          <a:endParaRPr lang="en-SG" sz="2000" kern="1200" dirty="0"/>
        </a:p>
      </dsp:txBody>
      <dsp:txXfrm>
        <a:off x="2741860" y="861515"/>
        <a:ext cx="2402978" cy="3019500"/>
      </dsp:txXfrm>
    </dsp:sp>
    <dsp:sp modelId="{4BC53637-C570-407E-89C6-CBAF6EB69C31}">
      <dsp:nvSpPr>
        <dsp:cNvPr id="0" name=""/>
        <dsp:cNvSpPr/>
      </dsp:nvSpPr>
      <dsp:spPr>
        <a:xfrm>
          <a:off x="5481256" y="165142"/>
          <a:ext cx="2402978" cy="696372"/>
        </a:xfrm>
        <a:prstGeom prst="rect">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Both deny</a:t>
          </a:r>
          <a:endParaRPr lang="en-SG" sz="2000" kern="1200" dirty="0"/>
        </a:p>
      </dsp:txBody>
      <dsp:txXfrm>
        <a:off x="5481256" y="165142"/>
        <a:ext cx="2402978" cy="696372"/>
      </dsp:txXfrm>
    </dsp:sp>
    <dsp:sp modelId="{7B762312-5AB5-49E9-8BED-508CA497447F}">
      <dsp:nvSpPr>
        <dsp:cNvPr id="0" name=""/>
        <dsp:cNvSpPr/>
      </dsp:nvSpPr>
      <dsp:spPr>
        <a:xfrm>
          <a:off x="5481256" y="861515"/>
          <a:ext cx="2402978" cy="3019500"/>
        </a:xfrm>
        <a:prstGeom prst="rect">
          <a:avLst/>
        </a:prstGeom>
        <a:solidFill>
          <a:schemeClr val="accent4">
            <a:tint val="40000"/>
            <a:alpha val="90000"/>
            <a:hueOff val="10861925"/>
            <a:satOff val="-51245"/>
            <a:lumOff val="-1851"/>
            <a:alphaOff val="0"/>
          </a:schemeClr>
        </a:solidFill>
        <a:ln w="12700" cap="flat" cmpd="sng" algn="ctr">
          <a:solidFill>
            <a:schemeClr val="accent4">
              <a:tint val="40000"/>
              <a:alpha val="90000"/>
              <a:hueOff val="10861925"/>
              <a:satOff val="-51245"/>
              <a:lumOff val="-18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Prisoner X: free</a:t>
          </a:r>
          <a:endParaRPr lang="en-SG" sz="2000" kern="1200" dirty="0"/>
        </a:p>
        <a:p>
          <a:pPr marL="228600" lvl="1" indent="-228600" algn="l" defTabSz="889000">
            <a:lnSpc>
              <a:spcPct val="90000"/>
            </a:lnSpc>
            <a:spcBef>
              <a:spcPct val="0"/>
            </a:spcBef>
            <a:spcAft>
              <a:spcPct val="15000"/>
            </a:spcAft>
            <a:buChar char="•"/>
          </a:pPr>
          <a:r>
            <a:rPr lang="en-US" sz="2000" kern="1200" dirty="0"/>
            <a:t>Prisoner Y: free</a:t>
          </a:r>
          <a:endParaRPr lang="en-SG" sz="2000" kern="1200" dirty="0"/>
        </a:p>
      </dsp:txBody>
      <dsp:txXfrm>
        <a:off x="5481256" y="861515"/>
        <a:ext cx="2402978" cy="30195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03F87-120B-41C2-9D1E-BC8B09F7340E}">
      <dsp:nvSpPr>
        <dsp:cNvPr id="0" name=""/>
        <dsp:cNvSpPr/>
      </dsp:nvSpPr>
      <dsp:spPr>
        <a:xfrm>
          <a:off x="2736533" y="968852"/>
          <a:ext cx="2413632" cy="2413632"/>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t>Market equilibrium</a:t>
          </a:r>
          <a:endParaRPr lang="en-SG" sz="2700" kern="1200" dirty="0"/>
        </a:p>
      </dsp:txBody>
      <dsp:txXfrm>
        <a:off x="3090001" y="1322320"/>
        <a:ext cx="1706696" cy="1706696"/>
      </dsp:txXfrm>
    </dsp:sp>
    <dsp:sp modelId="{19A52A72-78DD-4017-BD94-C41E18292791}">
      <dsp:nvSpPr>
        <dsp:cNvPr id="0" name=""/>
        <dsp:cNvSpPr/>
      </dsp:nvSpPr>
      <dsp:spPr>
        <a:xfrm>
          <a:off x="3339941" y="430"/>
          <a:ext cx="1206816" cy="1206816"/>
        </a:xfrm>
        <a:prstGeom prst="ellipse">
          <a:avLst/>
        </a:prstGeom>
        <a:gradFill rotWithShape="0">
          <a:gsLst>
            <a:gs pos="0">
              <a:schemeClr val="accent5">
                <a:alpha val="50000"/>
                <a:hueOff val="-1689636"/>
                <a:satOff val="-4355"/>
                <a:lumOff val="-2941"/>
                <a:alphaOff val="0"/>
                <a:satMod val="103000"/>
                <a:lumMod val="102000"/>
                <a:tint val="94000"/>
              </a:schemeClr>
            </a:gs>
            <a:gs pos="50000">
              <a:schemeClr val="accent5">
                <a:alpha val="50000"/>
                <a:hueOff val="-1689636"/>
                <a:satOff val="-4355"/>
                <a:lumOff val="-2941"/>
                <a:alphaOff val="0"/>
                <a:satMod val="110000"/>
                <a:lumMod val="100000"/>
                <a:shade val="100000"/>
              </a:schemeClr>
            </a:gs>
            <a:gs pos="100000">
              <a:schemeClr val="accent5">
                <a:alpha val="50000"/>
                <a:hueOff val="-1689636"/>
                <a:satOff val="-4355"/>
                <a:lumOff val="-2941"/>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Demands</a:t>
          </a:r>
          <a:endParaRPr lang="en-SG" sz="1600" kern="1200" dirty="0"/>
        </a:p>
      </dsp:txBody>
      <dsp:txXfrm>
        <a:off x="3516675" y="177164"/>
        <a:ext cx="853348" cy="853348"/>
      </dsp:txXfrm>
    </dsp:sp>
    <dsp:sp modelId="{4B2F339A-414E-4BB9-905B-F38CC5782B0B}">
      <dsp:nvSpPr>
        <dsp:cNvPr id="0" name=""/>
        <dsp:cNvSpPr/>
      </dsp:nvSpPr>
      <dsp:spPr>
        <a:xfrm>
          <a:off x="4911771" y="1572260"/>
          <a:ext cx="1206816" cy="1206816"/>
        </a:xfrm>
        <a:prstGeom prst="ellipse">
          <a:avLst/>
        </a:prstGeom>
        <a:gradFill rotWithShape="0">
          <a:gsLst>
            <a:gs pos="0">
              <a:schemeClr val="accent5">
                <a:alpha val="50000"/>
                <a:hueOff val="-3379271"/>
                <a:satOff val="-8710"/>
                <a:lumOff val="-5883"/>
                <a:alphaOff val="0"/>
                <a:satMod val="103000"/>
                <a:lumMod val="102000"/>
                <a:tint val="94000"/>
              </a:schemeClr>
            </a:gs>
            <a:gs pos="50000">
              <a:schemeClr val="accent5">
                <a:alpha val="50000"/>
                <a:hueOff val="-3379271"/>
                <a:satOff val="-8710"/>
                <a:lumOff val="-5883"/>
                <a:alphaOff val="0"/>
                <a:satMod val="110000"/>
                <a:lumMod val="100000"/>
                <a:shade val="100000"/>
              </a:schemeClr>
            </a:gs>
            <a:gs pos="100000">
              <a:schemeClr val="accent5">
                <a:alpha val="50000"/>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Prices</a:t>
          </a:r>
          <a:endParaRPr lang="en-SG" sz="1600" kern="1200" dirty="0"/>
        </a:p>
      </dsp:txBody>
      <dsp:txXfrm>
        <a:off x="5088505" y="1748994"/>
        <a:ext cx="853348" cy="853348"/>
      </dsp:txXfrm>
    </dsp:sp>
    <dsp:sp modelId="{1EFCAB91-D034-4DF9-BB9E-2704F7531EB0}">
      <dsp:nvSpPr>
        <dsp:cNvPr id="0" name=""/>
        <dsp:cNvSpPr/>
      </dsp:nvSpPr>
      <dsp:spPr>
        <a:xfrm>
          <a:off x="3339941" y="3144090"/>
          <a:ext cx="1206816" cy="1206816"/>
        </a:xfrm>
        <a:prstGeom prst="ellipse">
          <a:avLst/>
        </a:prstGeom>
        <a:gradFill rotWithShape="0">
          <a:gsLst>
            <a:gs pos="0">
              <a:schemeClr val="accent5">
                <a:alpha val="50000"/>
                <a:hueOff val="-5068907"/>
                <a:satOff val="-13064"/>
                <a:lumOff val="-8824"/>
                <a:alphaOff val="0"/>
                <a:satMod val="103000"/>
                <a:lumMod val="102000"/>
                <a:tint val="94000"/>
              </a:schemeClr>
            </a:gs>
            <a:gs pos="50000">
              <a:schemeClr val="accent5">
                <a:alpha val="50000"/>
                <a:hueOff val="-5068907"/>
                <a:satOff val="-13064"/>
                <a:lumOff val="-8824"/>
                <a:alphaOff val="0"/>
                <a:satMod val="110000"/>
                <a:lumMod val="100000"/>
                <a:shade val="100000"/>
              </a:schemeClr>
            </a:gs>
            <a:gs pos="100000">
              <a:schemeClr val="accent5">
                <a:alpha val="50000"/>
                <a:hueOff val="-5068907"/>
                <a:satOff val="-13064"/>
                <a:lumOff val="-8824"/>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Supplies</a:t>
          </a:r>
          <a:endParaRPr lang="en-SG" sz="1600" kern="1200" dirty="0"/>
        </a:p>
      </dsp:txBody>
      <dsp:txXfrm>
        <a:off x="3516675" y="3320824"/>
        <a:ext cx="853348" cy="853348"/>
      </dsp:txXfrm>
    </dsp:sp>
    <dsp:sp modelId="{0402A0E8-F792-47F9-BD46-4CCB45C6CF38}">
      <dsp:nvSpPr>
        <dsp:cNvPr id="0" name=""/>
        <dsp:cNvSpPr/>
      </dsp:nvSpPr>
      <dsp:spPr>
        <a:xfrm>
          <a:off x="1768111" y="1572260"/>
          <a:ext cx="1206816" cy="1206816"/>
        </a:xfrm>
        <a:prstGeom prst="ellipse">
          <a:avLst/>
        </a:prstGeom>
        <a:gradFill rotWithShape="0">
          <a:gsLst>
            <a:gs pos="0">
              <a:schemeClr val="accent5">
                <a:alpha val="50000"/>
                <a:hueOff val="-6758543"/>
                <a:satOff val="-17419"/>
                <a:lumOff val="-11765"/>
                <a:alphaOff val="0"/>
                <a:satMod val="103000"/>
                <a:lumMod val="102000"/>
                <a:tint val="94000"/>
              </a:schemeClr>
            </a:gs>
            <a:gs pos="50000">
              <a:schemeClr val="accent5">
                <a:alpha val="50000"/>
                <a:hueOff val="-6758543"/>
                <a:satOff val="-17419"/>
                <a:lumOff val="-11765"/>
                <a:alphaOff val="0"/>
                <a:satMod val="110000"/>
                <a:lumMod val="100000"/>
                <a:shade val="100000"/>
              </a:schemeClr>
            </a:gs>
            <a:gs pos="100000">
              <a:schemeClr val="accent5">
                <a:alpha val="50000"/>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Prices</a:t>
          </a:r>
          <a:endParaRPr lang="en-SG" sz="1600" kern="1200" dirty="0"/>
        </a:p>
      </dsp:txBody>
      <dsp:txXfrm>
        <a:off x="1944845" y="1748994"/>
        <a:ext cx="853348" cy="8533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C268A-0D2C-4184-9179-8279974AD234}">
      <dsp:nvSpPr>
        <dsp:cNvPr id="0" name=""/>
        <dsp:cNvSpPr/>
      </dsp:nvSpPr>
      <dsp:spPr>
        <a:xfrm>
          <a:off x="3051034" y="1403741"/>
          <a:ext cx="1784216" cy="1543419"/>
        </a:xfrm>
        <a:prstGeom prst="hexagon">
          <a:avLst>
            <a:gd name="adj" fmla="val 2857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Variables of market equilibrium</a:t>
          </a:r>
        </a:p>
      </dsp:txBody>
      <dsp:txXfrm>
        <a:off x="3346704" y="1659507"/>
        <a:ext cx="1192876" cy="1031887"/>
      </dsp:txXfrm>
    </dsp:sp>
    <dsp:sp modelId="{BC71A428-C86D-4E48-8A87-CD35D2721B44}">
      <dsp:nvSpPr>
        <dsp:cNvPr id="0" name=""/>
        <dsp:cNvSpPr/>
      </dsp:nvSpPr>
      <dsp:spPr>
        <a:xfrm>
          <a:off x="4168296" y="665319"/>
          <a:ext cx="673179" cy="580033"/>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2B29F3-EE1D-4514-A7C5-311D0608E5E7}">
      <dsp:nvSpPr>
        <dsp:cNvPr id="0" name=""/>
        <dsp:cNvSpPr/>
      </dsp:nvSpPr>
      <dsp:spPr>
        <a:xfrm>
          <a:off x="3215386" y="0"/>
          <a:ext cx="1462152" cy="1264933"/>
        </a:xfrm>
        <a:prstGeom prst="hexagon">
          <a:avLst>
            <a:gd name="adj" fmla="val 2857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Prices of inputs</a:t>
          </a:r>
        </a:p>
      </dsp:txBody>
      <dsp:txXfrm>
        <a:off x="3457696" y="209626"/>
        <a:ext cx="977532" cy="845681"/>
      </dsp:txXfrm>
    </dsp:sp>
    <dsp:sp modelId="{D4C7FA92-16FC-4A83-9718-8056CE39E4BF}">
      <dsp:nvSpPr>
        <dsp:cNvPr id="0" name=""/>
        <dsp:cNvSpPr/>
      </dsp:nvSpPr>
      <dsp:spPr>
        <a:xfrm>
          <a:off x="4953949" y="1749673"/>
          <a:ext cx="673179" cy="580033"/>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A245F9-83D6-4868-924D-CE0EBDE58DCC}">
      <dsp:nvSpPr>
        <dsp:cNvPr id="0" name=""/>
        <dsp:cNvSpPr/>
      </dsp:nvSpPr>
      <dsp:spPr>
        <a:xfrm>
          <a:off x="4556350" y="778019"/>
          <a:ext cx="1462152" cy="1264933"/>
        </a:xfrm>
        <a:prstGeom prst="hexagon">
          <a:avLst>
            <a:gd name="adj" fmla="val 28570"/>
            <a:gd name="vf" fmla="val 115470"/>
          </a:avLst>
        </a:prstGeom>
        <a:solidFill>
          <a:schemeClr val="accent4">
            <a:hueOff val="1960178"/>
            <a:satOff val="-8155"/>
            <a:lumOff val="1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Technological changes</a:t>
          </a:r>
        </a:p>
      </dsp:txBody>
      <dsp:txXfrm>
        <a:off x="4798660" y="987645"/>
        <a:ext cx="977532" cy="845681"/>
      </dsp:txXfrm>
    </dsp:sp>
    <dsp:sp modelId="{60C8AAF2-02D5-4532-9E0B-9C696C366519}">
      <dsp:nvSpPr>
        <dsp:cNvPr id="0" name=""/>
        <dsp:cNvSpPr/>
      </dsp:nvSpPr>
      <dsp:spPr>
        <a:xfrm>
          <a:off x="4408184" y="2973704"/>
          <a:ext cx="673179" cy="580033"/>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EEC410-C14C-459D-99D3-C0AC1A1A3C8C}">
      <dsp:nvSpPr>
        <dsp:cNvPr id="0" name=""/>
        <dsp:cNvSpPr/>
      </dsp:nvSpPr>
      <dsp:spPr>
        <a:xfrm>
          <a:off x="4556350" y="2307514"/>
          <a:ext cx="1462152" cy="1264933"/>
        </a:xfrm>
        <a:prstGeom prst="hexagon">
          <a:avLst>
            <a:gd name="adj" fmla="val 28570"/>
            <a:gd name="vf" fmla="val 115470"/>
          </a:avLst>
        </a:prstGeom>
        <a:solidFill>
          <a:schemeClr val="accent4">
            <a:hueOff val="3920356"/>
            <a:satOff val="-16311"/>
            <a:lumOff val="3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Prices of substitutes in production </a:t>
          </a:r>
        </a:p>
      </dsp:txBody>
      <dsp:txXfrm>
        <a:off x="4798660" y="2517140"/>
        <a:ext cx="977532" cy="845681"/>
      </dsp:txXfrm>
    </dsp:sp>
    <dsp:sp modelId="{E26C2920-D199-40C6-9153-93597D6DC9E5}">
      <dsp:nvSpPr>
        <dsp:cNvPr id="0" name=""/>
        <dsp:cNvSpPr/>
      </dsp:nvSpPr>
      <dsp:spPr>
        <a:xfrm>
          <a:off x="3054354" y="3100763"/>
          <a:ext cx="673179" cy="580033"/>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2A3847-C2E7-4D51-ACED-C0B9748B9BB4}">
      <dsp:nvSpPr>
        <dsp:cNvPr id="0" name=""/>
        <dsp:cNvSpPr/>
      </dsp:nvSpPr>
      <dsp:spPr>
        <a:xfrm>
          <a:off x="3215386" y="3086404"/>
          <a:ext cx="1462152" cy="1264933"/>
        </a:xfrm>
        <a:prstGeom prst="hexagon">
          <a:avLst>
            <a:gd name="adj" fmla="val 28570"/>
            <a:gd name="vf" fmla="val 115470"/>
          </a:avLst>
        </a:prstGeom>
        <a:solidFill>
          <a:schemeClr val="accent4">
            <a:hueOff val="5880535"/>
            <a:satOff val="-24466"/>
            <a:lumOff val="5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Number of firms in the market</a:t>
          </a:r>
        </a:p>
      </dsp:txBody>
      <dsp:txXfrm>
        <a:off x="3457696" y="3296030"/>
        <a:ext cx="977532" cy="845681"/>
      </dsp:txXfrm>
    </dsp:sp>
    <dsp:sp modelId="{23679F1F-BB00-461A-AD8E-1413CFC0CD97}">
      <dsp:nvSpPr>
        <dsp:cNvPr id="0" name=""/>
        <dsp:cNvSpPr/>
      </dsp:nvSpPr>
      <dsp:spPr>
        <a:xfrm>
          <a:off x="2255835" y="2016845"/>
          <a:ext cx="673179" cy="580033"/>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55F2A4-51AA-42AE-98C8-C7CCAFF84637}">
      <dsp:nvSpPr>
        <dsp:cNvPr id="0" name=""/>
        <dsp:cNvSpPr/>
      </dsp:nvSpPr>
      <dsp:spPr>
        <a:xfrm>
          <a:off x="1868196" y="2308384"/>
          <a:ext cx="1462152" cy="1264933"/>
        </a:xfrm>
        <a:prstGeom prst="hexagon">
          <a:avLst>
            <a:gd name="adj" fmla="val 28570"/>
            <a:gd name="vf" fmla="val 115470"/>
          </a:avLst>
        </a:prstGeom>
        <a:solidFill>
          <a:schemeClr val="accent4">
            <a:hueOff val="7840713"/>
            <a:satOff val="-32622"/>
            <a:lumOff val="7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Expected future prices</a:t>
          </a:r>
        </a:p>
      </dsp:txBody>
      <dsp:txXfrm>
        <a:off x="2110506" y="2518010"/>
        <a:ext cx="977532" cy="845681"/>
      </dsp:txXfrm>
    </dsp:sp>
    <dsp:sp modelId="{B25D24B6-2BA8-4EB9-B18B-DC19C3FAADE2}">
      <dsp:nvSpPr>
        <dsp:cNvPr id="0" name=""/>
        <dsp:cNvSpPr/>
      </dsp:nvSpPr>
      <dsp:spPr>
        <a:xfrm>
          <a:off x="1868196" y="776278"/>
          <a:ext cx="1462152" cy="1264933"/>
        </a:xfrm>
        <a:prstGeom prst="hexagon">
          <a:avLst>
            <a:gd name="adj" fmla="val 28570"/>
            <a:gd name="vf" fmla="val 11547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And other factors</a:t>
          </a:r>
        </a:p>
      </dsp:txBody>
      <dsp:txXfrm>
        <a:off x="2110506" y="985904"/>
        <a:ext cx="977532" cy="84568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DED7AA-8DE5-4AAD-815A-12E13FE0E735}">
      <dsp:nvSpPr>
        <dsp:cNvPr id="0" name=""/>
        <dsp:cNvSpPr/>
      </dsp:nvSpPr>
      <dsp:spPr>
        <a:xfrm>
          <a:off x="2269353" y="501672"/>
          <a:ext cx="3347993" cy="3347993"/>
        </a:xfrm>
        <a:prstGeom prst="blockArc">
          <a:avLst>
            <a:gd name="adj1" fmla="val 10800000"/>
            <a:gd name="adj2" fmla="val 16200000"/>
            <a:gd name="adj3" fmla="val 4638"/>
          </a:avLst>
        </a:prstGeom>
        <a:solidFill>
          <a:schemeClr val="accent5">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F608616-58C7-4E00-B5DC-F8747AEFF7F9}">
      <dsp:nvSpPr>
        <dsp:cNvPr id="0" name=""/>
        <dsp:cNvSpPr/>
      </dsp:nvSpPr>
      <dsp:spPr>
        <a:xfrm>
          <a:off x="2269353" y="501672"/>
          <a:ext cx="3347993" cy="3347993"/>
        </a:xfrm>
        <a:prstGeom prst="blockArc">
          <a:avLst>
            <a:gd name="adj1" fmla="val 5400000"/>
            <a:gd name="adj2" fmla="val 10800000"/>
            <a:gd name="adj3" fmla="val 4638"/>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363E313-5034-4796-878C-82A13B871C3E}">
      <dsp:nvSpPr>
        <dsp:cNvPr id="0" name=""/>
        <dsp:cNvSpPr/>
      </dsp:nvSpPr>
      <dsp:spPr>
        <a:xfrm>
          <a:off x="2269353" y="501672"/>
          <a:ext cx="3347993" cy="3347993"/>
        </a:xfrm>
        <a:prstGeom prst="blockArc">
          <a:avLst>
            <a:gd name="adj1" fmla="val 0"/>
            <a:gd name="adj2" fmla="val 5400000"/>
            <a:gd name="adj3" fmla="val 4638"/>
          </a:avLst>
        </a:prstGeom>
        <a:solidFill>
          <a:schemeClr val="accent3">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A00018F-7228-46C0-8D52-BB4B908DF5CF}">
      <dsp:nvSpPr>
        <dsp:cNvPr id="0" name=""/>
        <dsp:cNvSpPr/>
      </dsp:nvSpPr>
      <dsp:spPr>
        <a:xfrm>
          <a:off x="2269353" y="501672"/>
          <a:ext cx="3347993" cy="3347993"/>
        </a:xfrm>
        <a:prstGeom prst="blockArc">
          <a:avLst>
            <a:gd name="adj1" fmla="val 16200000"/>
            <a:gd name="adj2" fmla="val 0"/>
            <a:gd name="adj3" fmla="val 4638"/>
          </a:avLst>
        </a:prstGeom>
        <a:solidFill>
          <a:schemeClr val="accent2">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47E19E28-740A-4CA8-9E95-612F33CC846D}">
      <dsp:nvSpPr>
        <dsp:cNvPr id="0" name=""/>
        <dsp:cNvSpPr/>
      </dsp:nvSpPr>
      <dsp:spPr>
        <a:xfrm>
          <a:off x="3173164" y="1405483"/>
          <a:ext cx="1540371" cy="1540371"/>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SG" sz="2000" kern="1200" dirty="0"/>
            <a:t>Market economic indicators</a:t>
          </a:r>
        </a:p>
      </dsp:txBody>
      <dsp:txXfrm>
        <a:off x="3398746" y="1631065"/>
        <a:ext cx="1089207" cy="1089207"/>
      </dsp:txXfrm>
    </dsp:sp>
    <dsp:sp modelId="{47A5EA8F-B79A-42B7-8A32-3312AC3F93A3}">
      <dsp:nvSpPr>
        <dsp:cNvPr id="0" name=""/>
        <dsp:cNvSpPr/>
      </dsp:nvSpPr>
      <dsp:spPr>
        <a:xfrm>
          <a:off x="3404220" y="1359"/>
          <a:ext cx="1078259" cy="1078259"/>
        </a:xfrm>
        <a:prstGeom prst="ellips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SG" sz="1800" kern="1200" dirty="0"/>
            <a:t>Growth</a:t>
          </a:r>
        </a:p>
      </dsp:txBody>
      <dsp:txXfrm>
        <a:off x="3562127" y="159266"/>
        <a:ext cx="762445" cy="762445"/>
      </dsp:txXfrm>
    </dsp:sp>
    <dsp:sp modelId="{BA5A5392-F329-40CE-9FDC-8A3B82396F8D}">
      <dsp:nvSpPr>
        <dsp:cNvPr id="0" name=""/>
        <dsp:cNvSpPr/>
      </dsp:nvSpPr>
      <dsp:spPr>
        <a:xfrm>
          <a:off x="5039399" y="1636539"/>
          <a:ext cx="1078259" cy="1078259"/>
        </a:xfrm>
        <a:prstGeom prst="ellips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SG" sz="1800" kern="1200" dirty="0"/>
            <a:t>Income</a:t>
          </a:r>
        </a:p>
      </dsp:txBody>
      <dsp:txXfrm>
        <a:off x="5197306" y="1794446"/>
        <a:ext cx="762445" cy="762445"/>
      </dsp:txXfrm>
    </dsp:sp>
    <dsp:sp modelId="{4A9D0235-5696-4B51-8EA0-793031FE7C7E}">
      <dsp:nvSpPr>
        <dsp:cNvPr id="0" name=""/>
        <dsp:cNvSpPr/>
      </dsp:nvSpPr>
      <dsp:spPr>
        <a:xfrm>
          <a:off x="3404220" y="3271718"/>
          <a:ext cx="1078259" cy="1078259"/>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SG" sz="1800" kern="1200" dirty="0"/>
            <a:t>GDP</a:t>
          </a:r>
        </a:p>
      </dsp:txBody>
      <dsp:txXfrm>
        <a:off x="3562127" y="3429625"/>
        <a:ext cx="762445" cy="762445"/>
      </dsp:txXfrm>
    </dsp:sp>
    <dsp:sp modelId="{D3C4F48D-DB0F-4E73-A109-45A22253EF01}">
      <dsp:nvSpPr>
        <dsp:cNvPr id="0" name=""/>
        <dsp:cNvSpPr/>
      </dsp:nvSpPr>
      <dsp:spPr>
        <a:xfrm>
          <a:off x="1769040" y="1636539"/>
          <a:ext cx="1078259" cy="1078259"/>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SG" sz="1800" kern="1200" dirty="0"/>
            <a:t>Profits</a:t>
          </a:r>
        </a:p>
      </dsp:txBody>
      <dsp:txXfrm>
        <a:off x="1926947" y="1794446"/>
        <a:ext cx="762445" cy="76244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58CC1-74B8-4548-B6D4-F08F08B6CB45}">
      <dsp:nvSpPr>
        <dsp:cNvPr id="0" name=""/>
        <dsp:cNvSpPr/>
      </dsp:nvSpPr>
      <dsp:spPr>
        <a:xfrm>
          <a:off x="2191066" y="282836"/>
          <a:ext cx="3655123" cy="3655123"/>
        </a:xfrm>
        <a:prstGeom prst="pie">
          <a:avLst>
            <a:gd name="adj1" fmla="val 16200000"/>
            <a:gd name="adj2" fmla="val 180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SG" sz="1900" kern="1200" dirty="0"/>
            <a:t>Economic growth</a:t>
          </a:r>
        </a:p>
      </dsp:txBody>
      <dsp:txXfrm>
        <a:off x="4117403" y="1057375"/>
        <a:ext cx="1305401" cy="1087834"/>
      </dsp:txXfrm>
    </dsp:sp>
    <dsp:sp modelId="{46B7F8E1-A9FE-4749-8A6B-4209F48E694A}">
      <dsp:nvSpPr>
        <dsp:cNvPr id="0" name=""/>
        <dsp:cNvSpPr/>
      </dsp:nvSpPr>
      <dsp:spPr>
        <a:xfrm>
          <a:off x="2115788" y="413377"/>
          <a:ext cx="3655123" cy="3655123"/>
        </a:xfrm>
        <a:prstGeom prst="pie">
          <a:avLst>
            <a:gd name="adj1" fmla="val 1800000"/>
            <a:gd name="adj2" fmla="val 9000000"/>
          </a:avLst>
        </a:prstGeom>
        <a:solidFill>
          <a:schemeClr val="accent3">
            <a:hueOff val="1355300"/>
            <a:satOff val="50000"/>
            <a:lumOff val="-735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SG" sz="1900" kern="1200" dirty="0"/>
            <a:t>Expansion of GDP</a:t>
          </a:r>
        </a:p>
      </dsp:txBody>
      <dsp:txXfrm>
        <a:off x="2986055" y="2784856"/>
        <a:ext cx="1958102" cy="957294"/>
      </dsp:txXfrm>
    </dsp:sp>
    <dsp:sp modelId="{A9930FF1-C4BA-4EF8-B448-C8C393C8B40A}">
      <dsp:nvSpPr>
        <dsp:cNvPr id="0" name=""/>
        <dsp:cNvSpPr/>
      </dsp:nvSpPr>
      <dsp:spPr>
        <a:xfrm>
          <a:off x="2040509" y="282836"/>
          <a:ext cx="3655123" cy="3655123"/>
        </a:xfrm>
        <a:prstGeom prst="pie">
          <a:avLst>
            <a:gd name="adj1" fmla="val 9000000"/>
            <a:gd name="adj2" fmla="val 16200000"/>
          </a:avLst>
        </a:prstGeom>
        <a:solidFill>
          <a:schemeClr val="accent3">
            <a:hueOff val="2710599"/>
            <a:satOff val="100000"/>
            <a:lumOff val="-1470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SG" sz="1900" kern="1200" dirty="0"/>
            <a:t>Encouraging materialism</a:t>
          </a:r>
        </a:p>
      </dsp:txBody>
      <dsp:txXfrm>
        <a:off x="2463895" y="1057375"/>
        <a:ext cx="1305401" cy="1087834"/>
      </dsp:txXfrm>
    </dsp:sp>
    <dsp:sp modelId="{F8096C16-4F86-4F9A-89DB-F320B84065F0}">
      <dsp:nvSpPr>
        <dsp:cNvPr id="0" name=""/>
        <dsp:cNvSpPr/>
      </dsp:nvSpPr>
      <dsp:spPr>
        <a:xfrm>
          <a:off x="1965098" y="56567"/>
          <a:ext cx="4107663" cy="4107663"/>
        </a:xfrm>
        <a:prstGeom prst="circularArrow">
          <a:avLst>
            <a:gd name="adj1" fmla="val 5085"/>
            <a:gd name="adj2" fmla="val 327528"/>
            <a:gd name="adj3" fmla="val 1472472"/>
            <a:gd name="adj4" fmla="val 16199432"/>
            <a:gd name="adj5" fmla="val 5932"/>
          </a:avLst>
        </a:prstGeom>
        <a:solidFill>
          <a:schemeClr val="accent3">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E06FDB0F-52B4-40AE-BDFD-35921D8F609C}">
      <dsp:nvSpPr>
        <dsp:cNvPr id="0" name=""/>
        <dsp:cNvSpPr/>
      </dsp:nvSpPr>
      <dsp:spPr>
        <a:xfrm>
          <a:off x="1889518" y="186876"/>
          <a:ext cx="4107663" cy="4107663"/>
        </a:xfrm>
        <a:prstGeom prst="circularArrow">
          <a:avLst>
            <a:gd name="adj1" fmla="val 5085"/>
            <a:gd name="adj2" fmla="val 327528"/>
            <a:gd name="adj3" fmla="val 8671970"/>
            <a:gd name="adj4" fmla="val 1800502"/>
            <a:gd name="adj5" fmla="val 5932"/>
          </a:avLst>
        </a:prstGeom>
        <a:solidFill>
          <a:schemeClr val="accent3">
            <a:hueOff val="1355300"/>
            <a:satOff val="50000"/>
            <a:lumOff val="-7353"/>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ED8DA60B-E310-4ACF-BAFD-4A329561B4D5}">
      <dsp:nvSpPr>
        <dsp:cNvPr id="0" name=""/>
        <dsp:cNvSpPr/>
      </dsp:nvSpPr>
      <dsp:spPr>
        <a:xfrm>
          <a:off x="1813938" y="56567"/>
          <a:ext cx="4107663" cy="4107663"/>
        </a:xfrm>
        <a:prstGeom prst="circularArrow">
          <a:avLst>
            <a:gd name="adj1" fmla="val 5085"/>
            <a:gd name="adj2" fmla="val 327528"/>
            <a:gd name="adj3" fmla="val 15873039"/>
            <a:gd name="adj4" fmla="val 9000000"/>
            <a:gd name="adj5" fmla="val 5932"/>
          </a:avLst>
        </a:prstGeom>
        <a:solidFill>
          <a:schemeClr val="accent3">
            <a:hueOff val="2710599"/>
            <a:satOff val="100000"/>
            <a:lumOff val="-14706"/>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365350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1839128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3919952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2283198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3671795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1055007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220418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139125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51011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1989867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8791D94-A720-4FB7-93EE-A271F194CEF2}" type="datetimeFigureOut">
              <a:rPr lang="zh-CN" altLang="en-US" smtClean="0"/>
              <a:t>2020/9/9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249779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91D94-A720-4FB7-93EE-A271F194CEF2}" type="datetimeFigureOut">
              <a:rPr lang="zh-CN" altLang="en-US" smtClean="0"/>
              <a:t>2020/9/9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11BFC-2685-4D37-967A-CAA0C545D296}" type="slidenum">
              <a:rPr lang="zh-CN" altLang="en-US" smtClean="0"/>
              <a:t>‹#›</a:t>
            </a:fld>
            <a:endParaRPr lang="zh-CN" altLang="en-US"/>
          </a:p>
        </p:txBody>
      </p:sp>
    </p:spTree>
    <p:extLst>
      <p:ext uri="{BB962C8B-B14F-4D97-AF65-F5344CB8AC3E}">
        <p14:creationId xmlns:p14="http://schemas.microsoft.com/office/powerpoint/2010/main" val="2474282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2ACC67-A218-4B39-959B-25FEDEC3200B}"/>
              </a:ext>
            </a:extLst>
          </p:cNvPr>
          <p:cNvSpPr>
            <a:spLocks noGrp="1"/>
          </p:cNvSpPr>
          <p:nvPr>
            <p:ph type="title"/>
          </p:nvPr>
        </p:nvSpPr>
        <p:spPr/>
        <p:txBody>
          <a:bodyPr/>
          <a:lstStyle/>
          <a:p>
            <a:r>
              <a:rPr lang="en-US" altLang="zh-CN" dirty="0"/>
              <a:t>Lecture 3: </a:t>
            </a:r>
            <a:r>
              <a:rPr lang="en-SG" dirty="0"/>
              <a:t>Buddhist Economics: </a:t>
            </a:r>
            <a:br>
              <a:rPr lang="en-SG" i="1" dirty="0"/>
            </a:br>
            <a:r>
              <a:rPr lang="en-SG" i="1" dirty="0"/>
              <a:t>A Holistic Model</a:t>
            </a:r>
            <a:endParaRPr lang="zh-CN" altLang="en-US" dirty="0"/>
          </a:p>
        </p:txBody>
      </p:sp>
      <p:sp>
        <p:nvSpPr>
          <p:cNvPr id="3" name="内容占位符 2">
            <a:extLst>
              <a:ext uri="{FF2B5EF4-FFF2-40B4-BE49-F238E27FC236}">
                <a16:creationId xmlns:a16="http://schemas.microsoft.com/office/drawing/2014/main" id="{A453D3EC-FA91-49F4-9490-E2604915CB0E}"/>
              </a:ext>
            </a:extLst>
          </p:cNvPr>
          <p:cNvSpPr>
            <a:spLocks noGrp="1"/>
          </p:cNvSpPr>
          <p:nvPr>
            <p:ph idx="1"/>
          </p:nvPr>
        </p:nvSpPr>
        <p:spPr/>
        <p:txBody>
          <a:bodyPr>
            <a:normAutofit fontScale="85000" lnSpcReduction="20000"/>
          </a:bodyPr>
          <a:lstStyle/>
          <a:p>
            <a:r>
              <a:rPr lang="en-US" altLang="zh-CN" dirty="0"/>
              <a:t>The first chapter of the textbook, which we shall discuss in this lecture, is rather short; so we shall explain some more concepts and theories of general economics; below is the </a:t>
            </a:r>
            <a:r>
              <a:rPr lang="en-US" altLang="zh-CN" i="1" dirty="0"/>
              <a:t>table of contents</a:t>
            </a:r>
            <a:r>
              <a:rPr lang="en-US" altLang="zh-CN" dirty="0"/>
              <a:t>:</a:t>
            </a:r>
          </a:p>
          <a:p>
            <a:r>
              <a:rPr lang="en-US" altLang="zh-CN" dirty="0"/>
              <a:t>Economics: </a:t>
            </a:r>
            <a:r>
              <a:rPr lang="en-US" altLang="zh-CN" i="1" dirty="0"/>
              <a:t>basic concepts </a:t>
            </a:r>
            <a:r>
              <a:rPr lang="en-US" altLang="zh-CN" dirty="0"/>
              <a:t>(please read this part of the PPTs for your information only; if you do not understand some of them, then just move on to read others; when we proceed with our studies, you may come back and reread those slides whenever necessary)</a:t>
            </a:r>
          </a:p>
          <a:p>
            <a:r>
              <a:rPr lang="en-US" altLang="zh-CN" dirty="0"/>
              <a:t>Buddhist economics: </a:t>
            </a:r>
            <a:r>
              <a:rPr lang="en-US" altLang="zh-CN" i="1" dirty="0"/>
              <a:t>holistic model </a:t>
            </a:r>
            <a:r>
              <a:rPr lang="en-US" altLang="zh-CN" dirty="0"/>
              <a:t>(please read the 1</a:t>
            </a:r>
            <a:r>
              <a:rPr lang="en-US" altLang="zh-CN" baseline="30000" dirty="0"/>
              <a:t>st</a:t>
            </a:r>
            <a:r>
              <a:rPr lang="en-US" altLang="zh-CN" dirty="0"/>
              <a:t> chapter of our textbook and if you do not understand, then reread it; it is very short – only about 6 pages!)</a:t>
            </a:r>
          </a:p>
          <a:p>
            <a:r>
              <a:rPr lang="en-US" altLang="zh-CN" dirty="0"/>
              <a:t>Summary and facts check</a:t>
            </a:r>
          </a:p>
          <a:p>
            <a:r>
              <a:rPr lang="en-US" altLang="zh-CN" dirty="0"/>
              <a:t>Exercises</a:t>
            </a:r>
            <a:endParaRPr lang="zh-CN" altLang="en-US" dirty="0"/>
          </a:p>
        </p:txBody>
      </p:sp>
    </p:spTree>
    <p:extLst>
      <p:ext uri="{BB962C8B-B14F-4D97-AF65-F5344CB8AC3E}">
        <p14:creationId xmlns:p14="http://schemas.microsoft.com/office/powerpoint/2010/main" val="287853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16BF0-70E5-4EAD-B733-7783091F306B}"/>
              </a:ext>
            </a:extLst>
          </p:cNvPr>
          <p:cNvSpPr>
            <a:spLocks noGrp="1"/>
          </p:cNvSpPr>
          <p:nvPr>
            <p:ph type="title"/>
          </p:nvPr>
        </p:nvSpPr>
        <p:spPr/>
        <p:txBody>
          <a:bodyPr>
            <a:normAutofit fontScale="90000"/>
          </a:bodyPr>
          <a:lstStyle/>
          <a:p>
            <a:r>
              <a:rPr lang="en-US" dirty="0"/>
              <a:t>Adam Smith and his </a:t>
            </a:r>
            <a:r>
              <a:rPr lang="en-US" i="1" dirty="0"/>
              <a:t>hypothesis</a:t>
            </a:r>
            <a:r>
              <a:rPr lang="en-US" dirty="0"/>
              <a:t>: </a:t>
            </a:r>
            <a:r>
              <a:rPr lang="en-US" sz="2400" dirty="0"/>
              <a:t>below are some sentences cited from his book which outlined the theory of </a:t>
            </a:r>
            <a:r>
              <a:rPr lang="en-US" sz="2400" i="1" dirty="0"/>
              <a:t>invisible hand </a:t>
            </a:r>
            <a:r>
              <a:rPr lang="en-US" sz="2400" dirty="0"/>
              <a:t>and how it works;</a:t>
            </a:r>
            <a:endParaRPr lang="en-SG" i="1" dirty="0"/>
          </a:p>
        </p:txBody>
      </p:sp>
      <p:sp>
        <p:nvSpPr>
          <p:cNvPr id="3" name="Content Placeholder 2">
            <a:extLst>
              <a:ext uri="{FF2B5EF4-FFF2-40B4-BE49-F238E27FC236}">
                <a16:creationId xmlns:a16="http://schemas.microsoft.com/office/drawing/2014/main" id="{DB5BB31D-4577-4B79-A208-0351763A4654}"/>
              </a:ext>
            </a:extLst>
          </p:cNvPr>
          <p:cNvSpPr>
            <a:spLocks noGrp="1"/>
          </p:cNvSpPr>
          <p:nvPr>
            <p:ph idx="1"/>
          </p:nvPr>
        </p:nvSpPr>
        <p:spPr/>
        <p:txBody>
          <a:bodyPr>
            <a:normAutofit fontScale="85000" lnSpcReduction="20000"/>
          </a:bodyPr>
          <a:lstStyle/>
          <a:p>
            <a:r>
              <a:rPr lang="en-US" dirty="0"/>
              <a:t>“He generally, indeed, </a:t>
            </a:r>
            <a:r>
              <a:rPr lang="en-US" u="sng" dirty="0"/>
              <a:t>neither intends </a:t>
            </a:r>
            <a:r>
              <a:rPr lang="en-US" dirty="0"/>
              <a:t>to promote the public interest, </a:t>
            </a:r>
            <a:r>
              <a:rPr lang="en-US" u="sng" dirty="0"/>
              <a:t>nor knows </a:t>
            </a:r>
            <a:r>
              <a:rPr lang="en-US" dirty="0"/>
              <a:t>how much he is promoting it. By preferring the support of domestic to that of foreign industry, he </a:t>
            </a:r>
            <a:r>
              <a:rPr lang="en-US" u="sng" dirty="0"/>
              <a:t>intends only his own security</a:t>
            </a:r>
            <a:r>
              <a:rPr lang="en-US" dirty="0"/>
              <a:t>; and by directing that industry in such a manner as its produce may be of the greatest value, he </a:t>
            </a:r>
            <a:r>
              <a:rPr lang="en-US" u="sng" dirty="0"/>
              <a:t>intends only his own gain</a:t>
            </a:r>
            <a:r>
              <a:rPr lang="en-US" dirty="0"/>
              <a:t>, and he is in this, as in many other cases, led by an </a:t>
            </a:r>
            <a:r>
              <a:rPr lang="en-US" u="sng" dirty="0"/>
              <a:t>invisible hand</a:t>
            </a:r>
            <a:r>
              <a:rPr lang="en-US" dirty="0"/>
              <a:t> to promote </a:t>
            </a:r>
            <a:r>
              <a:rPr lang="en-US" u="sng" dirty="0"/>
              <a:t>an end which was no part of his intention</a:t>
            </a:r>
            <a:r>
              <a:rPr lang="en-US" dirty="0"/>
              <a:t>. Nor is it always the worst for the society that it was no part of it. By pursuing </a:t>
            </a:r>
            <a:r>
              <a:rPr lang="en-US" u="sng" dirty="0"/>
              <a:t>his own interest he frequently promotes that of the society</a:t>
            </a:r>
            <a:r>
              <a:rPr lang="en-US" dirty="0"/>
              <a:t> more effectually than when he really intends to promote it. I have never known much good done by those who affected to trade for the </a:t>
            </a:r>
            <a:r>
              <a:rPr lang="en-US" u="sng" dirty="0"/>
              <a:t>public good</a:t>
            </a:r>
            <a:r>
              <a:rPr lang="en-US" dirty="0"/>
              <a:t>. It is an affection, indeed, not very common among merchants, and very few words need to employed in dissuading them from it.” (</a:t>
            </a:r>
            <a:r>
              <a:rPr lang="en-US" i="1" dirty="0"/>
              <a:t>The Wealth of Nations</a:t>
            </a:r>
            <a:r>
              <a:rPr lang="en-US" dirty="0"/>
              <a:t>, p.572)</a:t>
            </a:r>
            <a:endParaRPr lang="en-SG" dirty="0"/>
          </a:p>
        </p:txBody>
      </p:sp>
    </p:spTree>
    <p:extLst>
      <p:ext uri="{BB962C8B-B14F-4D97-AF65-F5344CB8AC3E}">
        <p14:creationId xmlns:p14="http://schemas.microsoft.com/office/powerpoint/2010/main" val="74931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C7529-616A-4F7D-89B4-F3B5EBB9ADAF}"/>
              </a:ext>
            </a:extLst>
          </p:cNvPr>
          <p:cNvSpPr>
            <a:spLocks noGrp="1"/>
          </p:cNvSpPr>
          <p:nvPr>
            <p:ph type="title"/>
          </p:nvPr>
        </p:nvSpPr>
        <p:spPr/>
        <p:txBody>
          <a:bodyPr>
            <a:normAutofit fontScale="90000"/>
          </a:bodyPr>
          <a:lstStyle/>
          <a:p>
            <a:r>
              <a:rPr lang="en-US" dirty="0"/>
              <a:t>Prisoners’ dilemma: </a:t>
            </a:r>
            <a:r>
              <a:rPr lang="en-US" sz="2200" dirty="0"/>
              <a:t>two prisoners X and Y are arrested on a charge that carries 5 years of imprisonment; but police has no confession; so the prisoners are given 3 choices: A: if one testifies again the other, one will be free while the other receives 5 years of imprisonment; B: but if both confess, they will receive 2 years each;  C: if both deny, they will be released immediately; what should they do?</a:t>
            </a:r>
            <a:endParaRPr lang="en-SG" sz="2200" dirty="0"/>
          </a:p>
        </p:txBody>
      </p:sp>
      <p:graphicFrame>
        <p:nvGraphicFramePr>
          <p:cNvPr id="4" name="Content Placeholder 3">
            <a:extLst>
              <a:ext uri="{FF2B5EF4-FFF2-40B4-BE49-F238E27FC236}">
                <a16:creationId xmlns:a16="http://schemas.microsoft.com/office/drawing/2014/main" id="{CF635957-FF81-45AC-BF8C-D06D2C20718E}"/>
              </a:ext>
            </a:extLst>
          </p:cNvPr>
          <p:cNvGraphicFramePr>
            <a:graphicFrameLocks noGrp="1"/>
          </p:cNvGraphicFramePr>
          <p:nvPr>
            <p:ph idx="1"/>
            <p:extLst>
              <p:ext uri="{D42A27DB-BD31-4B8C-83A1-F6EECF244321}">
                <p14:modId xmlns:p14="http://schemas.microsoft.com/office/powerpoint/2010/main" val="838156322"/>
              </p:ext>
            </p:extLst>
          </p:nvPr>
        </p:nvGraphicFramePr>
        <p:xfrm>
          <a:off x="628650" y="2130805"/>
          <a:ext cx="7886700" cy="40461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6848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E7AC8-F832-4C8C-A648-2CFE5DC4F700}"/>
              </a:ext>
            </a:extLst>
          </p:cNvPr>
          <p:cNvSpPr>
            <a:spLocks noGrp="1"/>
          </p:cNvSpPr>
          <p:nvPr>
            <p:ph type="title"/>
          </p:nvPr>
        </p:nvSpPr>
        <p:spPr/>
        <p:txBody>
          <a:bodyPr/>
          <a:lstStyle/>
          <a:p>
            <a:r>
              <a:rPr lang="en-US" dirty="0"/>
              <a:t>Prisoners’ dilemma: some further explanations</a:t>
            </a:r>
            <a:endParaRPr lang="en-SG" dirty="0"/>
          </a:p>
        </p:txBody>
      </p:sp>
      <p:sp>
        <p:nvSpPr>
          <p:cNvPr id="3" name="Content Placeholder 2">
            <a:extLst>
              <a:ext uri="{FF2B5EF4-FFF2-40B4-BE49-F238E27FC236}">
                <a16:creationId xmlns:a16="http://schemas.microsoft.com/office/drawing/2014/main" id="{EB593EED-859A-4CFD-AFE9-1D3CFF4946FE}"/>
              </a:ext>
            </a:extLst>
          </p:cNvPr>
          <p:cNvSpPr>
            <a:spLocks noGrp="1"/>
          </p:cNvSpPr>
          <p:nvPr>
            <p:ph idx="1"/>
          </p:nvPr>
        </p:nvSpPr>
        <p:spPr/>
        <p:txBody>
          <a:bodyPr>
            <a:normAutofit fontScale="62500" lnSpcReduction="20000"/>
          </a:bodyPr>
          <a:lstStyle/>
          <a:p>
            <a:r>
              <a:rPr lang="en-US" dirty="0"/>
              <a:t>The above prisoners’ dilemma is a convenient illustration of human behavior and rational choice; below are some more explanations;</a:t>
            </a:r>
          </a:p>
          <a:p>
            <a:r>
              <a:rPr lang="en-US" dirty="0"/>
              <a:t>1, In the 1</a:t>
            </a:r>
            <a:r>
              <a:rPr lang="en-US" baseline="30000" dirty="0"/>
              <a:t>st</a:t>
            </a:r>
            <a:r>
              <a:rPr lang="en-US" dirty="0"/>
              <a:t> column (yellow color), if one testifies again the other, one will be free and the other will be imprisoned for 5 years; but the risk is that both can testify against each other; so they may both end up in the prison for 5 years each;</a:t>
            </a:r>
          </a:p>
          <a:p>
            <a:r>
              <a:rPr lang="en-US" dirty="0"/>
              <a:t>2, In the 2</a:t>
            </a:r>
            <a:r>
              <a:rPr lang="en-US" baseline="30000" dirty="0"/>
              <a:t>nd</a:t>
            </a:r>
            <a:r>
              <a:rPr lang="en-US" dirty="0"/>
              <a:t> column (green color), if both confess, each will receive 2 years; this seems to be a good choice and it is safer;</a:t>
            </a:r>
          </a:p>
          <a:p>
            <a:r>
              <a:rPr lang="en-US" dirty="0"/>
              <a:t>3, In the 3</a:t>
            </a:r>
            <a:r>
              <a:rPr lang="en-US" baseline="30000" dirty="0"/>
              <a:t>rd</a:t>
            </a:r>
            <a:r>
              <a:rPr lang="en-US" dirty="0"/>
              <a:t> column (light blue), if both deny, they will be free; this looks even better, but considering the first choice, it is also quite risky: if the one guy rats on the other, one is free and the other gets 5 years; this works both way;</a:t>
            </a:r>
          </a:p>
          <a:p>
            <a:r>
              <a:rPr lang="en-US" dirty="0"/>
              <a:t>So although it looks that the 2</a:t>
            </a:r>
            <a:r>
              <a:rPr lang="en-US" baseline="30000" dirty="0"/>
              <a:t>nd</a:t>
            </a:r>
            <a:r>
              <a:rPr lang="en-US" dirty="0"/>
              <a:t> choice is the better one for both sides (safer), it is still difficult to make a good decision; some economists such as George </a:t>
            </a:r>
            <a:r>
              <a:rPr lang="en-US" dirty="0" err="1"/>
              <a:t>Akerlof</a:t>
            </a:r>
            <a:r>
              <a:rPr lang="en-US" dirty="0"/>
              <a:t> and Joseph Stiglitz (two of three Nobel Prize laureates for economics in 2001) pointed out that because of the </a:t>
            </a:r>
            <a:r>
              <a:rPr lang="en-US" i="1" dirty="0"/>
              <a:t>asymmetric information </a:t>
            </a:r>
            <a:r>
              <a:rPr lang="en-US" dirty="0"/>
              <a:t>availability (not enough or too much information), rational decision is difficult to make; this means that the concept of rational behavior in market economy is not very rational;</a:t>
            </a:r>
          </a:p>
          <a:p>
            <a:endParaRPr lang="en-SG" dirty="0"/>
          </a:p>
        </p:txBody>
      </p:sp>
    </p:spTree>
    <p:extLst>
      <p:ext uri="{BB962C8B-B14F-4D97-AF65-F5344CB8AC3E}">
        <p14:creationId xmlns:p14="http://schemas.microsoft.com/office/powerpoint/2010/main" val="4063124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A9A01-BFBC-4966-9E4D-4895CA738872}"/>
              </a:ext>
            </a:extLst>
          </p:cNvPr>
          <p:cNvSpPr>
            <a:spLocks noGrp="1"/>
          </p:cNvSpPr>
          <p:nvPr>
            <p:ph type="title"/>
          </p:nvPr>
        </p:nvSpPr>
        <p:spPr/>
        <p:txBody>
          <a:bodyPr/>
          <a:lstStyle/>
          <a:p>
            <a:r>
              <a:rPr lang="en-US" dirty="0"/>
              <a:t>Market equilibrium</a:t>
            </a:r>
            <a:endParaRPr lang="en-SG" dirty="0"/>
          </a:p>
        </p:txBody>
      </p:sp>
      <p:graphicFrame>
        <p:nvGraphicFramePr>
          <p:cNvPr id="4" name="Content Placeholder 3">
            <a:extLst>
              <a:ext uri="{FF2B5EF4-FFF2-40B4-BE49-F238E27FC236}">
                <a16:creationId xmlns:a16="http://schemas.microsoft.com/office/drawing/2014/main" id="{7EB35184-44A8-45AB-8BCB-2E281FF44FEF}"/>
              </a:ext>
            </a:extLst>
          </p:cNvPr>
          <p:cNvGraphicFramePr>
            <a:graphicFrameLocks noGrp="1"/>
          </p:cNvGraphicFramePr>
          <p:nvPr>
            <p:ph idx="1"/>
            <p:extLst>
              <p:ext uri="{D42A27DB-BD31-4B8C-83A1-F6EECF244321}">
                <p14:modId xmlns:p14="http://schemas.microsoft.com/office/powerpoint/2010/main" val="121165825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8359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equilibrium</a:t>
            </a:r>
          </a:p>
        </p:txBody>
      </p:sp>
      <p:sp>
        <p:nvSpPr>
          <p:cNvPr id="3" name="Content Placeholder 2"/>
          <p:cNvSpPr>
            <a:spLocks noGrp="1"/>
          </p:cNvSpPr>
          <p:nvPr>
            <p:ph idx="1"/>
          </p:nvPr>
        </p:nvSpPr>
        <p:spPr/>
        <p:txBody>
          <a:bodyPr>
            <a:normAutofit fontScale="77500" lnSpcReduction="20000"/>
          </a:bodyPr>
          <a:lstStyle/>
          <a:p>
            <a:r>
              <a:rPr lang="en-US" i="1" dirty="0"/>
              <a:t>Market equilibrium </a:t>
            </a:r>
            <a:r>
              <a:rPr lang="en-US" dirty="0"/>
              <a:t>is usually referring to the point when the quantity demanded equals quantity supplied; when the demanded amount of goods can be supplied and all be sold out at a given prices, this then can be called the point of </a:t>
            </a:r>
            <a:r>
              <a:rPr lang="en-US" i="1" dirty="0"/>
              <a:t>market equilibrium</a:t>
            </a:r>
            <a:r>
              <a:rPr lang="en-US" dirty="0"/>
              <a:t>; </a:t>
            </a:r>
          </a:p>
          <a:p>
            <a:r>
              <a:rPr lang="en-US" dirty="0"/>
              <a:t>Because the “law of demand” and the “law of supply” follow two different patterns, the gap between demand and supply can be very much disproportionate; thus, when supply is greater than demand, there would be </a:t>
            </a:r>
            <a:r>
              <a:rPr lang="en-US" i="1" dirty="0"/>
              <a:t>surplus</a:t>
            </a:r>
            <a:r>
              <a:rPr lang="en-US" dirty="0"/>
              <a:t> whereas otherwise there would be </a:t>
            </a:r>
            <a:r>
              <a:rPr lang="en-US" i="1" dirty="0"/>
              <a:t>shortages</a:t>
            </a:r>
            <a:r>
              <a:rPr lang="en-US" dirty="0"/>
              <a:t>; </a:t>
            </a:r>
          </a:p>
          <a:p>
            <a:r>
              <a:rPr lang="en-US" dirty="0"/>
              <a:t>In theory, </a:t>
            </a:r>
            <a:r>
              <a:rPr lang="en-US" i="1" dirty="0"/>
              <a:t>market equilibrium </a:t>
            </a:r>
            <a:r>
              <a:rPr lang="en-US" dirty="0"/>
              <a:t>can be achieved, for as market economic theory demonstrates, an </a:t>
            </a:r>
            <a:r>
              <a:rPr lang="en-US" i="1" dirty="0"/>
              <a:t>invisible hand </a:t>
            </a:r>
            <a:r>
              <a:rPr lang="en-US" dirty="0"/>
              <a:t>would regulate market so that it will operate efficiently and smoothly; but because of the </a:t>
            </a:r>
            <a:r>
              <a:rPr lang="en-US" i="1" dirty="0"/>
              <a:t>availability of information</a:t>
            </a:r>
            <a:r>
              <a:rPr lang="en-US" dirty="0"/>
              <a:t>, and the slow space of market correction, market equilibrium is not automatic and constant;</a:t>
            </a:r>
          </a:p>
          <a:p>
            <a:endParaRPr lang="en-US" dirty="0"/>
          </a:p>
        </p:txBody>
      </p:sp>
    </p:spTree>
    <p:extLst>
      <p:ext uri="{BB962C8B-B14F-4D97-AF65-F5344CB8AC3E}">
        <p14:creationId xmlns:p14="http://schemas.microsoft.com/office/powerpoint/2010/main" val="2669921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C4BE8-39DE-4C35-9E2A-F7A207326F72}"/>
              </a:ext>
            </a:extLst>
          </p:cNvPr>
          <p:cNvSpPr>
            <a:spLocks noGrp="1"/>
          </p:cNvSpPr>
          <p:nvPr>
            <p:ph type="title"/>
          </p:nvPr>
        </p:nvSpPr>
        <p:spPr/>
        <p:txBody>
          <a:bodyPr>
            <a:normAutofit fontScale="90000"/>
          </a:bodyPr>
          <a:lstStyle/>
          <a:p>
            <a:r>
              <a:rPr lang="en-US" dirty="0"/>
              <a:t>Variables of </a:t>
            </a:r>
            <a:r>
              <a:rPr lang="en-US" sz="2400" dirty="0"/>
              <a:t>demands, supplies and market equilibrium</a:t>
            </a:r>
            <a:r>
              <a:rPr lang="zh-CN" altLang="en-US" sz="2400" dirty="0"/>
              <a:t>：</a:t>
            </a:r>
            <a:r>
              <a:rPr lang="en-SG" altLang="zh-CN" sz="2400" dirty="0"/>
              <a:t>the factors below are the variables which will affect the demands, supplies and market equilibrium;</a:t>
            </a:r>
            <a:endParaRPr lang="en-SG" sz="2400" dirty="0"/>
          </a:p>
        </p:txBody>
      </p:sp>
      <p:graphicFrame>
        <p:nvGraphicFramePr>
          <p:cNvPr id="4" name="Content Placeholder 3">
            <a:extLst>
              <a:ext uri="{FF2B5EF4-FFF2-40B4-BE49-F238E27FC236}">
                <a16:creationId xmlns:a16="http://schemas.microsoft.com/office/drawing/2014/main" id="{C03A6BAE-15B2-47A5-B4A9-C5078B124B8B}"/>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6578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30023-FCD9-44DB-BC37-0E566D0C9E82}"/>
              </a:ext>
            </a:extLst>
          </p:cNvPr>
          <p:cNvSpPr>
            <a:spLocks noGrp="1"/>
          </p:cNvSpPr>
          <p:nvPr>
            <p:ph type="title"/>
          </p:nvPr>
        </p:nvSpPr>
        <p:spPr/>
        <p:txBody>
          <a:bodyPr>
            <a:normAutofit fontScale="90000"/>
          </a:bodyPr>
          <a:lstStyle/>
          <a:p>
            <a:r>
              <a:rPr lang="en-SG" dirty="0"/>
              <a:t>Market economic model</a:t>
            </a:r>
            <a:r>
              <a:rPr lang="en-SG" sz="2700" dirty="0"/>
              <a:t>: </a:t>
            </a:r>
            <a:r>
              <a:rPr lang="en-SG" sz="2400" dirty="0"/>
              <a:t>the main indicators of </a:t>
            </a:r>
            <a:r>
              <a:rPr lang="en-SG" sz="2400" i="1" dirty="0"/>
              <a:t>market economic model </a:t>
            </a:r>
            <a:r>
              <a:rPr lang="en-SG" sz="2400" dirty="0"/>
              <a:t>are growths of income, profits, GDP, etc.; but one important factor is missing: </a:t>
            </a:r>
            <a:r>
              <a:rPr lang="en-SG" sz="2400" i="1" dirty="0"/>
              <a:t>a fair, efficient and sustainable distribution</a:t>
            </a:r>
            <a:r>
              <a:rPr lang="en-SG" sz="2400" dirty="0"/>
              <a:t> of all the great economic outcome!</a:t>
            </a:r>
            <a:endParaRPr lang="en-SG" dirty="0"/>
          </a:p>
        </p:txBody>
      </p:sp>
      <p:graphicFrame>
        <p:nvGraphicFramePr>
          <p:cNvPr id="4" name="Content Placeholder 3">
            <a:extLst>
              <a:ext uri="{FF2B5EF4-FFF2-40B4-BE49-F238E27FC236}">
                <a16:creationId xmlns:a16="http://schemas.microsoft.com/office/drawing/2014/main" id="{D144BABE-8B9B-4F9D-8B08-CF5969BC5F66}"/>
              </a:ext>
            </a:extLst>
          </p:cNvPr>
          <p:cNvGraphicFramePr>
            <a:graphicFrameLocks noGrp="1"/>
          </p:cNvGraphicFramePr>
          <p:nvPr>
            <p:ph idx="1"/>
            <p:extLst>
              <p:ext uri="{D42A27DB-BD31-4B8C-83A1-F6EECF244321}">
                <p14:modId xmlns:p14="http://schemas.microsoft.com/office/powerpoint/2010/main" val="83812247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8366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02556-59A4-4ED7-9A58-EC6203CA2B36}"/>
              </a:ext>
            </a:extLst>
          </p:cNvPr>
          <p:cNvSpPr>
            <a:spLocks noGrp="1"/>
          </p:cNvSpPr>
          <p:nvPr>
            <p:ph type="title"/>
          </p:nvPr>
        </p:nvSpPr>
        <p:spPr/>
        <p:txBody>
          <a:bodyPr>
            <a:normAutofit fontScale="90000"/>
          </a:bodyPr>
          <a:lstStyle/>
          <a:p>
            <a:r>
              <a:rPr lang="en-SG" dirty="0"/>
              <a:t>Market economic mechanism</a:t>
            </a:r>
            <a:r>
              <a:rPr lang="en-SG" sz="2400" dirty="0"/>
              <a:t>: although market economic model assumes that market will regulate itself, people are actually encouraged to spend money, sometimes even on credits so as to bolstering economic growth; while the purpose of GDP growth may be achieved, the increasingly widened gap of rich &amp; poor is generally forgotten all over the world;</a:t>
            </a:r>
            <a:endParaRPr lang="en-SG" dirty="0"/>
          </a:p>
        </p:txBody>
      </p:sp>
      <p:graphicFrame>
        <p:nvGraphicFramePr>
          <p:cNvPr id="4" name="Content Placeholder 3">
            <a:extLst>
              <a:ext uri="{FF2B5EF4-FFF2-40B4-BE49-F238E27FC236}">
                <a16:creationId xmlns:a16="http://schemas.microsoft.com/office/drawing/2014/main" id="{E9A09AD2-AD3C-4C12-B3DA-2DE91B65735F}"/>
              </a:ext>
            </a:extLst>
          </p:cNvPr>
          <p:cNvGraphicFramePr>
            <a:graphicFrameLocks noGrp="1"/>
          </p:cNvGraphicFramePr>
          <p:nvPr>
            <p:ph idx="1"/>
            <p:extLst>
              <p:ext uri="{D42A27DB-BD31-4B8C-83A1-F6EECF244321}">
                <p14:modId xmlns:p14="http://schemas.microsoft.com/office/powerpoint/2010/main" val="370859734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5046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FE04B-E253-44B2-907B-5711298614F0}"/>
              </a:ext>
            </a:extLst>
          </p:cNvPr>
          <p:cNvSpPr>
            <a:spLocks noGrp="1"/>
          </p:cNvSpPr>
          <p:nvPr>
            <p:ph type="title"/>
          </p:nvPr>
        </p:nvSpPr>
        <p:spPr/>
        <p:txBody>
          <a:bodyPr>
            <a:normAutofit fontScale="90000"/>
          </a:bodyPr>
          <a:lstStyle/>
          <a:p>
            <a:r>
              <a:rPr lang="en-SG" dirty="0"/>
              <a:t>Buddhist economics: </a:t>
            </a:r>
            <a:r>
              <a:rPr lang="en-SG" sz="2400" i="1" dirty="0"/>
              <a:t>holistic model</a:t>
            </a:r>
            <a:r>
              <a:rPr lang="en-SG" sz="2400" dirty="0"/>
              <a:t>, as the word suggests, it is about the whole picture rather than partial of it; in other words, economy is not only about profits, wealth and consumption, but also human beings and their welfare; (please read textbook pp. 2-5)</a:t>
            </a:r>
          </a:p>
        </p:txBody>
      </p:sp>
      <p:graphicFrame>
        <p:nvGraphicFramePr>
          <p:cNvPr id="4" name="Content Placeholder 3">
            <a:extLst>
              <a:ext uri="{FF2B5EF4-FFF2-40B4-BE49-F238E27FC236}">
                <a16:creationId xmlns:a16="http://schemas.microsoft.com/office/drawing/2014/main" id="{AF0D53B3-7C00-42E3-9B6F-0876AE026975}"/>
              </a:ext>
            </a:extLst>
          </p:cNvPr>
          <p:cNvGraphicFramePr>
            <a:graphicFrameLocks noGrp="1"/>
          </p:cNvGraphicFramePr>
          <p:nvPr>
            <p:ph idx="1"/>
            <p:extLst>
              <p:ext uri="{D42A27DB-BD31-4B8C-83A1-F6EECF244321}">
                <p14:modId xmlns:p14="http://schemas.microsoft.com/office/powerpoint/2010/main" val="126581520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0648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2CE6E-34EC-43CB-B972-108D94D39C0D}"/>
              </a:ext>
            </a:extLst>
          </p:cNvPr>
          <p:cNvSpPr>
            <a:spLocks noGrp="1"/>
          </p:cNvSpPr>
          <p:nvPr>
            <p:ph type="title"/>
          </p:nvPr>
        </p:nvSpPr>
        <p:spPr/>
        <p:txBody>
          <a:bodyPr>
            <a:normAutofit fontScale="90000"/>
          </a:bodyPr>
          <a:lstStyle/>
          <a:p>
            <a:r>
              <a:rPr lang="en-SG" dirty="0"/>
              <a:t>Pareto efficiency/optimality</a:t>
            </a:r>
            <a:r>
              <a:rPr lang="en-SG" sz="2200" dirty="0"/>
              <a:t>: this hypothesis is named after Italian economist Vilfredo Pareto (1848-1923); in a nutshell, it means that while improving a situation for the better, no one involved is worse off; i.e., if everyone is given an extra of 1,000 dollars/month without ruining the economic growth and without a substantial tax increase for the super rich people, that would be a possible </a:t>
            </a:r>
            <a:r>
              <a:rPr lang="en-SG" sz="2200" i="1" dirty="0"/>
              <a:t>Pareto optimality</a:t>
            </a:r>
            <a:r>
              <a:rPr lang="en-SG" sz="2200" dirty="0"/>
              <a:t>!</a:t>
            </a:r>
          </a:p>
        </p:txBody>
      </p:sp>
      <p:graphicFrame>
        <p:nvGraphicFramePr>
          <p:cNvPr id="4" name="Content Placeholder 3">
            <a:extLst>
              <a:ext uri="{FF2B5EF4-FFF2-40B4-BE49-F238E27FC236}">
                <a16:creationId xmlns:a16="http://schemas.microsoft.com/office/drawing/2014/main" id="{73E3FFD2-0D9B-485C-85FF-C92E33332A61}"/>
              </a:ext>
            </a:extLst>
          </p:cNvPr>
          <p:cNvGraphicFramePr>
            <a:graphicFrameLocks noGrp="1"/>
          </p:cNvGraphicFramePr>
          <p:nvPr>
            <p:ph idx="1"/>
            <p:extLst>
              <p:ext uri="{D42A27DB-BD31-4B8C-83A1-F6EECF244321}">
                <p14:modId xmlns:p14="http://schemas.microsoft.com/office/powerpoint/2010/main" val="212316175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9359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EB8FAD2-2C51-4408-91FB-B398B539A61E}"/>
              </a:ext>
            </a:extLst>
          </p:cNvPr>
          <p:cNvSpPr>
            <a:spLocks noGrp="1"/>
          </p:cNvSpPr>
          <p:nvPr>
            <p:ph type="title"/>
          </p:nvPr>
        </p:nvSpPr>
        <p:spPr/>
        <p:txBody>
          <a:bodyPr/>
          <a:lstStyle/>
          <a:p>
            <a:r>
              <a:rPr lang="en-US" altLang="zh-CN" dirty="0"/>
              <a:t>Demand: </a:t>
            </a:r>
            <a:r>
              <a:rPr lang="en-US" altLang="zh-CN" sz="2000" dirty="0"/>
              <a:t>in market economy, the key word is </a:t>
            </a:r>
            <a:r>
              <a:rPr lang="en-US" altLang="zh-CN" sz="2000" i="1" dirty="0"/>
              <a:t>market</a:t>
            </a:r>
            <a:r>
              <a:rPr lang="en-US" altLang="zh-CN" sz="2000" dirty="0"/>
              <a:t>, so </a:t>
            </a:r>
            <a:r>
              <a:rPr lang="en-US" altLang="zh-CN" sz="2000" i="1" dirty="0"/>
              <a:t>demand</a:t>
            </a:r>
            <a:r>
              <a:rPr lang="en-US" altLang="zh-CN" sz="2000" dirty="0"/>
              <a:t> is also called </a:t>
            </a:r>
            <a:r>
              <a:rPr lang="en-US" altLang="zh-CN" sz="2000" i="1" dirty="0"/>
              <a:t>market demand</a:t>
            </a:r>
            <a:r>
              <a:rPr lang="en-US" altLang="zh-CN" sz="2000" dirty="0"/>
              <a:t>; therefore the fluctuations generally reflect the levels of </a:t>
            </a:r>
            <a:r>
              <a:rPr lang="en-US" altLang="zh-CN" sz="2000" i="1" dirty="0"/>
              <a:t>market demands</a:t>
            </a:r>
            <a:r>
              <a:rPr lang="en-US" altLang="zh-CN" sz="2000" dirty="0"/>
              <a:t>;</a:t>
            </a:r>
            <a:endParaRPr lang="zh-CN" altLang="en-US" dirty="0"/>
          </a:p>
        </p:txBody>
      </p:sp>
      <p:graphicFrame>
        <p:nvGraphicFramePr>
          <p:cNvPr id="2" name="Content Placeholder 1">
            <a:extLst>
              <a:ext uri="{FF2B5EF4-FFF2-40B4-BE49-F238E27FC236}">
                <a16:creationId xmlns:a16="http://schemas.microsoft.com/office/drawing/2014/main" id="{E9482BB7-D9B1-4C36-8120-88CDDE42CF65}"/>
              </a:ext>
            </a:extLst>
          </p:cNvPr>
          <p:cNvGraphicFramePr>
            <a:graphicFrameLocks noGrp="1"/>
          </p:cNvGraphicFramePr>
          <p:nvPr>
            <p:ph idx="1"/>
            <p:extLst>
              <p:ext uri="{D42A27DB-BD31-4B8C-83A1-F6EECF244321}">
                <p14:modId xmlns:p14="http://schemas.microsoft.com/office/powerpoint/2010/main" val="326481269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0130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F87E04-6781-4E7A-A3D0-C8ED10AB8C36}"/>
              </a:ext>
            </a:extLst>
          </p:cNvPr>
          <p:cNvSpPr>
            <a:spLocks noGrp="1"/>
          </p:cNvSpPr>
          <p:nvPr>
            <p:ph type="title"/>
          </p:nvPr>
        </p:nvSpPr>
        <p:spPr/>
        <p:txBody>
          <a:bodyPr/>
          <a:lstStyle/>
          <a:p>
            <a:r>
              <a:rPr lang="en-SG" altLang="zh-CN" dirty="0"/>
              <a:t>Summary and facts check</a:t>
            </a:r>
            <a:endParaRPr lang="zh-CN" altLang="en-US" dirty="0"/>
          </a:p>
        </p:txBody>
      </p:sp>
      <p:sp>
        <p:nvSpPr>
          <p:cNvPr id="3" name="内容占位符 2">
            <a:extLst>
              <a:ext uri="{FF2B5EF4-FFF2-40B4-BE49-F238E27FC236}">
                <a16:creationId xmlns:a16="http://schemas.microsoft.com/office/drawing/2014/main" id="{C5FE01C8-F6FB-4589-A84A-807843D0E0E2}"/>
              </a:ext>
            </a:extLst>
          </p:cNvPr>
          <p:cNvSpPr>
            <a:spLocks noGrp="1"/>
          </p:cNvSpPr>
          <p:nvPr>
            <p:ph idx="1"/>
          </p:nvPr>
        </p:nvSpPr>
        <p:spPr/>
        <p:txBody>
          <a:bodyPr>
            <a:normAutofit fontScale="85000" lnSpcReduction="20000"/>
          </a:bodyPr>
          <a:lstStyle/>
          <a:p>
            <a:r>
              <a:rPr lang="en-SG" altLang="zh-CN" dirty="0"/>
              <a:t>As mentioned in the beginning, please read the first 13 slides of the PPTs (2-14) and learn some basic concepts and theories of economics; if you do not understand some of them, just move on; we will come back in later lectures whenever necessary;</a:t>
            </a:r>
          </a:p>
          <a:p>
            <a:r>
              <a:rPr lang="en-SG" altLang="zh-CN" dirty="0"/>
              <a:t>As for Buddhist economics – the holist model, the important things are below:</a:t>
            </a:r>
          </a:p>
          <a:p>
            <a:r>
              <a:rPr lang="en-SG" altLang="zh-CN" dirty="0"/>
              <a:t> Interdependence of people and importance of people’s welfare, as well as environmental issues;</a:t>
            </a:r>
          </a:p>
          <a:p>
            <a:r>
              <a:rPr lang="en-SG" altLang="zh-CN" dirty="0"/>
              <a:t>Minimizing suffering and fair distribution of wealth, and access to education, health care and other life necessities of a comfortable life;</a:t>
            </a:r>
          </a:p>
          <a:p>
            <a:r>
              <a:rPr lang="en-SG" altLang="zh-CN" dirty="0"/>
              <a:t>The first chapter of the textbook is only 6 pages, so please read it or if necessary, reread it;</a:t>
            </a:r>
          </a:p>
          <a:p>
            <a:endParaRPr lang="zh-CN" altLang="en-US" dirty="0"/>
          </a:p>
        </p:txBody>
      </p:sp>
    </p:spTree>
    <p:extLst>
      <p:ext uri="{BB962C8B-B14F-4D97-AF65-F5344CB8AC3E}">
        <p14:creationId xmlns:p14="http://schemas.microsoft.com/office/powerpoint/2010/main" val="746489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7A291-E70E-48D6-83BC-7067AEB90F07}"/>
              </a:ext>
            </a:extLst>
          </p:cNvPr>
          <p:cNvSpPr>
            <a:spLocks noGrp="1"/>
          </p:cNvSpPr>
          <p:nvPr>
            <p:ph type="title"/>
          </p:nvPr>
        </p:nvSpPr>
        <p:spPr/>
        <p:txBody>
          <a:bodyPr/>
          <a:lstStyle/>
          <a:p>
            <a:r>
              <a:rPr lang="en-SG" dirty="0"/>
              <a:t>Exercises/coursework #3</a:t>
            </a:r>
          </a:p>
        </p:txBody>
      </p:sp>
      <p:sp>
        <p:nvSpPr>
          <p:cNvPr id="3" name="Content Placeholder 2">
            <a:extLst>
              <a:ext uri="{FF2B5EF4-FFF2-40B4-BE49-F238E27FC236}">
                <a16:creationId xmlns:a16="http://schemas.microsoft.com/office/drawing/2014/main" id="{8C817E97-69F1-4FAB-B06A-805FEBEAA8C8}"/>
              </a:ext>
            </a:extLst>
          </p:cNvPr>
          <p:cNvSpPr>
            <a:spLocks noGrp="1"/>
          </p:cNvSpPr>
          <p:nvPr>
            <p:ph idx="1"/>
          </p:nvPr>
        </p:nvSpPr>
        <p:spPr/>
        <p:txBody>
          <a:bodyPr>
            <a:normAutofit fontScale="85000" lnSpcReduction="20000"/>
          </a:bodyPr>
          <a:lstStyle/>
          <a:p>
            <a:r>
              <a:rPr lang="en-SG" dirty="0"/>
              <a:t>Do the following exercises and submit them via email (</a:t>
            </a:r>
            <a:r>
              <a:rPr lang="en-SG" dirty="0">
                <a:hlinkClick r:id="rId2"/>
              </a:rPr>
              <a:t>chuanqing@bcs.edu.sg</a:t>
            </a:r>
            <a:r>
              <a:rPr lang="en-SG" dirty="0"/>
              <a:t>) to me by 5:00 pm, on 23</a:t>
            </a:r>
            <a:r>
              <a:rPr lang="en-SG" baseline="30000" dirty="0"/>
              <a:t>rd</a:t>
            </a:r>
            <a:r>
              <a:rPr lang="en-SG" dirty="0"/>
              <a:t> September (Wednesday); as usual,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US" dirty="0"/>
              <a:t>1, Market economics assumes that when people buy something, they are rational. But in prisoners’ dilemma, we explained that without enough information, rational behavior may be not very rational. Do you think this is true or not? Can you give an example?</a:t>
            </a:r>
          </a:p>
          <a:p>
            <a:r>
              <a:rPr lang="en-US" dirty="0"/>
              <a:t>2, One of the Buddhist economic ideas is that well-off people should be charitable towards poor people. But some economists argue that would potentially make people lazy. Do you think which is better: </a:t>
            </a:r>
            <a:r>
              <a:rPr lang="en-US" i="1" dirty="0"/>
              <a:t>give poor people </a:t>
            </a:r>
            <a:r>
              <a:rPr lang="en-US" i="1" u="sng" dirty="0"/>
              <a:t>money</a:t>
            </a:r>
            <a:r>
              <a:rPr lang="en-US" i="1" dirty="0"/>
              <a:t> or offer them </a:t>
            </a:r>
            <a:r>
              <a:rPr lang="en-US" i="1" u="sng" dirty="0"/>
              <a:t>working opportunities</a:t>
            </a:r>
            <a:r>
              <a:rPr lang="en-US" dirty="0"/>
              <a:t>?</a:t>
            </a:r>
            <a:endParaRPr lang="en-SG" dirty="0"/>
          </a:p>
        </p:txBody>
      </p:sp>
    </p:spTree>
    <p:extLst>
      <p:ext uri="{BB962C8B-B14F-4D97-AF65-F5344CB8AC3E}">
        <p14:creationId xmlns:p14="http://schemas.microsoft.com/office/powerpoint/2010/main" val="1864189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Demand</a:t>
            </a:r>
          </a:p>
        </p:txBody>
      </p:sp>
      <p:sp>
        <p:nvSpPr>
          <p:cNvPr id="3" name="Content Placeholder 2"/>
          <p:cNvSpPr>
            <a:spLocks noGrp="1"/>
          </p:cNvSpPr>
          <p:nvPr>
            <p:ph idx="1"/>
          </p:nvPr>
        </p:nvSpPr>
        <p:spPr/>
        <p:txBody>
          <a:bodyPr>
            <a:normAutofit fontScale="92500"/>
          </a:bodyPr>
          <a:lstStyle/>
          <a:p>
            <a:r>
              <a:rPr lang="en-US" b="1" i="1" dirty="0"/>
              <a:t>Demand</a:t>
            </a:r>
            <a:r>
              <a:rPr lang="en-US" b="1" dirty="0"/>
              <a:t>:</a:t>
            </a:r>
            <a:r>
              <a:rPr lang="en-US" dirty="0"/>
              <a:t> in market economy, production of goods or services, or demand/demands is/are regulated by the </a:t>
            </a:r>
            <a:r>
              <a:rPr lang="en-US" i="1" dirty="0"/>
              <a:t>market</a:t>
            </a:r>
            <a:r>
              <a:rPr lang="en-US" dirty="0"/>
              <a:t> (where people exchange goods and services) – consumers; </a:t>
            </a:r>
          </a:p>
          <a:p>
            <a:r>
              <a:rPr lang="en-US" dirty="0"/>
              <a:t>If market or consumers buy more of certain goods, it means the “demand” is high; such demand is also called “market demand”; </a:t>
            </a:r>
          </a:p>
          <a:p>
            <a:r>
              <a:rPr lang="en-US" dirty="0"/>
              <a:t>The price of a good and the quantity of that good produced is called “demand schedule”, whereas the amount of a good or service is called “quantity demand” – how many or how much of a good or some goods; </a:t>
            </a:r>
          </a:p>
          <a:p>
            <a:endParaRPr lang="en-US" dirty="0"/>
          </a:p>
        </p:txBody>
      </p:sp>
    </p:spTree>
    <p:extLst>
      <p:ext uri="{BB962C8B-B14F-4D97-AF65-F5344CB8AC3E}">
        <p14:creationId xmlns:p14="http://schemas.microsoft.com/office/powerpoint/2010/main" val="17037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4151E-4AAC-473E-A04A-52AA9969BBB0}"/>
              </a:ext>
            </a:extLst>
          </p:cNvPr>
          <p:cNvSpPr>
            <a:spLocks noGrp="1"/>
          </p:cNvSpPr>
          <p:nvPr>
            <p:ph type="title"/>
          </p:nvPr>
        </p:nvSpPr>
        <p:spPr/>
        <p:txBody>
          <a:bodyPr>
            <a:normAutofit fontScale="90000"/>
          </a:bodyPr>
          <a:lstStyle/>
          <a:p>
            <a:r>
              <a:rPr lang="en-US" dirty="0"/>
              <a:t>The </a:t>
            </a:r>
            <a:r>
              <a:rPr lang="en-US" i="1" dirty="0"/>
              <a:t>law of demand</a:t>
            </a:r>
            <a:r>
              <a:rPr lang="en-US" dirty="0"/>
              <a:t>: </a:t>
            </a:r>
            <a:r>
              <a:rPr lang="en-US" i="1" dirty="0"/>
              <a:t>ceteris paribus = all else being constant or equal</a:t>
            </a:r>
            <a:endParaRPr lang="en-SG" i="1" dirty="0"/>
          </a:p>
        </p:txBody>
      </p:sp>
      <p:graphicFrame>
        <p:nvGraphicFramePr>
          <p:cNvPr id="4" name="Content Placeholder 3">
            <a:extLst>
              <a:ext uri="{FF2B5EF4-FFF2-40B4-BE49-F238E27FC236}">
                <a16:creationId xmlns:a16="http://schemas.microsoft.com/office/drawing/2014/main" id="{1EF163E5-10DA-466C-8A8B-61A17BF0636A}"/>
              </a:ext>
            </a:extLst>
          </p:cNvPr>
          <p:cNvGraphicFramePr>
            <a:graphicFrameLocks noGrp="1"/>
          </p:cNvGraphicFramePr>
          <p:nvPr>
            <p:ph idx="1"/>
            <p:extLst>
              <p:ext uri="{D42A27DB-BD31-4B8C-83A1-F6EECF244321}">
                <p14:modId xmlns:p14="http://schemas.microsoft.com/office/powerpoint/2010/main" val="222209431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4437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i="1" dirty="0"/>
              <a:t>law of demand</a:t>
            </a:r>
          </a:p>
        </p:txBody>
      </p:sp>
      <p:sp>
        <p:nvSpPr>
          <p:cNvPr id="3" name="Content Placeholder 2"/>
          <p:cNvSpPr>
            <a:spLocks noGrp="1"/>
          </p:cNvSpPr>
          <p:nvPr>
            <p:ph idx="1"/>
          </p:nvPr>
        </p:nvSpPr>
        <p:spPr/>
        <p:txBody>
          <a:bodyPr>
            <a:normAutofit fontScale="77500" lnSpcReduction="20000"/>
          </a:bodyPr>
          <a:lstStyle/>
          <a:p>
            <a:r>
              <a:rPr lang="en-US" dirty="0"/>
              <a:t>As a general rule, when the price of a good falls, the </a:t>
            </a:r>
            <a:r>
              <a:rPr lang="en-US" i="1" dirty="0"/>
              <a:t>demand</a:t>
            </a:r>
            <a:r>
              <a:rPr lang="en-US" dirty="0"/>
              <a:t> – quantities needed – will </a:t>
            </a:r>
            <a:r>
              <a:rPr lang="en-US" i="1" dirty="0"/>
              <a:t>increase</a:t>
            </a:r>
            <a:r>
              <a:rPr lang="en-US" dirty="0"/>
              <a:t>, and </a:t>
            </a:r>
            <a:r>
              <a:rPr lang="en-US" i="1" dirty="0"/>
              <a:t>vice versa</a:t>
            </a:r>
            <a:r>
              <a:rPr lang="en-US" dirty="0"/>
              <a:t>; this is usually called the </a:t>
            </a:r>
            <a:r>
              <a:rPr lang="en-US" i="1" dirty="0"/>
              <a:t>law of demand</a:t>
            </a:r>
            <a:r>
              <a:rPr lang="en-US" dirty="0"/>
              <a:t>; </a:t>
            </a:r>
          </a:p>
          <a:p>
            <a:r>
              <a:rPr lang="en-US" dirty="0"/>
              <a:t>Here it might be remembered that when applying the </a:t>
            </a:r>
            <a:r>
              <a:rPr lang="en-US" i="1" dirty="0"/>
              <a:t>law of demand</a:t>
            </a:r>
            <a:r>
              <a:rPr lang="en-US" dirty="0"/>
              <a:t>, there is a Latin phrase, </a:t>
            </a:r>
            <a:r>
              <a:rPr lang="en-US" i="1" dirty="0"/>
              <a:t>ceteris paribus</a:t>
            </a:r>
            <a:r>
              <a:rPr lang="en-US" dirty="0"/>
              <a:t>, which means: “</a:t>
            </a:r>
            <a:r>
              <a:rPr lang="en-US" i="1" dirty="0"/>
              <a:t>all else being equal</a:t>
            </a:r>
            <a:r>
              <a:rPr lang="en-US" dirty="0"/>
              <a:t>”, is used to stipulate that all the variables should be considered as constant; in other words, if we are analyzing the relationship between </a:t>
            </a:r>
            <a:r>
              <a:rPr lang="en-US" u="sng" dirty="0"/>
              <a:t>price</a:t>
            </a:r>
            <a:r>
              <a:rPr lang="en-US" dirty="0"/>
              <a:t> and </a:t>
            </a:r>
            <a:r>
              <a:rPr lang="en-US" u="sng" dirty="0"/>
              <a:t>quantities</a:t>
            </a:r>
            <a:r>
              <a:rPr lang="en-US" dirty="0"/>
              <a:t> of a demanded good, all other variables need to be taken as constant – stable; </a:t>
            </a:r>
          </a:p>
          <a:p>
            <a:r>
              <a:rPr lang="en-US" dirty="0"/>
              <a:t>For example, about ten years ago, when the new generation of a smart phone was launched, </a:t>
            </a:r>
            <a:r>
              <a:rPr lang="en-US" u="sng" dirty="0"/>
              <a:t>the price of the old generation phone </a:t>
            </a:r>
            <a:r>
              <a:rPr lang="en-US" dirty="0"/>
              <a:t>would be automatically reduced, which should have resulted in the high demands of the cheaper phone; however, combined with other factors, especially the competitive smart phone market, the law of demand should be cautiously applied;</a:t>
            </a:r>
          </a:p>
          <a:p>
            <a:endParaRPr lang="en-US" dirty="0"/>
          </a:p>
        </p:txBody>
      </p:sp>
    </p:spTree>
    <p:extLst>
      <p:ext uri="{BB962C8B-B14F-4D97-AF65-F5344CB8AC3E}">
        <p14:creationId xmlns:p14="http://schemas.microsoft.com/office/powerpoint/2010/main" val="2559177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Supply</a:t>
            </a:r>
          </a:p>
        </p:txBody>
      </p:sp>
      <p:sp>
        <p:nvSpPr>
          <p:cNvPr id="3" name="Content Placeholder 2"/>
          <p:cNvSpPr>
            <a:spLocks noGrp="1"/>
          </p:cNvSpPr>
          <p:nvPr>
            <p:ph idx="1"/>
          </p:nvPr>
        </p:nvSpPr>
        <p:spPr/>
        <p:txBody>
          <a:bodyPr>
            <a:normAutofit fontScale="92500" lnSpcReduction="20000"/>
          </a:bodyPr>
          <a:lstStyle/>
          <a:p>
            <a:r>
              <a:rPr lang="en-US" b="1" dirty="0"/>
              <a:t>Supply:</a:t>
            </a:r>
            <a:r>
              <a:rPr lang="en-US" dirty="0"/>
              <a:t> on the other side of the market spectrum is the supply, where all the goods and services are produced and provided – or supplied – </a:t>
            </a:r>
            <a:r>
              <a:rPr lang="en-US" i="1" dirty="0"/>
              <a:t>supply</a:t>
            </a:r>
            <a:r>
              <a:rPr lang="en-US" dirty="0"/>
              <a:t> or </a:t>
            </a:r>
            <a:r>
              <a:rPr lang="en-US" i="1" dirty="0"/>
              <a:t>supplies</a:t>
            </a:r>
            <a:r>
              <a:rPr lang="en-US" dirty="0"/>
              <a:t>; the relationship between the price of a product and the quantity of the product supplied is called “supply schedule”; </a:t>
            </a:r>
          </a:p>
          <a:p>
            <a:r>
              <a:rPr lang="en-US" dirty="0"/>
              <a:t>The amount of a good or service that a company is able/willing to supply at a given price is called “quantity supplied”; </a:t>
            </a:r>
          </a:p>
          <a:p>
            <a:r>
              <a:rPr lang="en-US" dirty="0"/>
              <a:t>Please notice that although both supply and demand can be viewed as the two sides of the same coin, it must be pointed out that their relationship is slightly more complicated; see below </a:t>
            </a:r>
            <a:r>
              <a:rPr lang="en-US" i="1" dirty="0"/>
              <a:t>the law of supply</a:t>
            </a:r>
            <a:r>
              <a:rPr lang="en-US" dirty="0"/>
              <a:t>;</a:t>
            </a:r>
          </a:p>
        </p:txBody>
      </p:sp>
    </p:spTree>
    <p:extLst>
      <p:ext uri="{BB962C8B-B14F-4D97-AF65-F5344CB8AC3E}">
        <p14:creationId xmlns:p14="http://schemas.microsoft.com/office/powerpoint/2010/main" val="1517904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6036C-6093-4517-B26E-E65C7EDB1811}"/>
              </a:ext>
            </a:extLst>
          </p:cNvPr>
          <p:cNvSpPr>
            <a:spLocks noGrp="1"/>
          </p:cNvSpPr>
          <p:nvPr>
            <p:ph type="title"/>
          </p:nvPr>
        </p:nvSpPr>
        <p:spPr/>
        <p:txBody>
          <a:bodyPr/>
          <a:lstStyle/>
          <a:p>
            <a:r>
              <a:rPr lang="en-US" dirty="0"/>
              <a:t>The </a:t>
            </a:r>
            <a:r>
              <a:rPr lang="en-US" i="1" dirty="0"/>
              <a:t>law of supply</a:t>
            </a:r>
            <a:r>
              <a:rPr lang="en-US" dirty="0"/>
              <a:t>: </a:t>
            </a:r>
            <a:r>
              <a:rPr lang="en-US" i="1" dirty="0"/>
              <a:t>ceteris paribus = all else being constant or equal</a:t>
            </a:r>
            <a:endParaRPr lang="en-SG" dirty="0"/>
          </a:p>
        </p:txBody>
      </p:sp>
      <p:graphicFrame>
        <p:nvGraphicFramePr>
          <p:cNvPr id="4" name="Content Placeholder 3">
            <a:extLst>
              <a:ext uri="{FF2B5EF4-FFF2-40B4-BE49-F238E27FC236}">
                <a16:creationId xmlns:a16="http://schemas.microsoft.com/office/drawing/2014/main" id="{E3563EB0-D189-4EC5-94E7-2192A61A1140}"/>
              </a:ext>
            </a:extLst>
          </p:cNvPr>
          <p:cNvGraphicFramePr>
            <a:graphicFrameLocks noGrp="1"/>
          </p:cNvGraphicFramePr>
          <p:nvPr>
            <p:ph idx="1"/>
            <p:extLst>
              <p:ext uri="{D42A27DB-BD31-4B8C-83A1-F6EECF244321}">
                <p14:modId xmlns:p14="http://schemas.microsoft.com/office/powerpoint/2010/main" val="356331326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4275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i="1" dirty="0"/>
              <a:t>law of supply</a:t>
            </a:r>
          </a:p>
        </p:txBody>
      </p:sp>
      <p:sp>
        <p:nvSpPr>
          <p:cNvPr id="3" name="Content Placeholder 2"/>
          <p:cNvSpPr>
            <a:spLocks noGrp="1"/>
          </p:cNvSpPr>
          <p:nvPr>
            <p:ph idx="1"/>
          </p:nvPr>
        </p:nvSpPr>
        <p:spPr/>
        <p:txBody>
          <a:bodyPr>
            <a:normAutofit fontScale="77500" lnSpcReduction="20000"/>
          </a:bodyPr>
          <a:lstStyle/>
          <a:p>
            <a:r>
              <a:rPr lang="en-US" dirty="0"/>
              <a:t>Unlike the </a:t>
            </a:r>
            <a:r>
              <a:rPr lang="en-US" i="1" dirty="0"/>
              <a:t>law of demand</a:t>
            </a:r>
            <a:r>
              <a:rPr lang="en-US" dirty="0"/>
              <a:t>, </a:t>
            </a:r>
            <a:r>
              <a:rPr lang="en-US" i="1" dirty="0"/>
              <a:t>the law of supply </a:t>
            </a:r>
            <a:r>
              <a:rPr lang="en-US" dirty="0"/>
              <a:t>indicates that when the price of a certain good increases, the supply would increase; on the other hand, if the price decreases, its supplies also decrease;</a:t>
            </a:r>
          </a:p>
          <a:p>
            <a:r>
              <a:rPr lang="en-US" dirty="0"/>
              <a:t>This reason is that when a company produced certain quantities of a specific good, it would be made available in the market with a listed higher price so as to be as profitable as possible; when the price is high, the profits would be also higher than before, which would encourage the company to increase its output;</a:t>
            </a:r>
          </a:p>
          <a:p>
            <a:r>
              <a:rPr lang="en-US" dirty="0"/>
              <a:t>On the other hand, when the profit is low because the low price, the incentive for a large amount of supplies would deflate, thereby affect the supply chain; for example, the small screen smart phones seemed to be cheaper than the big screen ones; quite quickly, such phones almost disappeared from the market;</a:t>
            </a:r>
          </a:p>
          <a:p>
            <a:endParaRPr lang="en-US" dirty="0"/>
          </a:p>
        </p:txBody>
      </p:sp>
    </p:spTree>
    <p:extLst>
      <p:ext uri="{BB962C8B-B14F-4D97-AF65-F5344CB8AC3E}">
        <p14:creationId xmlns:p14="http://schemas.microsoft.com/office/powerpoint/2010/main" val="1007501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2D5DF-23DF-4C09-A91A-2D785056D475}"/>
              </a:ext>
            </a:extLst>
          </p:cNvPr>
          <p:cNvSpPr>
            <a:spLocks noGrp="1"/>
          </p:cNvSpPr>
          <p:nvPr>
            <p:ph type="title"/>
          </p:nvPr>
        </p:nvSpPr>
        <p:spPr/>
        <p:txBody>
          <a:bodyPr/>
          <a:lstStyle/>
          <a:p>
            <a:r>
              <a:rPr lang="en-US" i="1" dirty="0"/>
              <a:t>Invisible hand</a:t>
            </a:r>
            <a:endParaRPr lang="en-SG" i="1" dirty="0"/>
          </a:p>
        </p:txBody>
      </p:sp>
      <p:graphicFrame>
        <p:nvGraphicFramePr>
          <p:cNvPr id="4" name="Content Placeholder 3">
            <a:extLst>
              <a:ext uri="{FF2B5EF4-FFF2-40B4-BE49-F238E27FC236}">
                <a16:creationId xmlns:a16="http://schemas.microsoft.com/office/drawing/2014/main" id="{E3C77A75-E7A6-400C-9E8F-2CD1C58AF871}"/>
              </a:ext>
            </a:extLst>
          </p:cNvPr>
          <p:cNvGraphicFramePr>
            <a:graphicFrameLocks noGrp="1"/>
          </p:cNvGraphicFramePr>
          <p:nvPr>
            <p:ph idx="1"/>
            <p:extLst>
              <p:ext uri="{D42A27DB-BD31-4B8C-83A1-F6EECF244321}">
                <p14:modId xmlns:p14="http://schemas.microsoft.com/office/powerpoint/2010/main" val="127333258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027972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96">
      <a:majorFont>
        <a:latin typeface="Times New Roman"/>
        <a:ea typeface="新宋体"/>
        <a:cs typeface=""/>
      </a:majorFont>
      <a:minorFont>
        <a:latin typeface="Times New Roman"/>
        <a:ea typeface="新宋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1662</TotalTime>
  <Words>2359</Words>
  <Application>Microsoft Office PowerPoint</Application>
  <PresentationFormat>On-screen Show (4:3)</PresentationFormat>
  <Paragraphs>115</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Times New Roman</vt:lpstr>
      <vt:lpstr>Office 主题​​</vt:lpstr>
      <vt:lpstr>Lecture 3: Buddhist Economics:  A Holistic Model</vt:lpstr>
      <vt:lpstr>Demand: in market economy, the key word is market, so demand is also called market demand; therefore the fluctuations generally reflect the levels of market demands;</vt:lpstr>
      <vt:lpstr>Demand</vt:lpstr>
      <vt:lpstr>The law of demand: ceteris paribus = all else being constant or equal</vt:lpstr>
      <vt:lpstr>The law of demand</vt:lpstr>
      <vt:lpstr>Supply</vt:lpstr>
      <vt:lpstr>The law of supply: ceteris paribus = all else being constant or equal</vt:lpstr>
      <vt:lpstr>The law of supply</vt:lpstr>
      <vt:lpstr>Invisible hand</vt:lpstr>
      <vt:lpstr>Adam Smith and his hypothesis: below are some sentences cited from his book which outlined the theory of invisible hand and how it works;</vt:lpstr>
      <vt:lpstr>Prisoners’ dilemma: two prisoners X and Y are arrested on a charge that carries 5 years of imprisonment; but police has no confession; so the prisoners are given 3 choices: A: if one testifies again the other, one will be free while the other receives 5 years of imprisonment; B: but if both confess, they will receive 2 years each;  C: if both deny, they will be released immediately; what should they do?</vt:lpstr>
      <vt:lpstr>Prisoners’ dilemma: some further explanations</vt:lpstr>
      <vt:lpstr>Market equilibrium</vt:lpstr>
      <vt:lpstr>Market equilibrium</vt:lpstr>
      <vt:lpstr>Variables of demands, supplies and market equilibrium：the factors below are the variables which will affect the demands, supplies and market equilibrium;</vt:lpstr>
      <vt:lpstr>Market economic model: the main indicators of market economic model are growths of income, profits, GDP, etc.; but one important factor is missing: a fair, efficient and sustainable distribution of all the great economic outcome!</vt:lpstr>
      <vt:lpstr>Market economic mechanism: although market economic model assumes that market will regulate itself, people are actually encouraged to spend money, sometimes even on credits so as to bolstering economic growth; while the purpose of GDP growth may be achieved, the increasingly widened gap of rich &amp; poor is generally forgotten all over the world;</vt:lpstr>
      <vt:lpstr>Buddhist economics: holistic model, as the word suggests, it is about the whole picture rather than partial of it; in other words, economy is not only about profits, wealth and consumption, but also human beings and their welfare; (please read textbook pp. 2-5)</vt:lpstr>
      <vt:lpstr>Pareto efficiency/optimality: this hypothesis is named after Italian economist Vilfredo Pareto (1848-1923); in a nutshell, it means that while improving a situation for the better, no one involved is worse off; i.e., if everyone is given an extra of 1,000 dollars/month without ruining the economic growth and without a substantial tax increase for the super rich people, that would be a possible Pareto optimality!</vt:lpstr>
      <vt:lpstr>Summary and facts check</vt:lpstr>
      <vt:lpstr>Exercises/coursework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longdu</dc:creator>
  <cp:lastModifiedBy>[BCS Lecturer] Ven Chuan Qing</cp:lastModifiedBy>
  <cp:revision>71</cp:revision>
  <dcterms:created xsi:type="dcterms:W3CDTF">2020-08-19T03:18:32Z</dcterms:created>
  <dcterms:modified xsi:type="dcterms:W3CDTF">2020-09-09T05:15:53Z</dcterms:modified>
</cp:coreProperties>
</file>