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345" r:id="rId3"/>
    <p:sldId id="346" r:id="rId4"/>
    <p:sldId id="262" r:id="rId5"/>
    <p:sldId id="260" r:id="rId6"/>
    <p:sldId id="263" r:id="rId7"/>
    <p:sldId id="261" r:id="rId8"/>
    <p:sldId id="259" r:id="rId9"/>
    <p:sldId id="344" r:id="rId10"/>
    <p:sldId id="257" r:id="rId11"/>
    <p:sldId id="347" r:id="rId12"/>
    <p:sldId id="348" r:id="rId13"/>
    <p:sldId id="349" r:id="rId14"/>
    <p:sldId id="350" r:id="rId15"/>
    <p:sldId id="258"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1506"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35D37A-B7D8-4281-BFD9-2740A36E63BF}" type="doc">
      <dgm:prSet loTypeId="urn:microsoft.com/office/officeart/2005/8/layout/radial3" loCatId="cycle" qsTypeId="urn:microsoft.com/office/officeart/2005/8/quickstyle/simple1" qsCatId="simple" csTypeId="urn:microsoft.com/office/officeart/2005/8/colors/colorful3" csCatId="colorful" phldr="1"/>
      <dgm:spPr/>
      <dgm:t>
        <a:bodyPr/>
        <a:lstStyle/>
        <a:p>
          <a:endParaRPr lang="en-SG"/>
        </a:p>
      </dgm:t>
    </dgm:pt>
    <dgm:pt modelId="{520355D0-1B45-4972-8775-087FC5EFFC59}">
      <dgm:prSet phldrT="[Text]"/>
      <dgm:spPr/>
      <dgm:t>
        <a:bodyPr/>
        <a:lstStyle/>
        <a:p>
          <a:r>
            <a:rPr lang="en-US" dirty="0"/>
            <a:t>Human life</a:t>
          </a:r>
          <a:endParaRPr lang="en-SG" dirty="0"/>
        </a:p>
      </dgm:t>
    </dgm:pt>
    <dgm:pt modelId="{0862ABE0-C00C-42C3-AD3A-9D88C19013D3}" type="parTrans" cxnId="{B80BA579-9524-4DD7-9B4D-97ED0906EC46}">
      <dgm:prSet/>
      <dgm:spPr/>
      <dgm:t>
        <a:bodyPr/>
        <a:lstStyle/>
        <a:p>
          <a:endParaRPr lang="en-SG"/>
        </a:p>
      </dgm:t>
    </dgm:pt>
    <dgm:pt modelId="{CC4EAC7B-BDCA-4E4C-B135-DF9B56861815}" type="sibTrans" cxnId="{B80BA579-9524-4DD7-9B4D-97ED0906EC46}">
      <dgm:prSet/>
      <dgm:spPr/>
      <dgm:t>
        <a:bodyPr/>
        <a:lstStyle/>
        <a:p>
          <a:endParaRPr lang="en-SG"/>
        </a:p>
      </dgm:t>
    </dgm:pt>
    <dgm:pt modelId="{7DFDE2E5-F046-4F86-A1D2-A91161981A7F}">
      <dgm:prSet phldrT="[Text]"/>
      <dgm:spPr/>
      <dgm:t>
        <a:bodyPr/>
        <a:lstStyle/>
        <a:p>
          <a:r>
            <a:rPr lang="en-US" dirty="0"/>
            <a:t>Economics</a:t>
          </a:r>
          <a:endParaRPr lang="en-SG" dirty="0"/>
        </a:p>
      </dgm:t>
    </dgm:pt>
    <dgm:pt modelId="{BCB56792-2B35-4371-B56A-AD81592E3686}" type="parTrans" cxnId="{14B6E0F2-A76D-4F08-84F4-5851EC938FB9}">
      <dgm:prSet/>
      <dgm:spPr/>
      <dgm:t>
        <a:bodyPr/>
        <a:lstStyle/>
        <a:p>
          <a:endParaRPr lang="en-SG"/>
        </a:p>
      </dgm:t>
    </dgm:pt>
    <dgm:pt modelId="{2EA5C17D-0F53-40C3-8288-DC953813DA92}" type="sibTrans" cxnId="{14B6E0F2-A76D-4F08-84F4-5851EC938FB9}">
      <dgm:prSet/>
      <dgm:spPr/>
      <dgm:t>
        <a:bodyPr/>
        <a:lstStyle/>
        <a:p>
          <a:endParaRPr lang="en-SG"/>
        </a:p>
      </dgm:t>
    </dgm:pt>
    <dgm:pt modelId="{B1C519CB-FD17-42E7-A0D3-C5DB5BCAD11E}">
      <dgm:prSet phldrT="[Text]"/>
      <dgm:spPr/>
      <dgm:t>
        <a:bodyPr/>
        <a:lstStyle/>
        <a:p>
          <a:r>
            <a:rPr lang="en-US" dirty="0"/>
            <a:t>Philosophy</a:t>
          </a:r>
          <a:endParaRPr lang="en-SG" dirty="0"/>
        </a:p>
      </dgm:t>
    </dgm:pt>
    <dgm:pt modelId="{5249A6C7-586C-4BFD-B8D6-AE66DF651FAF}" type="parTrans" cxnId="{8A9B7FF2-B247-4FEF-ABBF-53714C42DBB6}">
      <dgm:prSet/>
      <dgm:spPr/>
      <dgm:t>
        <a:bodyPr/>
        <a:lstStyle/>
        <a:p>
          <a:endParaRPr lang="en-SG"/>
        </a:p>
      </dgm:t>
    </dgm:pt>
    <dgm:pt modelId="{C2CC5CD6-B061-463D-A7BA-19B4F2AB4E0E}" type="sibTrans" cxnId="{8A9B7FF2-B247-4FEF-ABBF-53714C42DBB6}">
      <dgm:prSet/>
      <dgm:spPr/>
      <dgm:t>
        <a:bodyPr/>
        <a:lstStyle/>
        <a:p>
          <a:endParaRPr lang="en-SG"/>
        </a:p>
      </dgm:t>
    </dgm:pt>
    <dgm:pt modelId="{700E9F1D-21F2-41AA-9084-2AB7830F66B1}">
      <dgm:prSet phldrT="[Text]"/>
      <dgm:spPr/>
      <dgm:t>
        <a:bodyPr/>
        <a:lstStyle/>
        <a:p>
          <a:r>
            <a:rPr lang="en-US" dirty="0"/>
            <a:t>Buddhism</a:t>
          </a:r>
          <a:endParaRPr lang="en-SG" dirty="0"/>
        </a:p>
      </dgm:t>
    </dgm:pt>
    <dgm:pt modelId="{21AC6EC0-07EE-4EB9-B4E4-1EDB18D32CBB}" type="parTrans" cxnId="{16291929-B9CB-43D7-8D76-4F32065870BE}">
      <dgm:prSet/>
      <dgm:spPr/>
      <dgm:t>
        <a:bodyPr/>
        <a:lstStyle/>
        <a:p>
          <a:endParaRPr lang="en-SG"/>
        </a:p>
      </dgm:t>
    </dgm:pt>
    <dgm:pt modelId="{E4479C8E-DAD0-42E6-89CB-A6B929F53534}" type="sibTrans" cxnId="{16291929-B9CB-43D7-8D76-4F32065870BE}">
      <dgm:prSet/>
      <dgm:spPr/>
      <dgm:t>
        <a:bodyPr/>
        <a:lstStyle/>
        <a:p>
          <a:endParaRPr lang="en-SG"/>
        </a:p>
      </dgm:t>
    </dgm:pt>
    <dgm:pt modelId="{A40E85C3-DC16-47D3-BA66-81F171DAB095}">
      <dgm:prSet phldrT="[Text]"/>
      <dgm:spPr/>
      <dgm:t>
        <a:bodyPr/>
        <a:lstStyle/>
        <a:p>
          <a:r>
            <a:rPr lang="en-US" dirty="0"/>
            <a:t>Politics</a:t>
          </a:r>
          <a:endParaRPr lang="en-SG" dirty="0"/>
        </a:p>
      </dgm:t>
    </dgm:pt>
    <dgm:pt modelId="{AC0E61B1-6858-4563-93D6-CFF1A3FC6C98}" type="parTrans" cxnId="{839DB1CA-64BB-4475-B2AE-607F4D9A03DD}">
      <dgm:prSet/>
      <dgm:spPr/>
      <dgm:t>
        <a:bodyPr/>
        <a:lstStyle/>
        <a:p>
          <a:endParaRPr lang="en-SG"/>
        </a:p>
      </dgm:t>
    </dgm:pt>
    <dgm:pt modelId="{A37B338F-96A1-42BC-A397-736134D51133}" type="sibTrans" cxnId="{839DB1CA-64BB-4475-B2AE-607F4D9A03DD}">
      <dgm:prSet/>
      <dgm:spPr/>
      <dgm:t>
        <a:bodyPr/>
        <a:lstStyle/>
        <a:p>
          <a:endParaRPr lang="en-SG"/>
        </a:p>
      </dgm:t>
    </dgm:pt>
    <dgm:pt modelId="{3237080D-9766-4D50-AF96-8535FE8924A5}" type="pres">
      <dgm:prSet presAssocID="{9135D37A-B7D8-4281-BFD9-2740A36E63BF}" presName="composite" presStyleCnt="0">
        <dgm:presLayoutVars>
          <dgm:chMax val="1"/>
          <dgm:dir/>
          <dgm:resizeHandles val="exact"/>
        </dgm:presLayoutVars>
      </dgm:prSet>
      <dgm:spPr/>
    </dgm:pt>
    <dgm:pt modelId="{DE7D8C9F-95BB-4CD1-8280-E5A9D70CED76}" type="pres">
      <dgm:prSet presAssocID="{9135D37A-B7D8-4281-BFD9-2740A36E63BF}" presName="radial" presStyleCnt="0">
        <dgm:presLayoutVars>
          <dgm:animLvl val="ctr"/>
        </dgm:presLayoutVars>
      </dgm:prSet>
      <dgm:spPr/>
    </dgm:pt>
    <dgm:pt modelId="{45CF1E69-D01B-450C-9A5C-A2BB72B59964}" type="pres">
      <dgm:prSet presAssocID="{520355D0-1B45-4972-8775-087FC5EFFC59}" presName="centerShape" presStyleLbl="vennNode1" presStyleIdx="0" presStyleCnt="5"/>
      <dgm:spPr/>
    </dgm:pt>
    <dgm:pt modelId="{D94D2695-8243-4BFD-91FB-D10B92BBC592}" type="pres">
      <dgm:prSet presAssocID="{7DFDE2E5-F046-4F86-A1D2-A91161981A7F}" presName="node" presStyleLbl="vennNode1" presStyleIdx="1" presStyleCnt="5">
        <dgm:presLayoutVars>
          <dgm:bulletEnabled val="1"/>
        </dgm:presLayoutVars>
      </dgm:prSet>
      <dgm:spPr/>
    </dgm:pt>
    <dgm:pt modelId="{201C0333-6D32-430F-B921-12001C932EEA}" type="pres">
      <dgm:prSet presAssocID="{B1C519CB-FD17-42E7-A0D3-C5DB5BCAD11E}" presName="node" presStyleLbl="vennNode1" presStyleIdx="2" presStyleCnt="5">
        <dgm:presLayoutVars>
          <dgm:bulletEnabled val="1"/>
        </dgm:presLayoutVars>
      </dgm:prSet>
      <dgm:spPr/>
    </dgm:pt>
    <dgm:pt modelId="{87542360-3B40-47C8-AFBF-0EABE88A7574}" type="pres">
      <dgm:prSet presAssocID="{700E9F1D-21F2-41AA-9084-2AB7830F66B1}" presName="node" presStyleLbl="vennNode1" presStyleIdx="3" presStyleCnt="5">
        <dgm:presLayoutVars>
          <dgm:bulletEnabled val="1"/>
        </dgm:presLayoutVars>
      </dgm:prSet>
      <dgm:spPr/>
    </dgm:pt>
    <dgm:pt modelId="{27C1EFD5-37DA-41E3-AA36-07CA7126F45C}" type="pres">
      <dgm:prSet presAssocID="{A40E85C3-DC16-47D3-BA66-81F171DAB095}" presName="node" presStyleLbl="vennNode1" presStyleIdx="4" presStyleCnt="5">
        <dgm:presLayoutVars>
          <dgm:bulletEnabled val="1"/>
        </dgm:presLayoutVars>
      </dgm:prSet>
      <dgm:spPr/>
    </dgm:pt>
  </dgm:ptLst>
  <dgm:cxnLst>
    <dgm:cxn modelId="{C1020E0A-12FD-4532-8C10-75F3FA882D3D}" type="presOf" srcId="{7DFDE2E5-F046-4F86-A1D2-A91161981A7F}" destId="{D94D2695-8243-4BFD-91FB-D10B92BBC592}" srcOrd="0" destOrd="0" presId="urn:microsoft.com/office/officeart/2005/8/layout/radial3"/>
    <dgm:cxn modelId="{16291929-B9CB-43D7-8D76-4F32065870BE}" srcId="{520355D0-1B45-4972-8775-087FC5EFFC59}" destId="{700E9F1D-21F2-41AA-9084-2AB7830F66B1}" srcOrd="2" destOrd="0" parTransId="{21AC6EC0-07EE-4EB9-B4E4-1EDB18D32CBB}" sibTransId="{E4479C8E-DAD0-42E6-89CB-A6B929F53534}"/>
    <dgm:cxn modelId="{4A29E434-474D-4ED3-9648-20A84BA19D44}" type="presOf" srcId="{700E9F1D-21F2-41AA-9084-2AB7830F66B1}" destId="{87542360-3B40-47C8-AFBF-0EABE88A7574}" srcOrd="0" destOrd="0" presId="urn:microsoft.com/office/officeart/2005/8/layout/radial3"/>
    <dgm:cxn modelId="{3164F057-D187-4592-83DD-C929F566F4F9}" type="presOf" srcId="{520355D0-1B45-4972-8775-087FC5EFFC59}" destId="{45CF1E69-D01B-450C-9A5C-A2BB72B59964}" srcOrd="0" destOrd="0" presId="urn:microsoft.com/office/officeart/2005/8/layout/radial3"/>
    <dgm:cxn modelId="{B80BA579-9524-4DD7-9B4D-97ED0906EC46}" srcId="{9135D37A-B7D8-4281-BFD9-2740A36E63BF}" destId="{520355D0-1B45-4972-8775-087FC5EFFC59}" srcOrd="0" destOrd="0" parTransId="{0862ABE0-C00C-42C3-AD3A-9D88C19013D3}" sibTransId="{CC4EAC7B-BDCA-4E4C-B135-DF9B56861815}"/>
    <dgm:cxn modelId="{0C6D83A0-B762-490A-9A6F-82D65C4AF76A}" type="presOf" srcId="{9135D37A-B7D8-4281-BFD9-2740A36E63BF}" destId="{3237080D-9766-4D50-AF96-8535FE8924A5}" srcOrd="0" destOrd="0" presId="urn:microsoft.com/office/officeart/2005/8/layout/radial3"/>
    <dgm:cxn modelId="{965E5FBD-0C78-40C7-861D-1D261FF991D0}" type="presOf" srcId="{A40E85C3-DC16-47D3-BA66-81F171DAB095}" destId="{27C1EFD5-37DA-41E3-AA36-07CA7126F45C}" srcOrd="0" destOrd="0" presId="urn:microsoft.com/office/officeart/2005/8/layout/radial3"/>
    <dgm:cxn modelId="{839DB1CA-64BB-4475-B2AE-607F4D9A03DD}" srcId="{520355D0-1B45-4972-8775-087FC5EFFC59}" destId="{A40E85C3-DC16-47D3-BA66-81F171DAB095}" srcOrd="3" destOrd="0" parTransId="{AC0E61B1-6858-4563-93D6-CFF1A3FC6C98}" sibTransId="{A37B338F-96A1-42BC-A397-736134D51133}"/>
    <dgm:cxn modelId="{6088E3DD-9EDD-4D70-99D3-C9F67F7472E6}" type="presOf" srcId="{B1C519CB-FD17-42E7-A0D3-C5DB5BCAD11E}" destId="{201C0333-6D32-430F-B921-12001C932EEA}" srcOrd="0" destOrd="0" presId="urn:microsoft.com/office/officeart/2005/8/layout/radial3"/>
    <dgm:cxn modelId="{8A9B7FF2-B247-4FEF-ABBF-53714C42DBB6}" srcId="{520355D0-1B45-4972-8775-087FC5EFFC59}" destId="{B1C519CB-FD17-42E7-A0D3-C5DB5BCAD11E}" srcOrd="1" destOrd="0" parTransId="{5249A6C7-586C-4BFD-B8D6-AE66DF651FAF}" sibTransId="{C2CC5CD6-B061-463D-A7BA-19B4F2AB4E0E}"/>
    <dgm:cxn modelId="{14B6E0F2-A76D-4F08-84F4-5851EC938FB9}" srcId="{520355D0-1B45-4972-8775-087FC5EFFC59}" destId="{7DFDE2E5-F046-4F86-A1D2-A91161981A7F}" srcOrd="0" destOrd="0" parTransId="{BCB56792-2B35-4371-B56A-AD81592E3686}" sibTransId="{2EA5C17D-0F53-40C3-8288-DC953813DA92}"/>
    <dgm:cxn modelId="{BC3AD029-5255-4E8A-9771-6E724BBF57AC}" type="presParOf" srcId="{3237080D-9766-4D50-AF96-8535FE8924A5}" destId="{DE7D8C9F-95BB-4CD1-8280-E5A9D70CED76}" srcOrd="0" destOrd="0" presId="urn:microsoft.com/office/officeart/2005/8/layout/radial3"/>
    <dgm:cxn modelId="{FFF55252-D129-42BD-A9E2-401B4108E01C}" type="presParOf" srcId="{DE7D8C9F-95BB-4CD1-8280-E5A9D70CED76}" destId="{45CF1E69-D01B-450C-9A5C-A2BB72B59964}" srcOrd="0" destOrd="0" presId="urn:microsoft.com/office/officeart/2005/8/layout/radial3"/>
    <dgm:cxn modelId="{01EEF36B-D396-42A3-B116-BBFF72917A69}" type="presParOf" srcId="{DE7D8C9F-95BB-4CD1-8280-E5A9D70CED76}" destId="{D94D2695-8243-4BFD-91FB-D10B92BBC592}" srcOrd="1" destOrd="0" presId="urn:microsoft.com/office/officeart/2005/8/layout/radial3"/>
    <dgm:cxn modelId="{3167BBB0-AF0F-41CD-90ED-1C2180F1AC30}" type="presParOf" srcId="{DE7D8C9F-95BB-4CD1-8280-E5A9D70CED76}" destId="{201C0333-6D32-430F-B921-12001C932EEA}" srcOrd="2" destOrd="0" presId="urn:microsoft.com/office/officeart/2005/8/layout/radial3"/>
    <dgm:cxn modelId="{6AEF4318-FA74-46A7-B9A1-8C86848DC168}" type="presParOf" srcId="{DE7D8C9F-95BB-4CD1-8280-E5A9D70CED76}" destId="{87542360-3B40-47C8-AFBF-0EABE88A7574}" srcOrd="3" destOrd="0" presId="urn:microsoft.com/office/officeart/2005/8/layout/radial3"/>
    <dgm:cxn modelId="{416D1183-2278-4FE5-A954-6DD06F960FD2}" type="presParOf" srcId="{DE7D8C9F-95BB-4CD1-8280-E5A9D70CED76}" destId="{27C1EFD5-37DA-41E3-AA36-07CA7126F45C}" srcOrd="4"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F8ACDAA-0978-4460-86B6-E7A1E4BE4366}" type="doc">
      <dgm:prSet loTypeId="urn:microsoft.com/office/officeart/2005/8/layout/radial5" loCatId="cycle" qsTypeId="urn:microsoft.com/office/officeart/2005/8/quickstyle/simple2" qsCatId="simple" csTypeId="urn:microsoft.com/office/officeart/2005/8/colors/colorful1" csCatId="colorful" phldr="1"/>
      <dgm:spPr/>
      <dgm:t>
        <a:bodyPr/>
        <a:lstStyle/>
        <a:p>
          <a:endParaRPr lang="en-SG"/>
        </a:p>
      </dgm:t>
    </dgm:pt>
    <dgm:pt modelId="{4C0B3A2E-0A7C-4EB5-82DB-A4E808959DFD}">
      <dgm:prSet phldrT="[Text]"/>
      <dgm:spPr/>
      <dgm:t>
        <a:bodyPr/>
        <a:lstStyle/>
        <a:p>
          <a:r>
            <a:rPr lang="en-US" dirty="0"/>
            <a:t>Human pursuits</a:t>
          </a:r>
          <a:endParaRPr lang="en-SG" dirty="0"/>
        </a:p>
      </dgm:t>
    </dgm:pt>
    <dgm:pt modelId="{7D340B41-25AE-4E1A-B9ED-1584062E9301}" type="parTrans" cxnId="{0242E89F-7782-44BA-9FFF-A91B299DA988}">
      <dgm:prSet/>
      <dgm:spPr/>
      <dgm:t>
        <a:bodyPr/>
        <a:lstStyle/>
        <a:p>
          <a:endParaRPr lang="en-SG"/>
        </a:p>
      </dgm:t>
    </dgm:pt>
    <dgm:pt modelId="{D2E60352-37E4-4D4B-B29A-1C5CFD772B49}" type="sibTrans" cxnId="{0242E89F-7782-44BA-9FFF-A91B299DA988}">
      <dgm:prSet/>
      <dgm:spPr/>
      <dgm:t>
        <a:bodyPr/>
        <a:lstStyle/>
        <a:p>
          <a:endParaRPr lang="en-SG"/>
        </a:p>
      </dgm:t>
    </dgm:pt>
    <dgm:pt modelId="{85ABCB4E-5AB0-490A-98AB-38419895310F}">
      <dgm:prSet phldrT="[Text]"/>
      <dgm:spPr/>
      <dgm:t>
        <a:bodyPr/>
        <a:lstStyle/>
        <a:p>
          <a:r>
            <a:rPr lang="en-US" dirty="0"/>
            <a:t>Moral integrity</a:t>
          </a:r>
          <a:endParaRPr lang="en-SG" dirty="0"/>
        </a:p>
      </dgm:t>
    </dgm:pt>
    <dgm:pt modelId="{A82420AB-918B-4586-8A3E-281C4B9C5122}" type="parTrans" cxnId="{4BFC2938-2008-4A25-AFBF-D70F2F04C326}">
      <dgm:prSet/>
      <dgm:spPr/>
      <dgm:t>
        <a:bodyPr/>
        <a:lstStyle/>
        <a:p>
          <a:endParaRPr lang="en-SG"/>
        </a:p>
      </dgm:t>
    </dgm:pt>
    <dgm:pt modelId="{E25B90B4-9D91-4747-86EA-38D607959E57}" type="sibTrans" cxnId="{4BFC2938-2008-4A25-AFBF-D70F2F04C326}">
      <dgm:prSet/>
      <dgm:spPr/>
      <dgm:t>
        <a:bodyPr/>
        <a:lstStyle/>
        <a:p>
          <a:endParaRPr lang="en-SG"/>
        </a:p>
      </dgm:t>
    </dgm:pt>
    <dgm:pt modelId="{D0455A87-E530-4CEF-8026-F0B55F9AE80E}">
      <dgm:prSet phldrT="[Text]"/>
      <dgm:spPr/>
      <dgm:t>
        <a:bodyPr/>
        <a:lstStyle/>
        <a:p>
          <a:r>
            <a:rPr lang="en-US" dirty="0"/>
            <a:t>Economic prosperity</a:t>
          </a:r>
          <a:endParaRPr lang="en-SG" dirty="0"/>
        </a:p>
      </dgm:t>
    </dgm:pt>
    <dgm:pt modelId="{0E6594E7-72BC-4052-A545-24E0439FEA62}" type="parTrans" cxnId="{EE7835FA-A14A-44D0-A33B-140F63B9171E}">
      <dgm:prSet/>
      <dgm:spPr/>
      <dgm:t>
        <a:bodyPr/>
        <a:lstStyle/>
        <a:p>
          <a:endParaRPr lang="en-SG"/>
        </a:p>
      </dgm:t>
    </dgm:pt>
    <dgm:pt modelId="{D7B1E658-85F5-4809-A746-CBCD257AE69D}" type="sibTrans" cxnId="{EE7835FA-A14A-44D0-A33B-140F63B9171E}">
      <dgm:prSet/>
      <dgm:spPr/>
      <dgm:t>
        <a:bodyPr/>
        <a:lstStyle/>
        <a:p>
          <a:endParaRPr lang="en-SG"/>
        </a:p>
      </dgm:t>
    </dgm:pt>
    <dgm:pt modelId="{E9A36023-F03B-42E9-A1E5-0251A8BCB885}">
      <dgm:prSet phldrT="[Text]"/>
      <dgm:spPr/>
      <dgm:t>
        <a:bodyPr/>
        <a:lstStyle/>
        <a:p>
          <a:r>
            <a:rPr lang="en-US" dirty="0"/>
            <a:t>Sensual pleasure</a:t>
          </a:r>
          <a:endParaRPr lang="en-SG" dirty="0"/>
        </a:p>
      </dgm:t>
    </dgm:pt>
    <dgm:pt modelId="{DD0E27BF-8331-495C-8945-3BE7EDE36842}" type="parTrans" cxnId="{6C5E5114-A09E-4F31-93FD-3D82A3BFB0AD}">
      <dgm:prSet/>
      <dgm:spPr/>
      <dgm:t>
        <a:bodyPr/>
        <a:lstStyle/>
        <a:p>
          <a:endParaRPr lang="en-SG"/>
        </a:p>
      </dgm:t>
    </dgm:pt>
    <dgm:pt modelId="{1EA896ED-74E0-443D-8958-C953C2CE5A44}" type="sibTrans" cxnId="{6C5E5114-A09E-4F31-93FD-3D82A3BFB0AD}">
      <dgm:prSet/>
      <dgm:spPr/>
      <dgm:t>
        <a:bodyPr/>
        <a:lstStyle/>
        <a:p>
          <a:endParaRPr lang="en-SG"/>
        </a:p>
      </dgm:t>
    </dgm:pt>
    <dgm:pt modelId="{BA40E4C8-0A22-41F4-954E-7ECF3954D4B3}">
      <dgm:prSet phldrT="[Text]"/>
      <dgm:spPr/>
      <dgm:t>
        <a:bodyPr/>
        <a:lstStyle/>
        <a:p>
          <a:r>
            <a:rPr lang="en-US" dirty="0"/>
            <a:t>Spiritual liberation </a:t>
          </a:r>
          <a:endParaRPr lang="en-SG" dirty="0"/>
        </a:p>
      </dgm:t>
    </dgm:pt>
    <dgm:pt modelId="{93116179-5B0B-4B07-B350-D35C9DF0B424}" type="parTrans" cxnId="{9B1F294B-2CB0-4D21-93A1-CAEE8EBC404A}">
      <dgm:prSet/>
      <dgm:spPr/>
      <dgm:t>
        <a:bodyPr/>
        <a:lstStyle/>
        <a:p>
          <a:endParaRPr lang="en-SG"/>
        </a:p>
      </dgm:t>
    </dgm:pt>
    <dgm:pt modelId="{5F43C8D5-13D5-4EC3-8899-211DA812D380}" type="sibTrans" cxnId="{9B1F294B-2CB0-4D21-93A1-CAEE8EBC404A}">
      <dgm:prSet/>
      <dgm:spPr/>
      <dgm:t>
        <a:bodyPr/>
        <a:lstStyle/>
        <a:p>
          <a:endParaRPr lang="en-SG"/>
        </a:p>
      </dgm:t>
    </dgm:pt>
    <dgm:pt modelId="{EE099253-20FA-4023-9617-F6E20DC0E0B5}" type="pres">
      <dgm:prSet presAssocID="{1F8ACDAA-0978-4460-86B6-E7A1E4BE4366}" presName="Name0" presStyleCnt="0">
        <dgm:presLayoutVars>
          <dgm:chMax val="1"/>
          <dgm:dir/>
          <dgm:animLvl val="ctr"/>
          <dgm:resizeHandles val="exact"/>
        </dgm:presLayoutVars>
      </dgm:prSet>
      <dgm:spPr/>
    </dgm:pt>
    <dgm:pt modelId="{1DB0D927-FBD6-4025-8EC2-883983A53AEB}" type="pres">
      <dgm:prSet presAssocID="{4C0B3A2E-0A7C-4EB5-82DB-A4E808959DFD}" presName="centerShape" presStyleLbl="node0" presStyleIdx="0" presStyleCnt="1"/>
      <dgm:spPr/>
    </dgm:pt>
    <dgm:pt modelId="{26717445-DE64-4596-BF18-CBB30C2CF60A}" type="pres">
      <dgm:prSet presAssocID="{A82420AB-918B-4586-8A3E-281C4B9C5122}" presName="parTrans" presStyleLbl="sibTrans2D1" presStyleIdx="0" presStyleCnt="4"/>
      <dgm:spPr/>
    </dgm:pt>
    <dgm:pt modelId="{5236A4EB-B5A8-4DAD-8209-7FE9EE23D040}" type="pres">
      <dgm:prSet presAssocID="{A82420AB-918B-4586-8A3E-281C4B9C5122}" presName="connectorText" presStyleLbl="sibTrans2D1" presStyleIdx="0" presStyleCnt="4"/>
      <dgm:spPr/>
    </dgm:pt>
    <dgm:pt modelId="{37CD6278-08E1-4CDA-BDCD-87C9D78923ED}" type="pres">
      <dgm:prSet presAssocID="{85ABCB4E-5AB0-490A-98AB-38419895310F}" presName="node" presStyleLbl="node1" presStyleIdx="0" presStyleCnt="4">
        <dgm:presLayoutVars>
          <dgm:bulletEnabled val="1"/>
        </dgm:presLayoutVars>
      </dgm:prSet>
      <dgm:spPr/>
    </dgm:pt>
    <dgm:pt modelId="{8053702F-262F-4A3D-98F6-70918F6E3EE6}" type="pres">
      <dgm:prSet presAssocID="{0E6594E7-72BC-4052-A545-24E0439FEA62}" presName="parTrans" presStyleLbl="sibTrans2D1" presStyleIdx="1" presStyleCnt="4"/>
      <dgm:spPr/>
    </dgm:pt>
    <dgm:pt modelId="{4B215ED4-AFE0-43A7-9726-71FD1AEBEA88}" type="pres">
      <dgm:prSet presAssocID="{0E6594E7-72BC-4052-A545-24E0439FEA62}" presName="connectorText" presStyleLbl="sibTrans2D1" presStyleIdx="1" presStyleCnt="4"/>
      <dgm:spPr/>
    </dgm:pt>
    <dgm:pt modelId="{47A0CDCF-5A84-4038-B33B-8D1C80D4CA3C}" type="pres">
      <dgm:prSet presAssocID="{D0455A87-E530-4CEF-8026-F0B55F9AE80E}" presName="node" presStyleLbl="node1" presStyleIdx="1" presStyleCnt="4">
        <dgm:presLayoutVars>
          <dgm:bulletEnabled val="1"/>
        </dgm:presLayoutVars>
      </dgm:prSet>
      <dgm:spPr/>
    </dgm:pt>
    <dgm:pt modelId="{7302DE0E-6A72-4BFC-BFAB-1002641EA842}" type="pres">
      <dgm:prSet presAssocID="{DD0E27BF-8331-495C-8945-3BE7EDE36842}" presName="parTrans" presStyleLbl="sibTrans2D1" presStyleIdx="2" presStyleCnt="4"/>
      <dgm:spPr/>
    </dgm:pt>
    <dgm:pt modelId="{657E8663-0713-4AE0-B94A-3A413C2503AF}" type="pres">
      <dgm:prSet presAssocID="{DD0E27BF-8331-495C-8945-3BE7EDE36842}" presName="connectorText" presStyleLbl="sibTrans2D1" presStyleIdx="2" presStyleCnt="4"/>
      <dgm:spPr/>
    </dgm:pt>
    <dgm:pt modelId="{C45BDDC5-CDF9-4940-9B3A-9CD865E51F1E}" type="pres">
      <dgm:prSet presAssocID="{E9A36023-F03B-42E9-A1E5-0251A8BCB885}" presName="node" presStyleLbl="node1" presStyleIdx="2" presStyleCnt="4">
        <dgm:presLayoutVars>
          <dgm:bulletEnabled val="1"/>
        </dgm:presLayoutVars>
      </dgm:prSet>
      <dgm:spPr/>
    </dgm:pt>
    <dgm:pt modelId="{10F0FEC0-67B2-4573-93EC-F0FDDD38EA7A}" type="pres">
      <dgm:prSet presAssocID="{93116179-5B0B-4B07-B350-D35C9DF0B424}" presName="parTrans" presStyleLbl="sibTrans2D1" presStyleIdx="3" presStyleCnt="4"/>
      <dgm:spPr/>
    </dgm:pt>
    <dgm:pt modelId="{3625366F-6464-4C0F-BE7A-AF5C88E0EB57}" type="pres">
      <dgm:prSet presAssocID="{93116179-5B0B-4B07-B350-D35C9DF0B424}" presName="connectorText" presStyleLbl="sibTrans2D1" presStyleIdx="3" presStyleCnt="4"/>
      <dgm:spPr/>
    </dgm:pt>
    <dgm:pt modelId="{E0D082B6-5F32-430A-B95E-2ED93D9818CE}" type="pres">
      <dgm:prSet presAssocID="{BA40E4C8-0A22-41F4-954E-7ECF3954D4B3}" presName="node" presStyleLbl="node1" presStyleIdx="3" presStyleCnt="4">
        <dgm:presLayoutVars>
          <dgm:bulletEnabled val="1"/>
        </dgm:presLayoutVars>
      </dgm:prSet>
      <dgm:spPr/>
    </dgm:pt>
  </dgm:ptLst>
  <dgm:cxnLst>
    <dgm:cxn modelId="{FF435702-9AC0-43EF-81D9-6341BF63BDE4}" type="presOf" srcId="{E9A36023-F03B-42E9-A1E5-0251A8BCB885}" destId="{C45BDDC5-CDF9-4940-9B3A-9CD865E51F1E}" srcOrd="0" destOrd="0" presId="urn:microsoft.com/office/officeart/2005/8/layout/radial5"/>
    <dgm:cxn modelId="{6C5E5114-A09E-4F31-93FD-3D82A3BFB0AD}" srcId="{4C0B3A2E-0A7C-4EB5-82DB-A4E808959DFD}" destId="{E9A36023-F03B-42E9-A1E5-0251A8BCB885}" srcOrd="2" destOrd="0" parTransId="{DD0E27BF-8331-495C-8945-3BE7EDE36842}" sibTransId="{1EA896ED-74E0-443D-8958-C953C2CE5A44}"/>
    <dgm:cxn modelId="{B15A8F1C-B3B8-4EA0-B43C-DA74FE5678B4}" type="presOf" srcId="{DD0E27BF-8331-495C-8945-3BE7EDE36842}" destId="{7302DE0E-6A72-4BFC-BFAB-1002641EA842}" srcOrd="0" destOrd="0" presId="urn:microsoft.com/office/officeart/2005/8/layout/radial5"/>
    <dgm:cxn modelId="{55D71B22-88A8-4BE4-872F-1A65D1F70AF8}" type="presOf" srcId="{A82420AB-918B-4586-8A3E-281C4B9C5122}" destId="{5236A4EB-B5A8-4DAD-8209-7FE9EE23D040}" srcOrd="1" destOrd="0" presId="urn:microsoft.com/office/officeart/2005/8/layout/radial5"/>
    <dgm:cxn modelId="{EE5E4824-EFA7-4CE1-8440-32044C46075E}" type="presOf" srcId="{93116179-5B0B-4B07-B350-D35C9DF0B424}" destId="{3625366F-6464-4C0F-BE7A-AF5C88E0EB57}" srcOrd="1" destOrd="0" presId="urn:microsoft.com/office/officeart/2005/8/layout/radial5"/>
    <dgm:cxn modelId="{0E74222E-825B-40C7-A38A-E819494EBF2B}" type="presOf" srcId="{A82420AB-918B-4586-8A3E-281C4B9C5122}" destId="{26717445-DE64-4596-BF18-CBB30C2CF60A}" srcOrd="0" destOrd="0" presId="urn:microsoft.com/office/officeart/2005/8/layout/radial5"/>
    <dgm:cxn modelId="{4BFC2938-2008-4A25-AFBF-D70F2F04C326}" srcId="{4C0B3A2E-0A7C-4EB5-82DB-A4E808959DFD}" destId="{85ABCB4E-5AB0-490A-98AB-38419895310F}" srcOrd="0" destOrd="0" parTransId="{A82420AB-918B-4586-8A3E-281C4B9C5122}" sibTransId="{E25B90B4-9D91-4747-86EA-38D607959E57}"/>
    <dgm:cxn modelId="{D130154B-E829-4D36-BB4E-1ECE8F837CCB}" type="presOf" srcId="{93116179-5B0B-4B07-B350-D35C9DF0B424}" destId="{10F0FEC0-67B2-4573-93EC-F0FDDD38EA7A}" srcOrd="0" destOrd="0" presId="urn:microsoft.com/office/officeart/2005/8/layout/radial5"/>
    <dgm:cxn modelId="{9B1F294B-2CB0-4D21-93A1-CAEE8EBC404A}" srcId="{4C0B3A2E-0A7C-4EB5-82DB-A4E808959DFD}" destId="{BA40E4C8-0A22-41F4-954E-7ECF3954D4B3}" srcOrd="3" destOrd="0" parTransId="{93116179-5B0B-4B07-B350-D35C9DF0B424}" sibTransId="{5F43C8D5-13D5-4EC3-8899-211DA812D380}"/>
    <dgm:cxn modelId="{5B5D276C-D6DE-4629-891B-A54510AFF0CB}" type="presOf" srcId="{85ABCB4E-5AB0-490A-98AB-38419895310F}" destId="{37CD6278-08E1-4CDA-BDCD-87C9D78923ED}" srcOrd="0" destOrd="0" presId="urn:microsoft.com/office/officeart/2005/8/layout/radial5"/>
    <dgm:cxn modelId="{D3BA6187-0DB3-44B2-9B48-5BC208B17A34}" type="presOf" srcId="{0E6594E7-72BC-4052-A545-24E0439FEA62}" destId="{4B215ED4-AFE0-43A7-9726-71FD1AEBEA88}" srcOrd="1" destOrd="0" presId="urn:microsoft.com/office/officeart/2005/8/layout/radial5"/>
    <dgm:cxn modelId="{30A3F098-13DA-425E-8782-7862AECDDFBF}" type="presOf" srcId="{1F8ACDAA-0978-4460-86B6-E7A1E4BE4366}" destId="{EE099253-20FA-4023-9617-F6E20DC0E0B5}" srcOrd="0" destOrd="0" presId="urn:microsoft.com/office/officeart/2005/8/layout/radial5"/>
    <dgm:cxn modelId="{FFC1299C-E535-4959-AC2D-5E4DF2E9C4BF}" type="presOf" srcId="{0E6594E7-72BC-4052-A545-24E0439FEA62}" destId="{8053702F-262F-4A3D-98F6-70918F6E3EE6}" srcOrd="0" destOrd="0" presId="urn:microsoft.com/office/officeart/2005/8/layout/radial5"/>
    <dgm:cxn modelId="{0242E89F-7782-44BA-9FFF-A91B299DA988}" srcId="{1F8ACDAA-0978-4460-86B6-E7A1E4BE4366}" destId="{4C0B3A2E-0A7C-4EB5-82DB-A4E808959DFD}" srcOrd="0" destOrd="0" parTransId="{7D340B41-25AE-4E1A-B9ED-1584062E9301}" sibTransId="{D2E60352-37E4-4D4B-B29A-1C5CFD772B49}"/>
    <dgm:cxn modelId="{840126A6-C0C2-4E22-9C37-772DF56E59FD}" type="presOf" srcId="{DD0E27BF-8331-495C-8945-3BE7EDE36842}" destId="{657E8663-0713-4AE0-B94A-3A413C2503AF}" srcOrd="1" destOrd="0" presId="urn:microsoft.com/office/officeart/2005/8/layout/radial5"/>
    <dgm:cxn modelId="{B2BEA6B7-F4BC-4566-BE67-EFD68B1F3760}" type="presOf" srcId="{BA40E4C8-0A22-41F4-954E-7ECF3954D4B3}" destId="{E0D082B6-5F32-430A-B95E-2ED93D9818CE}" srcOrd="0" destOrd="0" presId="urn:microsoft.com/office/officeart/2005/8/layout/radial5"/>
    <dgm:cxn modelId="{AAE584B9-BABE-4512-9BC3-CBC682D6F66F}" type="presOf" srcId="{4C0B3A2E-0A7C-4EB5-82DB-A4E808959DFD}" destId="{1DB0D927-FBD6-4025-8EC2-883983A53AEB}" srcOrd="0" destOrd="0" presId="urn:microsoft.com/office/officeart/2005/8/layout/radial5"/>
    <dgm:cxn modelId="{559FE0F9-1B7E-429B-9AE5-893D4B6EFB69}" type="presOf" srcId="{D0455A87-E530-4CEF-8026-F0B55F9AE80E}" destId="{47A0CDCF-5A84-4038-B33B-8D1C80D4CA3C}" srcOrd="0" destOrd="0" presId="urn:microsoft.com/office/officeart/2005/8/layout/radial5"/>
    <dgm:cxn modelId="{EE7835FA-A14A-44D0-A33B-140F63B9171E}" srcId="{4C0B3A2E-0A7C-4EB5-82DB-A4E808959DFD}" destId="{D0455A87-E530-4CEF-8026-F0B55F9AE80E}" srcOrd="1" destOrd="0" parTransId="{0E6594E7-72BC-4052-A545-24E0439FEA62}" sibTransId="{D7B1E658-85F5-4809-A746-CBCD257AE69D}"/>
    <dgm:cxn modelId="{B44F3AD2-7F88-442C-B08D-24804712C70F}" type="presParOf" srcId="{EE099253-20FA-4023-9617-F6E20DC0E0B5}" destId="{1DB0D927-FBD6-4025-8EC2-883983A53AEB}" srcOrd="0" destOrd="0" presId="urn:microsoft.com/office/officeart/2005/8/layout/radial5"/>
    <dgm:cxn modelId="{CB18BC88-6374-4D08-9A41-FE6E26B8425D}" type="presParOf" srcId="{EE099253-20FA-4023-9617-F6E20DC0E0B5}" destId="{26717445-DE64-4596-BF18-CBB30C2CF60A}" srcOrd="1" destOrd="0" presId="urn:microsoft.com/office/officeart/2005/8/layout/radial5"/>
    <dgm:cxn modelId="{5C7C8F0D-64E6-4E3E-95BE-26CAD8FD0CD4}" type="presParOf" srcId="{26717445-DE64-4596-BF18-CBB30C2CF60A}" destId="{5236A4EB-B5A8-4DAD-8209-7FE9EE23D040}" srcOrd="0" destOrd="0" presId="urn:microsoft.com/office/officeart/2005/8/layout/radial5"/>
    <dgm:cxn modelId="{2571DF88-9A20-4F4F-ABAF-3A8387F64D57}" type="presParOf" srcId="{EE099253-20FA-4023-9617-F6E20DC0E0B5}" destId="{37CD6278-08E1-4CDA-BDCD-87C9D78923ED}" srcOrd="2" destOrd="0" presId="urn:microsoft.com/office/officeart/2005/8/layout/radial5"/>
    <dgm:cxn modelId="{7A2A95AD-2357-4AF0-9F0B-BF22BB25DC37}" type="presParOf" srcId="{EE099253-20FA-4023-9617-F6E20DC0E0B5}" destId="{8053702F-262F-4A3D-98F6-70918F6E3EE6}" srcOrd="3" destOrd="0" presId="urn:microsoft.com/office/officeart/2005/8/layout/radial5"/>
    <dgm:cxn modelId="{4348BF34-76D2-4629-B791-7D7BA8A04262}" type="presParOf" srcId="{8053702F-262F-4A3D-98F6-70918F6E3EE6}" destId="{4B215ED4-AFE0-43A7-9726-71FD1AEBEA88}" srcOrd="0" destOrd="0" presId="urn:microsoft.com/office/officeart/2005/8/layout/radial5"/>
    <dgm:cxn modelId="{6C6ECD1D-F6A8-42FE-BD83-F585D08E8512}" type="presParOf" srcId="{EE099253-20FA-4023-9617-F6E20DC0E0B5}" destId="{47A0CDCF-5A84-4038-B33B-8D1C80D4CA3C}" srcOrd="4" destOrd="0" presId="urn:microsoft.com/office/officeart/2005/8/layout/radial5"/>
    <dgm:cxn modelId="{94E443EA-6790-4561-9787-51681A883DA9}" type="presParOf" srcId="{EE099253-20FA-4023-9617-F6E20DC0E0B5}" destId="{7302DE0E-6A72-4BFC-BFAB-1002641EA842}" srcOrd="5" destOrd="0" presId="urn:microsoft.com/office/officeart/2005/8/layout/radial5"/>
    <dgm:cxn modelId="{C2E0346D-1C8E-4731-8188-5D4783610CC6}" type="presParOf" srcId="{7302DE0E-6A72-4BFC-BFAB-1002641EA842}" destId="{657E8663-0713-4AE0-B94A-3A413C2503AF}" srcOrd="0" destOrd="0" presId="urn:microsoft.com/office/officeart/2005/8/layout/radial5"/>
    <dgm:cxn modelId="{7977841B-64FD-49E3-A49B-5DC6C26FBD88}" type="presParOf" srcId="{EE099253-20FA-4023-9617-F6E20DC0E0B5}" destId="{C45BDDC5-CDF9-4940-9B3A-9CD865E51F1E}" srcOrd="6" destOrd="0" presId="urn:microsoft.com/office/officeart/2005/8/layout/radial5"/>
    <dgm:cxn modelId="{14BE20B9-C73B-465C-9BD7-CE910FB03634}" type="presParOf" srcId="{EE099253-20FA-4023-9617-F6E20DC0E0B5}" destId="{10F0FEC0-67B2-4573-93EC-F0FDDD38EA7A}" srcOrd="7" destOrd="0" presId="urn:microsoft.com/office/officeart/2005/8/layout/radial5"/>
    <dgm:cxn modelId="{A96C851A-1B85-48F8-B6C0-4F3E3AD43ED7}" type="presParOf" srcId="{10F0FEC0-67B2-4573-93EC-F0FDDD38EA7A}" destId="{3625366F-6464-4C0F-BE7A-AF5C88E0EB57}" srcOrd="0" destOrd="0" presId="urn:microsoft.com/office/officeart/2005/8/layout/radial5"/>
    <dgm:cxn modelId="{56E99183-4660-49D4-87AD-2446716E1E86}" type="presParOf" srcId="{EE099253-20FA-4023-9617-F6E20DC0E0B5}" destId="{E0D082B6-5F32-430A-B95E-2ED93D9818CE}"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EA224EE-8763-4A88-A487-073A10FBB82F}" type="doc">
      <dgm:prSet loTypeId="urn:diagrams.loki3.com/BracketList" loCatId="list" qsTypeId="urn:microsoft.com/office/officeart/2005/8/quickstyle/3d5" qsCatId="3D" csTypeId="urn:microsoft.com/office/officeart/2005/8/colors/colorful4" csCatId="colorful" phldr="1"/>
      <dgm:spPr/>
      <dgm:t>
        <a:bodyPr/>
        <a:lstStyle/>
        <a:p>
          <a:endParaRPr lang="en-SG"/>
        </a:p>
      </dgm:t>
    </dgm:pt>
    <dgm:pt modelId="{3BF8E11F-21AE-4EE0-8E43-51EAAD17B8B0}">
      <dgm:prSet phldrT="[Text]"/>
      <dgm:spPr/>
      <dgm:t>
        <a:bodyPr/>
        <a:lstStyle/>
        <a:p>
          <a:r>
            <a:rPr lang="en-SG" dirty="0"/>
            <a:t>Adam Smith</a:t>
          </a:r>
        </a:p>
      </dgm:t>
    </dgm:pt>
    <dgm:pt modelId="{984290F1-99BC-4CFA-8A39-6386D7CA90F0}" type="parTrans" cxnId="{BB4B4DA8-AF65-4FFF-94F2-0996F4858EED}">
      <dgm:prSet/>
      <dgm:spPr/>
      <dgm:t>
        <a:bodyPr/>
        <a:lstStyle/>
        <a:p>
          <a:endParaRPr lang="en-SG"/>
        </a:p>
      </dgm:t>
    </dgm:pt>
    <dgm:pt modelId="{DB5F8DB4-7BCC-4762-A07B-8270AB993259}" type="sibTrans" cxnId="{BB4B4DA8-AF65-4FFF-94F2-0996F4858EED}">
      <dgm:prSet/>
      <dgm:spPr/>
      <dgm:t>
        <a:bodyPr/>
        <a:lstStyle/>
        <a:p>
          <a:endParaRPr lang="en-SG"/>
        </a:p>
      </dgm:t>
    </dgm:pt>
    <dgm:pt modelId="{7BFC00B5-FC72-4E34-B5DD-A82E3E1B1314}">
      <dgm:prSet phldrT="[Text]"/>
      <dgm:spPr/>
      <dgm:t>
        <a:bodyPr/>
        <a:lstStyle/>
        <a:p>
          <a:r>
            <a:rPr lang="en-SG" dirty="0"/>
            <a:t>Adam Smith and his ideas – invisible hand and self-interest/rational choice advanced in his book </a:t>
          </a:r>
          <a:r>
            <a:rPr lang="en-SG" i="1" dirty="0"/>
            <a:t>The Wealth of Nations</a:t>
          </a:r>
          <a:r>
            <a:rPr lang="en-SG" dirty="0"/>
            <a:t>, laid down foundations for the market economic system; </a:t>
          </a:r>
        </a:p>
      </dgm:t>
    </dgm:pt>
    <dgm:pt modelId="{9F9CE22C-3DC0-4CEC-A6BB-5F84FDF5119F}" type="parTrans" cxnId="{93F0052D-DFE8-4A55-8B6B-963B7A65EE16}">
      <dgm:prSet/>
      <dgm:spPr/>
      <dgm:t>
        <a:bodyPr/>
        <a:lstStyle/>
        <a:p>
          <a:endParaRPr lang="en-SG"/>
        </a:p>
      </dgm:t>
    </dgm:pt>
    <dgm:pt modelId="{81D2634E-56F1-4BBE-B26D-DB4E998DD946}" type="sibTrans" cxnId="{93F0052D-DFE8-4A55-8B6B-963B7A65EE16}">
      <dgm:prSet/>
      <dgm:spPr/>
      <dgm:t>
        <a:bodyPr/>
        <a:lstStyle/>
        <a:p>
          <a:endParaRPr lang="en-SG"/>
        </a:p>
      </dgm:t>
    </dgm:pt>
    <dgm:pt modelId="{1705CA75-26A2-4FE7-85C2-CFA596A09613}">
      <dgm:prSet phldrT="[Text]"/>
      <dgm:spPr/>
      <dgm:t>
        <a:bodyPr/>
        <a:lstStyle/>
        <a:p>
          <a:r>
            <a:rPr lang="en-SG" dirty="0"/>
            <a:t>Karl Marx</a:t>
          </a:r>
        </a:p>
      </dgm:t>
    </dgm:pt>
    <dgm:pt modelId="{8E502738-CBE7-4E1A-94EB-D88088675F3B}" type="parTrans" cxnId="{E08D255B-FAD8-4195-8AC3-5620C237BF42}">
      <dgm:prSet/>
      <dgm:spPr/>
      <dgm:t>
        <a:bodyPr/>
        <a:lstStyle/>
        <a:p>
          <a:endParaRPr lang="en-SG"/>
        </a:p>
      </dgm:t>
    </dgm:pt>
    <dgm:pt modelId="{82E43CE9-E8ED-4755-8F04-B7EA4EEF75B3}" type="sibTrans" cxnId="{E08D255B-FAD8-4195-8AC3-5620C237BF42}">
      <dgm:prSet/>
      <dgm:spPr/>
      <dgm:t>
        <a:bodyPr/>
        <a:lstStyle/>
        <a:p>
          <a:endParaRPr lang="en-SG"/>
        </a:p>
      </dgm:t>
    </dgm:pt>
    <dgm:pt modelId="{AE3EC4BA-4730-42EE-B62F-9051B94FAB5C}">
      <dgm:prSet phldrT="[Text]"/>
      <dgm:spPr/>
      <dgm:t>
        <a:bodyPr/>
        <a:lstStyle/>
        <a:p>
          <a:r>
            <a:rPr lang="en-SG" dirty="0"/>
            <a:t>On the other hand, Karl Marx, who analysed the market economic system, especially the capital system in his book </a:t>
          </a:r>
          <a:r>
            <a:rPr lang="en-SG" i="1" dirty="0"/>
            <a:t>Capital</a:t>
          </a:r>
          <a:r>
            <a:rPr lang="en-SG" dirty="0"/>
            <a:t>, pointed our many problems inherited in capital system; later on, some countries adopted the socialist ideas with a planned economic system; </a:t>
          </a:r>
        </a:p>
      </dgm:t>
    </dgm:pt>
    <dgm:pt modelId="{2514F319-7163-4D21-A44A-92233D61B6D8}" type="parTrans" cxnId="{E1C4BC04-CC2F-4B93-A65F-50BD1FEF04A7}">
      <dgm:prSet/>
      <dgm:spPr/>
      <dgm:t>
        <a:bodyPr/>
        <a:lstStyle/>
        <a:p>
          <a:endParaRPr lang="en-SG"/>
        </a:p>
      </dgm:t>
    </dgm:pt>
    <dgm:pt modelId="{29E9E380-4457-4620-BA0C-D4F8E690D894}" type="sibTrans" cxnId="{E1C4BC04-CC2F-4B93-A65F-50BD1FEF04A7}">
      <dgm:prSet/>
      <dgm:spPr/>
      <dgm:t>
        <a:bodyPr/>
        <a:lstStyle/>
        <a:p>
          <a:endParaRPr lang="en-SG"/>
        </a:p>
      </dgm:t>
    </dgm:pt>
    <dgm:pt modelId="{FEF53CB7-B329-4750-82DE-C30200876B93}" type="pres">
      <dgm:prSet presAssocID="{7EA224EE-8763-4A88-A487-073A10FBB82F}" presName="Name0" presStyleCnt="0">
        <dgm:presLayoutVars>
          <dgm:dir/>
          <dgm:animLvl val="lvl"/>
          <dgm:resizeHandles val="exact"/>
        </dgm:presLayoutVars>
      </dgm:prSet>
      <dgm:spPr/>
    </dgm:pt>
    <dgm:pt modelId="{50C229F3-939F-411E-9C08-D0D365BB862C}" type="pres">
      <dgm:prSet presAssocID="{3BF8E11F-21AE-4EE0-8E43-51EAAD17B8B0}" presName="linNode" presStyleCnt="0"/>
      <dgm:spPr/>
    </dgm:pt>
    <dgm:pt modelId="{67EF2BC5-5EE5-4C57-918C-6BE4484E0141}" type="pres">
      <dgm:prSet presAssocID="{3BF8E11F-21AE-4EE0-8E43-51EAAD17B8B0}" presName="parTx" presStyleLbl="revTx" presStyleIdx="0" presStyleCnt="2">
        <dgm:presLayoutVars>
          <dgm:chMax val="1"/>
          <dgm:bulletEnabled val="1"/>
        </dgm:presLayoutVars>
      </dgm:prSet>
      <dgm:spPr/>
    </dgm:pt>
    <dgm:pt modelId="{41049065-3598-4E97-8C6C-01A56C6B6E98}" type="pres">
      <dgm:prSet presAssocID="{3BF8E11F-21AE-4EE0-8E43-51EAAD17B8B0}" presName="bracket" presStyleLbl="parChTrans1D1" presStyleIdx="0" presStyleCnt="2"/>
      <dgm:spPr/>
    </dgm:pt>
    <dgm:pt modelId="{1E2FBEB0-2713-4D19-9E84-AFB395E55026}" type="pres">
      <dgm:prSet presAssocID="{3BF8E11F-21AE-4EE0-8E43-51EAAD17B8B0}" presName="spH" presStyleCnt="0"/>
      <dgm:spPr/>
    </dgm:pt>
    <dgm:pt modelId="{798BD8A5-4528-4DF4-A974-D48B3B4D4643}" type="pres">
      <dgm:prSet presAssocID="{3BF8E11F-21AE-4EE0-8E43-51EAAD17B8B0}" presName="desTx" presStyleLbl="node1" presStyleIdx="0" presStyleCnt="2">
        <dgm:presLayoutVars>
          <dgm:bulletEnabled val="1"/>
        </dgm:presLayoutVars>
      </dgm:prSet>
      <dgm:spPr/>
    </dgm:pt>
    <dgm:pt modelId="{7B6AA2FF-B4AB-47C2-A0CF-37B51EAD4F18}" type="pres">
      <dgm:prSet presAssocID="{DB5F8DB4-7BCC-4762-A07B-8270AB993259}" presName="spV" presStyleCnt="0"/>
      <dgm:spPr/>
    </dgm:pt>
    <dgm:pt modelId="{7BBF877F-E715-490B-99A7-9F6B63A439B6}" type="pres">
      <dgm:prSet presAssocID="{1705CA75-26A2-4FE7-85C2-CFA596A09613}" presName="linNode" presStyleCnt="0"/>
      <dgm:spPr/>
    </dgm:pt>
    <dgm:pt modelId="{94F4F840-AAFC-423D-904A-60248970BFFB}" type="pres">
      <dgm:prSet presAssocID="{1705CA75-26A2-4FE7-85C2-CFA596A09613}" presName="parTx" presStyleLbl="revTx" presStyleIdx="1" presStyleCnt="2">
        <dgm:presLayoutVars>
          <dgm:chMax val="1"/>
          <dgm:bulletEnabled val="1"/>
        </dgm:presLayoutVars>
      </dgm:prSet>
      <dgm:spPr/>
    </dgm:pt>
    <dgm:pt modelId="{0B2516BF-80F2-4C31-81CE-702CA3E22E71}" type="pres">
      <dgm:prSet presAssocID="{1705CA75-26A2-4FE7-85C2-CFA596A09613}" presName="bracket" presStyleLbl="parChTrans1D1" presStyleIdx="1" presStyleCnt="2"/>
      <dgm:spPr/>
    </dgm:pt>
    <dgm:pt modelId="{7949A91F-819F-4063-A766-1AA997874397}" type="pres">
      <dgm:prSet presAssocID="{1705CA75-26A2-4FE7-85C2-CFA596A09613}" presName="spH" presStyleCnt="0"/>
      <dgm:spPr/>
    </dgm:pt>
    <dgm:pt modelId="{BD6B5D3E-F3FE-4D2F-9673-CC850A9B793B}" type="pres">
      <dgm:prSet presAssocID="{1705CA75-26A2-4FE7-85C2-CFA596A09613}" presName="desTx" presStyleLbl="node1" presStyleIdx="1" presStyleCnt="2">
        <dgm:presLayoutVars>
          <dgm:bulletEnabled val="1"/>
        </dgm:presLayoutVars>
      </dgm:prSet>
      <dgm:spPr/>
    </dgm:pt>
  </dgm:ptLst>
  <dgm:cxnLst>
    <dgm:cxn modelId="{E1C4BC04-CC2F-4B93-A65F-50BD1FEF04A7}" srcId="{1705CA75-26A2-4FE7-85C2-CFA596A09613}" destId="{AE3EC4BA-4730-42EE-B62F-9051B94FAB5C}" srcOrd="0" destOrd="0" parTransId="{2514F319-7163-4D21-A44A-92233D61B6D8}" sibTransId="{29E9E380-4457-4620-BA0C-D4F8E690D894}"/>
    <dgm:cxn modelId="{17A3B310-877E-4B15-9336-C0380B0D789B}" type="presOf" srcId="{7EA224EE-8763-4A88-A487-073A10FBB82F}" destId="{FEF53CB7-B329-4750-82DE-C30200876B93}" srcOrd="0" destOrd="0" presId="urn:diagrams.loki3.com/BracketList"/>
    <dgm:cxn modelId="{5CA63123-1BF8-45FB-93C6-10F0342A5E32}" type="presOf" srcId="{7BFC00B5-FC72-4E34-B5DD-A82E3E1B1314}" destId="{798BD8A5-4528-4DF4-A974-D48B3B4D4643}" srcOrd="0" destOrd="0" presId="urn:diagrams.loki3.com/BracketList"/>
    <dgm:cxn modelId="{93F0052D-DFE8-4A55-8B6B-963B7A65EE16}" srcId="{3BF8E11F-21AE-4EE0-8E43-51EAAD17B8B0}" destId="{7BFC00B5-FC72-4E34-B5DD-A82E3E1B1314}" srcOrd="0" destOrd="0" parTransId="{9F9CE22C-3DC0-4CEC-A6BB-5F84FDF5119F}" sibTransId="{81D2634E-56F1-4BBE-B26D-DB4E998DD946}"/>
    <dgm:cxn modelId="{E08D255B-FAD8-4195-8AC3-5620C237BF42}" srcId="{7EA224EE-8763-4A88-A487-073A10FBB82F}" destId="{1705CA75-26A2-4FE7-85C2-CFA596A09613}" srcOrd="1" destOrd="0" parTransId="{8E502738-CBE7-4E1A-94EB-D88088675F3B}" sibTransId="{82E43CE9-E8ED-4755-8F04-B7EA4EEF75B3}"/>
    <dgm:cxn modelId="{D6F3BA5C-51D1-45E3-B4B4-B80DE79B89D0}" type="presOf" srcId="{AE3EC4BA-4730-42EE-B62F-9051B94FAB5C}" destId="{BD6B5D3E-F3FE-4D2F-9673-CC850A9B793B}" srcOrd="0" destOrd="0" presId="urn:diagrams.loki3.com/BracketList"/>
    <dgm:cxn modelId="{BB4B4DA8-AF65-4FFF-94F2-0996F4858EED}" srcId="{7EA224EE-8763-4A88-A487-073A10FBB82F}" destId="{3BF8E11F-21AE-4EE0-8E43-51EAAD17B8B0}" srcOrd="0" destOrd="0" parTransId="{984290F1-99BC-4CFA-8A39-6386D7CA90F0}" sibTransId="{DB5F8DB4-7BCC-4762-A07B-8270AB993259}"/>
    <dgm:cxn modelId="{402738CF-7E62-452F-8960-92086CD464EF}" type="presOf" srcId="{3BF8E11F-21AE-4EE0-8E43-51EAAD17B8B0}" destId="{67EF2BC5-5EE5-4C57-918C-6BE4484E0141}" srcOrd="0" destOrd="0" presId="urn:diagrams.loki3.com/BracketList"/>
    <dgm:cxn modelId="{7E1392D8-3C33-48E9-8671-8E7D089609CC}" type="presOf" srcId="{1705CA75-26A2-4FE7-85C2-CFA596A09613}" destId="{94F4F840-AAFC-423D-904A-60248970BFFB}" srcOrd="0" destOrd="0" presId="urn:diagrams.loki3.com/BracketList"/>
    <dgm:cxn modelId="{8CA2F2E5-17C7-4BA7-82BB-01EDE711E3A8}" type="presParOf" srcId="{FEF53CB7-B329-4750-82DE-C30200876B93}" destId="{50C229F3-939F-411E-9C08-D0D365BB862C}" srcOrd="0" destOrd="0" presId="urn:diagrams.loki3.com/BracketList"/>
    <dgm:cxn modelId="{7D2BB885-29D3-452D-A52E-1537D450A4A8}" type="presParOf" srcId="{50C229F3-939F-411E-9C08-D0D365BB862C}" destId="{67EF2BC5-5EE5-4C57-918C-6BE4484E0141}" srcOrd="0" destOrd="0" presId="urn:diagrams.loki3.com/BracketList"/>
    <dgm:cxn modelId="{6DB2AA83-BAEE-40BE-9654-F1A15E113270}" type="presParOf" srcId="{50C229F3-939F-411E-9C08-D0D365BB862C}" destId="{41049065-3598-4E97-8C6C-01A56C6B6E98}" srcOrd="1" destOrd="0" presId="urn:diagrams.loki3.com/BracketList"/>
    <dgm:cxn modelId="{5C404AF7-814F-49A6-B717-A6CEC695C5D0}" type="presParOf" srcId="{50C229F3-939F-411E-9C08-D0D365BB862C}" destId="{1E2FBEB0-2713-4D19-9E84-AFB395E55026}" srcOrd="2" destOrd="0" presId="urn:diagrams.loki3.com/BracketList"/>
    <dgm:cxn modelId="{1A3CB9BE-43DD-4E5B-BDC0-4736BEBC58AF}" type="presParOf" srcId="{50C229F3-939F-411E-9C08-D0D365BB862C}" destId="{798BD8A5-4528-4DF4-A974-D48B3B4D4643}" srcOrd="3" destOrd="0" presId="urn:diagrams.loki3.com/BracketList"/>
    <dgm:cxn modelId="{099D21F0-B023-4FCA-B97E-20332786B704}" type="presParOf" srcId="{FEF53CB7-B329-4750-82DE-C30200876B93}" destId="{7B6AA2FF-B4AB-47C2-A0CF-37B51EAD4F18}" srcOrd="1" destOrd="0" presId="urn:diagrams.loki3.com/BracketList"/>
    <dgm:cxn modelId="{24805A18-6F3A-4FEB-A3E9-54D579E5EABC}" type="presParOf" srcId="{FEF53CB7-B329-4750-82DE-C30200876B93}" destId="{7BBF877F-E715-490B-99A7-9F6B63A439B6}" srcOrd="2" destOrd="0" presId="urn:diagrams.loki3.com/BracketList"/>
    <dgm:cxn modelId="{951A077F-BA95-4539-B201-DA87FDD3B8FD}" type="presParOf" srcId="{7BBF877F-E715-490B-99A7-9F6B63A439B6}" destId="{94F4F840-AAFC-423D-904A-60248970BFFB}" srcOrd="0" destOrd="0" presId="urn:diagrams.loki3.com/BracketList"/>
    <dgm:cxn modelId="{67005485-C549-4B9D-8E33-9ECA50FC161B}" type="presParOf" srcId="{7BBF877F-E715-490B-99A7-9F6B63A439B6}" destId="{0B2516BF-80F2-4C31-81CE-702CA3E22E71}" srcOrd="1" destOrd="0" presId="urn:diagrams.loki3.com/BracketList"/>
    <dgm:cxn modelId="{5A8959AD-ED21-44C7-BBF6-1D1089359EE0}" type="presParOf" srcId="{7BBF877F-E715-490B-99A7-9F6B63A439B6}" destId="{7949A91F-819F-4063-A766-1AA997874397}" srcOrd="2" destOrd="0" presId="urn:diagrams.loki3.com/BracketList"/>
    <dgm:cxn modelId="{FCA9C39B-BE04-4A20-9A15-5AE20B240E01}" type="presParOf" srcId="{7BBF877F-E715-490B-99A7-9F6B63A439B6}" destId="{BD6B5D3E-F3FE-4D2F-9673-CC850A9B793B}" srcOrd="3"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D21B89B-6018-45F6-8719-3AE74BA6A71E}" type="doc">
      <dgm:prSet loTypeId="urn:microsoft.com/office/officeart/2005/8/layout/gear1" loCatId="cycle" qsTypeId="urn:microsoft.com/office/officeart/2005/8/quickstyle/3d5" qsCatId="3D" csTypeId="urn:microsoft.com/office/officeart/2005/8/colors/colorful4" csCatId="colorful" phldr="1"/>
      <dgm:spPr/>
    </dgm:pt>
    <dgm:pt modelId="{60BC14FD-1FDF-4356-BC6D-2695602DB0CC}">
      <dgm:prSet phldrT="[Text]"/>
      <dgm:spPr/>
      <dgm:t>
        <a:bodyPr/>
        <a:lstStyle/>
        <a:p>
          <a:r>
            <a:rPr lang="en-SG" dirty="0"/>
            <a:t>Market economy – capitalism</a:t>
          </a:r>
        </a:p>
      </dgm:t>
    </dgm:pt>
    <dgm:pt modelId="{DC4B5BDA-0985-4558-9842-05F405896420}" type="parTrans" cxnId="{F3B1354A-3F5B-4FF8-A885-E4352B9C63B0}">
      <dgm:prSet/>
      <dgm:spPr/>
      <dgm:t>
        <a:bodyPr/>
        <a:lstStyle/>
        <a:p>
          <a:endParaRPr lang="en-SG"/>
        </a:p>
      </dgm:t>
    </dgm:pt>
    <dgm:pt modelId="{3D8D907D-4FAA-4F2B-BDBE-5CA6E9562584}" type="sibTrans" cxnId="{F3B1354A-3F5B-4FF8-A885-E4352B9C63B0}">
      <dgm:prSet/>
      <dgm:spPr/>
      <dgm:t>
        <a:bodyPr/>
        <a:lstStyle/>
        <a:p>
          <a:endParaRPr lang="en-SG"/>
        </a:p>
      </dgm:t>
    </dgm:pt>
    <dgm:pt modelId="{7FC25D33-520D-4B36-AEF0-CA699CB4AA98}">
      <dgm:prSet phldrT="[Text]"/>
      <dgm:spPr/>
      <dgm:t>
        <a:bodyPr/>
        <a:lstStyle/>
        <a:p>
          <a:r>
            <a:rPr lang="en-SG" dirty="0"/>
            <a:t>Mixed economy of market system and good plans</a:t>
          </a:r>
        </a:p>
      </dgm:t>
    </dgm:pt>
    <dgm:pt modelId="{A06B885A-D1AA-4E35-A25B-6EA046F0D7FF}" type="parTrans" cxnId="{B35B43A0-B3D8-453E-A135-E6A31D8538D4}">
      <dgm:prSet/>
      <dgm:spPr/>
      <dgm:t>
        <a:bodyPr/>
        <a:lstStyle/>
        <a:p>
          <a:endParaRPr lang="en-SG"/>
        </a:p>
      </dgm:t>
    </dgm:pt>
    <dgm:pt modelId="{60A9A659-0B00-4E49-A265-8005A831E0C5}" type="sibTrans" cxnId="{B35B43A0-B3D8-453E-A135-E6A31D8538D4}">
      <dgm:prSet/>
      <dgm:spPr/>
      <dgm:t>
        <a:bodyPr/>
        <a:lstStyle/>
        <a:p>
          <a:endParaRPr lang="en-SG"/>
        </a:p>
      </dgm:t>
    </dgm:pt>
    <dgm:pt modelId="{E021B149-3003-486C-8118-723BAA4300A4}">
      <dgm:prSet phldrT="[Text]"/>
      <dgm:spPr/>
      <dgm:t>
        <a:bodyPr/>
        <a:lstStyle/>
        <a:p>
          <a:r>
            <a:rPr lang="en-SG" dirty="0"/>
            <a:t>Planned economy – socialist system</a:t>
          </a:r>
        </a:p>
      </dgm:t>
    </dgm:pt>
    <dgm:pt modelId="{2950B53E-046F-4222-BE11-BD94C09D74DF}" type="parTrans" cxnId="{7F9BF48A-E974-45CC-BAA7-2FD486DD92B9}">
      <dgm:prSet/>
      <dgm:spPr/>
      <dgm:t>
        <a:bodyPr/>
        <a:lstStyle/>
        <a:p>
          <a:endParaRPr lang="en-SG"/>
        </a:p>
      </dgm:t>
    </dgm:pt>
    <dgm:pt modelId="{84BDAE23-5FF8-4F70-8413-B06C2AEF3AEC}" type="sibTrans" cxnId="{7F9BF48A-E974-45CC-BAA7-2FD486DD92B9}">
      <dgm:prSet/>
      <dgm:spPr/>
      <dgm:t>
        <a:bodyPr/>
        <a:lstStyle/>
        <a:p>
          <a:endParaRPr lang="en-SG"/>
        </a:p>
      </dgm:t>
    </dgm:pt>
    <dgm:pt modelId="{5A51DE06-9D62-4BAC-A4B2-81902C0FFE0B}" type="pres">
      <dgm:prSet presAssocID="{8D21B89B-6018-45F6-8719-3AE74BA6A71E}" presName="composite" presStyleCnt="0">
        <dgm:presLayoutVars>
          <dgm:chMax val="3"/>
          <dgm:animLvl val="lvl"/>
          <dgm:resizeHandles val="exact"/>
        </dgm:presLayoutVars>
      </dgm:prSet>
      <dgm:spPr/>
    </dgm:pt>
    <dgm:pt modelId="{AB4B53BF-E675-45F7-BA24-BB0E4F41FAB2}" type="pres">
      <dgm:prSet presAssocID="{60BC14FD-1FDF-4356-BC6D-2695602DB0CC}" presName="gear1" presStyleLbl="node1" presStyleIdx="0" presStyleCnt="3">
        <dgm:presLayoutVars>
          <dgm:chMax val="1"/>
          <dgm:bulletEnabled val="1"/>
        </dgm:presLayoutVars>
      </dgm:prSet>
      <dgm:spPr/>
    </dgm:pt>
    <dgm:pt modelId="{7AF98E94-1384-4A41-9284-C044D559C036}" type="pres">
      <dgm:prSet presAssocID="{60BC14FD-1FDF-4356-BC6D-2695602DB0CC}" presName="gear1srcNode" presStyleLbl="node1" presStyleIdx="0" presStyleCnt="3"/>
      <dgm:spPr/>
    </dgm:pt>
    <dgm:pt modelId="{DE3E7AED-1FBA-464D-AE96-7FD79AFF8FAA}" type="pres">
      <dgm:prSet presAssocID="{60BC14FD-1FDF-4356-BC6D-2695602DB0CC}" presName="gear1dstNode" presStyleLbl="node1" presStyleIdx="0" presStyleCnt="3"/>
      <dgm:spPr/>
    </dgm:pt>
    <dgm:pt modelId="{5559EBD5-C66E-44C5-807D-9CEA4B604E59}" type="pres">
      <dgm:prSet presAssocID="{7FC25D33-520D-4B36-AEF0-CA699CB4AA98}" presName="gear2" presStyleLbl="node1" presStyleIdx="1" presStyleCnt="3">
        <dgm:presLayoutVars>
          <dgm:chMax val="1"/>
          <dgm:bulletEnabled val="1"/>
        </dgm:presLayoutVars>
      </dgm:prSet>
      <dgm:spPr/>
    </dgm:pt>
    <dgm:pt modelId="{3395C838-97D5-48BF-A680-C21B9BC87EA8}" type="pres">
      <dgm:prSet presAssocID="{7FC25D33-520D-4B36-AEF0-CA699CB4AA98}" presName="gear2srcNode" presStyleLbl="node1" presStyleIdx="1" presStyleCnt="3"/>
      <dgm:spPr/>
    </dgm:pt>
    <dgm:pt modelId="{00E793C5-4C5B-4CBB-AA44-C7ACB165EA47}" type="pres">
      <dgm:prSet presAssocID="{7FC25D33-520D-4B36-AEF0-CA699CB4AA98}" presName="gear2dstNode" presStyleLbl="node1" presStyleIdx="1" presStyleCnt="3"/>
      <dgm:spPr/>
    </dgm:pt>
    <dgm:pt modelId="{DF56E3E8-164D-4454-8ECA-F4ABF5C47ACA}" type="pres">
      <dgm:prSet presAssocID="{E021B149-3003-486C-8118-723BAA4300A4}" presName="gear3" presStyleLbl="node1" presStyleIdx="2" presStyleCnt="3"/>
      <dgm:spPr/>
    </dgm:pt>
    <dgm:pt modelId="{66DB14A4-F50E-4DF7-BEC4-357D91555DDB}" type="pres">
      <dgm:prSet presAssocID="{E021B149-3003-486C-8118-723BAA4300A4}" presName="gear3tx" presStyleLbl="node1" presStyleIdx="2" presStyleCnt="3">
        <dgm:presLayoutVars>
          <dgm:chMax val="1"/>
          <dgm:bulletEnabled val="1"/>
        </dgm:presLayoutVars>
      </dgm:prSet>
      <dgm:spPr/>
    </dgm:pt>
    <dgm:pt modelId="{04CE1A72-9E01-4787-A606-9362A8AC3200}" type="pres">
      <dgm:prSet presAssocID="{E021B149-3003-486C-8118-723BAA4300A4}" presName="gear3srcNode" presStyleLbl="node1" presStyleIdx="2" presStyleCnt="3"/>
      <dgm:spPr/>
    </dgm:pt>
    <dgm:pt modelId="{B9CFA846-2ED5-4F86-9559-52E33DF153CA}" type="pres">
      <dgm:prSet presAssocID="{E021B149-3003-486C-8118-723BAA4300A4}" presName="gear3dstNode" presStyleLbl="node1" presStyleIdx="2" presStyleCnt="3"/>
      <dgm:spPr/>
    </dgm:pt>
    <dgm:pt modelId="{325B8017-36BE-41BC-B7A3-31BA522A2697}" type="pres">
      <dgm:prSet presAssocID="{3D8D907D-4FAA-4F2B-BDBE-5CA6E9562584}" presName="connector1" presStyleLbl="sibTrans2D1" presStyleIdx="0" presStyleCnt="3"/>
      <dgm:spPr/>
    </dgm:pt>
    <dgm:pt modelId="{66A32135-C253-4DCB-95AA-829A0BBA26EC}" type="pres">
      <dgm:prSet presAssocID="{60A9A659-0B00-4E49-A265-8005A831E0C5}" presName="connector2" presStyleLbl="sibTrans2D1" presStyleIdx="1" presStyleCnt="3"/>
      <dgm:spPr/>
    </dgm:pt>
    <dgm:pt modelId="{71BBD191-4BF3-4BCA-93D4-B640C1FA76B2}" type="pres">
      <dgm:prSet presAssocID="{84BDAE23-5FF8-4F70-8413-B06C2AEF3AEC}" presName="connector3" presStyleLbl="sibTrans2D1" presStyleIdx="2" presStyleCnt="3"/>
      <dgm:spPr/>
    </dgm:pt>
  </dgm:ptLst>
  <dgm:cxnLst>
    <dgm:cxn modelId="{76504306-8CD2-4F7F-97E6-39F0E8F7B873}" type="presOf" srcId="{60A9A659-0B00-4E49-A265-8005A831E0C5}" destId="{66A32135-C253-4DCB-95AA-829A0BBA26EC}" srcOrd="0" destOrd="0" presId="urn:microsoft.com/office/officeart/2005/8/layout/gear1"/>
    <dgm:cxn modelId="{3F443C65-97F8-400D-8560-F25178077543}" type="presOf" srcId="{E021B149-3003-486C-8118-723BAA4300A4}" destId="{04CE1A72-9E01-4787-A606-9362A8AC3200}" srcOrd="2" destOrd="0" presId="urn:microsoft.com/office/officeart/2005/8/layout/gear1"/>
    <dgm:cxn modelId="{F3B1354A-3F5B-4FF8-A885-E4352B9C63B0}" srcId="{8D21B89B-6018-45F6-8719-3AE74BA6A71E}" destId="{60BC14FD-1FDF-4356-BC6D-2695602DB0CC}" srcOrd="0" destOrd="0" parTransId="{DC4B5BDA-0985-4558-9842-05F405896420}" sibTransId="{3D8D907D-4FAA-4F2B-BDBE-5CA6E9562584}"/>
    <dgm:cxn modelId="{A3C3FA4B-CAE8-44B9-8364-D841736059CB}" type="presOf" srcId="{E021B149-3003-486C-8118-723BAA4300A4}" destId="{66DB14A4-F50E-4DF7-BEC4-357D91555DDB}" srcOrd="1" destOrd="0" presId="urn:microsoft.com/office/officeart/2005/8/layout/gear1"/>
    <dgm:cxn modelId="{59472D72-D288-44B9-96C3-1D18DE1AE6DD}" type="presOf" srcId="{7FC25D33-520D-4B36-AEF0-CA699CB4AA98}" destId="{5559EBD5-C66E-44C5-807D-9CEA4B604E59}" srcOrd="0" destOrd="0" presId="urn:microsoft.com/office/officeart/2005/8/layout/gear1"/>
    <dgm:cxn modelId="{3D767753-1759-42C5-A81E-2AAAE45E41A6}" type="presOf" srcId="{60BC14FD-1FDF-4356-BC6D-2695602DB0CC}" destId="{AB4B53BF-E675-45F7-BA24-BB0E4F41FAB2}" srcOrd="0" destOrd="0" presId="urn:microsoft.com/office/officeart/2005/8/layout/gear1"/>
    <dgm:cxn modelId="{79C7E273-50CC-4800-BFBE-8DE3C1DDE098}" type="presOf" srcId="{84BDAE23-5FF8-4F70-8413-B06C2AEF3AEC}" destId="{71BBD191-4BF3-4BCA-93D4-B640C1FA76B2}" srcOrd="0" destOrd="0" presId="urn:microsoft.com/office/officeart/2005/8/layout/gear1"/>
    <dgm:cxn modelId="{7F9BF48A-E974-45CC-BAA7-2FD486DD92B9}" srcId="{8D21B89B-6018-45F6-8719-3AE74BA6A71E}" destId="{E021B149-3003-486C-8118-723BAA4300A4}" srcOrd="2" destOrd="0" parTransId="{2950B53E-046F-4222-BE11-BD94C09D74DF}" sibTransId="{84BDAE23-5FF8-4F70-8413-B06C2AEF3AEC}"/>
    <dgm:cxn modelId="{C666EB90-8D18-4D4B-9AB8-0C6596F089E8}" type="presOf" srcId="{3D8D907D-4FAA-4F2B-BDBE-5CA6E9562584}" destId="{325B8017-36BE-41BC-B7A3-31BA522A2697}" srcOrd="0" destOrd="0" presId="urn:microsoft.com/office/officeart/2005/8/layout/gear1"/>
    <dgm:cxn modelId="{26CC3894-9D8C-49AE-9F1F-D63DF7F870ED}" type="presOf" srcId="{E021B149-3003-486C-8118-723BAA4300A4}" destId="{B9CFA846-2ED5-4F86-9559-52E33DF153CA}" srcOrd="3" destOrd="0" presId="urn:microsoft.com/office/officeart/2005/8/layout/gear1"/>
    <dgm:cxn modelId="{FACABE95-A640-4AEB-8990-6EF28A197DF0}" type="presOf" srcId="{60BC14FD-1FDF-4356-BC6D-2695602DB0CC}" destId="{7AF98E94-1384-4A41-9284-C044D559C036}" srcOrd="1" destOrd="0" presId="urn:microsoft.com/office/officeart/2005/8/layout/gear1"/>
    <dgm:cxn modelId="{B35B43A0-B3D8-453E-A135-E6A31D8538D4}" srcId="{8D21B89B-6018-45F6-8719-3AE74BA6A71E}" destId="{7FC25D33-520D-4B36-AEF0-CA699CB4AA98}" srcOrd="1" destOrd="0" parTransId="{A06B885A-D1AA-4E35-A25B-6EA046F0D7FF}" sibTransId="{60A9A659-0B00-4E49-A265-8005A831E0C5}"/>
    <dgm:cxn modelId="{259D65A5-C88D-4CB5-90CF-9F945EFA2FC7}" type="presOf" srcId="{E021B149-3003-486C-8118-723BAA4300A4}" destId="{DF56E3E8-164D-4454-8ECA-F4ABF5C47ACA}" srcOrd="0" destOrd="0" presId="urn:microsoft.com/office/officeart/2005/8/layout/gear1"/>
    <dgm:cxn modelId="{155819AD-0843-4474-9CD3-C820EC635B3B}" type="presOf" srcId="{60BC14FD-1FDF-4356-BC6D-2695602DB0CC}" destId="{DE3E7AED-1FBA-464D-AE96-7FD79AFF8FAA}" srcOrd="2" destOrd="0" presId="urn:microsoft.com/office/officeart/2005/8/layout/gear1"/>
    <dgm:cxn modelId="{0207A3B0-1396-45C6-8010-AABD4346F05F}" type="presOf" srcId="{8D21B89B-6018-45F6-8719-3AE74BA6A71E}" destId="{5A51DE06-9D62-4BAC-A4B2-81902C0FFE0B}" srcOrd="0" destOrd="0" presId="urn:microsoft.com/office/officeart/2005/8/layout/gear1"/>
    <dgm:cxn modelId="{9C1A84BA-9CFE-402A-B9F1-91DB4ED8626B}" type="presOf" srcId="{7FC25D33-520D-4B36-AEF0-CA699CB4AA98}" destId="{3395C838-97D5-48BF-A680-C21B9BC87EA8}" srcOrd="1" destOrd="0" presId="urn:microsoft.com/office/officeart/2005/8/layout/gear1"/>
    <dgm:cxn modelId="{8F7F80CD-B1BE-453A-A663-61871B2210B1}" type="presOf" srcId="{7FC25D33-520D-4B36-AEF0-CA699CB4AA98}" destId="{00E793C5-4C5B-4CBB-AA44-C7ACB165EA47}" srcOrd="2" destOrd="0" presId="urn:microsoft.com/office/officeart/2005/8/layout/gear1"/>
    <dgm:cxn modelId="{CD506C57-DF37-41EE-8D1A-A7D3F6DF4681}" type="presParOf" srcId="{5A51DE06-9D62-4BAC-A4B2-81902C0FFE0B}" destId="{AB4B53BF-E675-45F7-BA24-BB0E4F41FAB2}" srcOrd="0" destOrd="0" presId="urn:microsoft.com/office/officeart/2005/8/layout/gear1"/>
    <dgm:cxn modelId="{F26DFDA8-BF88-4FBD-9502-EFC24534890D}" type="presParOf" srcId="{5A51DE06-9D62-4BAC-A4B2-81902C0FFE0B}" destId="{7AF98E94-1384-4A41-9284-C044D559C036}" srcOrd="1" destOrd="0" presId="urn:microsoft.com/office/officeart/2005/8/layout/gear1"/>
    <dgm:cxn modelId="{FAE2D1BE-E86F-44E3-B8BA-E7094D9E0453}" type="presParOf" srcId="{5A51DE06-9D62-4BAC-A4B2-81902C0FFE0B}" destId="{DE3E7AED-1FBA-464D-AE96-7FD79AFF8FAA}" srcOrd="2" destOrd="0" presId="urn:microsoft.com/office/officeart/2005/8/layout/gear1"/>
    <dgm:cxn modelId="{FD48F1D8-4E57-4867-A5C8-9360BEAE750B}" type="presParOf" srcId="{5A51DE06-9D62-4BAC-A4B2-81902C0FFE0B}" destId="{5559EBD5-C66E-44C5-807D-9CEA4B604E59}" srcOrd="3" destOrd="0" presId="urn:microsoft.com/office/officeart/2005/8/layout/gear1"/>
    <dgm:cxn modelId="{7619AB62-9158-4ED7-BD90-5D1DB2E39915}" type="presParOf" srcId="{5A51DE06-9D62-4BAC-A4B2-81902C0FFE0B}" destId="{3395C838-97D5-48BF-A680-C21B9BC87EA8}" srcOrd="4" destOrd="0" presId="urn:microsoft.com/office/officeart/2005/8/layout/gear1"/>
    <dgm:cxn modelId="{EF206C9C-4FF3-43A3-86EB-053840B1609E}" type="presParOf" srcId="{5A51DE06-9D62-4BAC-A4B2-81902C0FFE0B}" destId="{00E793C5-4C5B-4CBB-AA44-C7ACB165EA47}" srcOrd="5" destOrd="0" presId="urn:microsoft.com/office/officeart/2005/8/layout/gear1"/>
    <dgm:cxn modelId="{C055F2C6-9F5A-410D-A23E-81B4B7918DD1}" type="presParOf" srcId="{5A51DE06-9D62-4BAC-A4B2-81902C0FFE0B}" destId="{DF56E3E8-164D-4454-8ECA-F4ABF5C47ACA}" srcOrd="6" destOrd="0" presId="urn:microsoft.com/office/officeart/2005/8/layout/gear1"/>
    <dgm:cxn modelId="{5B58ABDA-B7F9-4EA2-98B2-C5A4BAEDAF8B}" type="presParOf" srcId="{5A51DE06-9D62-4BAC-A4B2-81902C0FFE0B}" destId="{66DB14A4-F50E-4DF7-BEC4-357D91555DDB}" srcOrd="7" destOrd="0" presId="urn:microsoft.com/office/officeart/2005/8/layout/gear1"/>
    <dgm:cxn modelId="{C51D8A2E-A19C-4896-ACEA-5079EC0CACBE}" type="presParOf" srcId="{5A51DE06-9D62-4BAC-A4B2-81902C0FFE0B}" destId="{04CE1A72-9E01-4787-A606-9362A8AC3200}" srcOrd="8" destOrd="0" presId="urn:microsoft.com/office/officeart/2005/8/layout/gear1"/>
    <dgm:cxn modelId="{A8238E6B-997E-4D5B-9A15-53BA0BB0EA4D}" type="presParOf" srcId="{5A51DE06-9D62-4BAC-A4B2-81902C0FFE0B}" destId="{B9CFA846-2ED5-4F86-9559-52E33DF153CA}" srcOrd="9" destOrd="0" presId="urn:microsoft.com/office/officeart/2005/8/layout/gear1"/>
    <dgm:cxn modelId="{AD7F5FA0-12F4-4766-9453-A55471390231}" type="presParOf" srcId="{5A51DE06-9D62-4BAC-A4B2-81902C0FFE0B}" destId="{325B8017-36BE-41BC-B7A3-31BA522A2697}" srcOrd="10" destOrd="0" presId="urn:microsoft.com/office/officeart/2005/8/layout/gear1"/>
    <dgm:cxn modelId="{220F60A7-A236-4ED1-9519-A9A986895CFB}" type="presParOf" srcId="{5A51DE06-9D62-4BAC-A4B2-81902C0FFE0B}" destId="{66A32135-C253-4DCB-95AA-829A0BBA26EC}" srcOrd="11" destOrd="0" presId="urn:microsoft.com/office/officeart/2005/8/layout/gear1"/>
    <dgm:cxn modelId="{4548F66A-4182-4C71-BA4F-BCF906F47152}" type="presParOf" srcId="{5A51DE06-9D62-4BAC-A4B2-81902C0FFE0B}" destId="{71BBD191-4BF3-4BCA-93D4-B640C1FA76B2}"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FE4342D-B72F-45F1-A1DC-FC304AF71151}" type="doc">
      <dgm:prSet loTypeId="urn:microsoft.com/office/officeart/2005/8/layout/chart3" loCatId="cycle" qsTypeId="urn:microsoft.com/office/officeart/2005/8/quickstyle/3d5" qsCatId="3D" csTypeId="urn:microsoft.com/office/officeart/2005/8/colors/colorful4" csCatId="colorful" phldr="1"/>
      <dgm:spPr/>
    </dgm:pt>
    <dgm:pt modelId="{8BAD5D73-6A9A-4528-B275-4E426C338E27}">
      <dgm:prSet phldrT="[Text]"/>
      <dgm:spPr/>
      <dgm:t>
        <a:bodyPr/>
        <a:lstStyle/>
        <a:p>
          <a:r>
            <a:rPr lang="en-SG" dirty="0"/>
            <a:t>Economics: study of economic factors such as GDP and prices etc.</a:t>
          </a:r>
        </a:p>
      </dgm:t>
    </dgm:pt>
    <dgm:pt modelId="{7861A710-0FDA-48DD-B26E-AC3A24844F35}" type="parTrans" cxnId="{968979B5-1BAB-4D19-BEDE-C8AF2595B9F2}">
      <dgm:prSet/>
      <dgm:spPr/>
      <dgm:t>
        <a:bodyPr/>
        <a:lstStyle/>
        <a:p>
          <a:endParaRPr lang="en-SG"/>
        </a:p>
      </dgm:t>
    </dgm:pt>
    <dgm:pt modelId="{F8FB77F4-1823-4827-95E7-3B613DD3331E}" type="sibTrans" cxnId="{968979B5-1BAB-4D19-BEDE-C8AF2595B9F2}">
      <dgm:prSet/>
      <dgm:spPr/>
      <dgm:t>
        <a:bodyPr/>
        <a:lstStyle/>
        <a:p>
          <a:endParaRPr lang="en-SG"/>
        </a:p>
      </dgm:t>
    </dgm:pt>
    <dgm:pt modelId="{54A62495-1E82-48D2-8EA2-A8C6F81C2FC2}">
      <dgm:prSet phldrT="[Text]"/>
      <dgm:spPr/>
      <dgm:t>
        <a:bodyPr/>
        <a:lstStyle/>
        <a:p>
          <a:r>
            <a:rPr lang="en-SG" dirty="0"/>
            <a:t>Normative economics: poverty, equality and economic distribution such as </a:t>
          </a:r>
          <a:r>
            <a:rPr lang="en-SG" i="1" dirty="0"/>
            <a:t>economic ethics</a:t>
          </a:r>
          <a:r>
            <a:rPr lang="en-SG" i="0" dirty="0"/>
            <a:t>, and </a:t>
          </a:r>
          <a:r>
            <a:rPr lang="en-SG" i="1" dirty="0"/>
            <a:t>who </a:t>
          </a:r>
          <a:r>
            <a:rPr lang="en-SG" i="0" dirty="0"/>
            <a:t>get </a:t>
          </a:r>
          <a:r>
            <a:rPr lang="en-SG" i="1" dirty="0"/>
            <a:t>what </a:t>
          </a:r>
          <a:r>
            <a:rPr lang="en-SG" i="0" dirty="0"/>
            <a:t>and </a:t>
          </a:r>
          <a:r>
            <a:rPr lang="en-SG" i="1" dirty="0"/>
            <a:t>how</a:t>
          </a:r>
          <a:endParaRPr lang="en-SG" dirty="0"/>
        </a:p>
      </dgm:t>
    </dgm:pt>
    <dgm:pt modelId="{7691AD59-BDAA-4EAA-8423-34F50AA1ECA3}" type="parTrans" cxnId="{AB04FF51-031C-423F-B048-9EAC6A2B583C}">
      <dgm:prSet/>
      <dgm:spPr/>
      <dgm:t>
        <a:bodyPr/>
        <a:lstStyle/>
        <a:p>
          <a:endParaRPr lang="en-SG"/>
        </a:p>
      </dgm:t>
    </dgm:pt>
    <dgm:pt modelId="{3C70B76F-B13C-49E4-8377-30C8D0E84CEE}" type="sibTrans" cxnId="{AB04FF51-031C-423F-B048-9EAC6A2B583C}">
      <dgm:prSet/>
      <dgm:spPr/>
      <dgm:t>
        <a:bodyPr/>
        <a:lstStyle/>
        <a:p>
          <a:endParaRPr lang="en-SG"/>
        </a:p>
      </dgm:t>
    </dgm:pt>
    <dgm:pt modelId="{5C414037-B5D8-442F-99AF-7BF9B93817CE}">
      <dgm:prSet phldrT="[Text]"/>
      <dgm:spPr/>
      <dgm:t>
        <a:bodyPr/>
        <a:lstStyle/>
        <a:p>
          <a:r>
            <a:rPr lang="en-SG" dirty="0"/>
            <a:t>Positive economics: how the economic system works such as </a:t>
          </a:r>
          <a:r>
            <a:rPr lang="en-SG" i="1" dirty="0"/>
            <a:t>what</a:t>
          </a:r>
          <a:r>
            <a:rPr lang="en-SG" i="0" dirty="0"/>
            <a:t>, </a:t>
          </a:r>
          <a:r>
            <a:rPr lang="en-SG" i="1" dirty="0"/>
            <a:t>how</a:t>
          </a:r>
          <a:r>
            <a:rPr lang="en-SG" i="0" dirty="0"/>
            <a:t>, and </a:t>
          </a:r>
          <a:r>
            <a:rPr lang="en-SG" i="1" dirty="0"/>
            <a:t>why</a:t>
          </a:r>
          <a:endParaRPr lang="en-SG" dirty="0"/>
        </a:p>
      </dgm:t>
    </dgm:pt>
    <dgm:pt modelId="{1B35B209-26F2-48A5-BA3E-7F53904F61E8}" type="parTrans" cxnId="{92AE1E71-7ADA-48CE-8B46-A364A1C22B69}">
      <dgm:prSet/>
      <dgm:spPr/>
      <dgm:t>
        <a:bodyPr/>
        <a:lstStyle/>
        <a:p>
          <a:endParaRPr lang="en-SG"/>
        </a:p>
      </dgm:t>
    </dgm:pt>
    <dgm:pt modelId="{A7C95F1F-5479-411E-B6EB-7F938FA0BC5F}" type="sibTrans" cxnId="{92AE1E71-7ADA-48CE-8B46-A364A1C22B69}">
      <dgm:prSet/>
      <dgm:spPr/>
      <dgm:t>
        <a:bodyPr/>
        <a:lstStyle/>
        <a:p>
          <a:endParaRPr lang="en-SG"/>
        </a:p>
      </dgm:t>
    </dgm:pt>
    <dgm:pt modelId="{71D32176-D9EA-456E-BFCA-8ED0E8231183}" type="pres">
      <dgm:prSet presAssocID="{4FE4342D-B72F-45F1-A1DC-FC304AF71151}" presName="compositeShape" presStyleCnt="0">
        <dgm:presLayoutVars>
          <dgm:chMax val="7"/>
          <dgm:dir/>
          <dgm:resizeHandles val="exact"/>
        </dgm:presLayoutVars>
      </dgm:prSet>
      <dgm:spPr/>
    </dgm:pt>
    <dgm:pt modelId="{B43FA94F-F6BB-46DD-8994-418BB7BF452A}" type="pres">
      <dgm:prSet presAssocID="{4FE4342D-B72F-45F1-A1DC-FC304AF71151}" presName="wedge1" presStyleLbl="node1" presStyleIdx="0" presStyleCnt="3"/>
      <dgm:spPr/>
    </dgm:pt>
    <dgm:pt modelId="{18983CA6-FFA3-4FC7-AFA5-4801BAA37028}" type="pres">
      <dgm:prSet presAssocID="{4FE4342D-B72F-45F1-A1DC-FC304AF71151}" presName="wedge1Tx" presStyleLbl="node1" presStyleIdx="0" presStyleCnt="3">
        <dgm:presLayoutVars>
          <dgm:chMax val="0"/>
          <dgm:chPref val="0"/>
          <dgm:bulletEnabled val="1"/>
        </dgm:presLayoutVars>
      </dgm:prSet>
      <dgm:spPr/>
    </dgm:pt>
    <dgm:pt modelId="{B830ADC5-A3B4-4C75-B9A7-DFF9B78D5382}" type="pres">
      <dgm:prSet presAssocID="{4FE4342D-B72F-45F1-A1DC-FC304AF71151}" presName="wedge2" presStyleLbl="node1" presStyleIdx="1" presStyleCnt="3"/>
      <dgm:spPr/>
    </dgm:pt>
    <dgm:pt modelId="{9472FB2B-7CB3-45FD-905D-3AE809CB3AE9}" type="pres">
      <dgm:prSet presAssocID="{4FE4342D-B72F-45F1-A1DC-FC304AF71151}" presName="wedge2Tx" presStyleLbl="node1" presStyleIdx="1" presStyleCnt="3">
        <dgm:presLayoutVars>
          <dgm:chMax val="0"/>
          <dgm:chPref val="0"/>
          <dgm:bulletEnabled val="1"/>
        </dgm:presLayoutVars>
      </dgm:prSet>
      <dgm:spPr/>
    </dgm:pt>
    <dgm:pt modelId="{100AB308-4E6B-4414-8661-64C6D89740E7}" type="pres">
      <dgm:prSet presAssocID="{4FE4342D-B72F-45F1-A1DC-FC304AF71151}" presName="wedge3" presStyleLbl="node1" presStyleIdx="2" presStyleCnt="3"/>
      <dgm:spPr/>
    </dgm:pt>
    <dgm:pt modelId="{3C550C1D-8BA8-4E92-9B84-E17EE155DDB9}" type="pres">
      <dgm:prSet presAssocID="{4FE4342D-B72F-45F1-A1DC-FC304AF71151}" presName="wedge3Tx" presStyleLbl="node1" presStyleIdx="2" presStyleCnt="3">
        <dgm:presLayoutVars>
          <dgm:chMax val="0"/>
          <dgm:chPref val="0"/>
          <dgm:bulletEnabled val="1"/>
        </dgm:presLayoutVars>
      </dgm:prSet>
      <dgm:spPr/>
    </dgm:pt>
  </dgm:ptLst>
  <dgm:cxnLst>
    <dgm:cxn modelId="{56AF7C0C-CE58-4F19-80FF-FE46296EA366}" type="presOf" srcId="{8BAD5D73-6A9A-4528-B275-4E426C338E27}" destId="{18983CA6-FFA3-4FC7-AFA5-4801BAA37028}" srcOrd="1" destOrd="0" presId="urn:microsoft.com/office/officeart/2005/8/layout/chart3"/>
    <dgm:cxn modelId="{10BAB21A-957D-4A83-B7DA-D2DF4166B8C8}" type="presOf" srcId="{5C414037-B5D8-442F-99AF-7BF9B93817CE}" destId="{100AB308-4E6B-4414-8661-64C6D89740E7}" srcOrd="0" destOrd="0" presId="urn:microsoft.com/office/officeart/2005/8/layout/chart3"/>
    <dgm:cxn modelId="{A1AE1033-55F5-45F4-BBDC-DB312B3A1230}" type="presOf" srcId="{54A62495-1E82-48D2-8EA2-A8C6F81C2FC2}" destId="{9472FB2B-7CB3-45FD-905D-3AE809CB3AE9}" srcOrd="1" destOrd="0" presId="urn:microsoft.com/office/officeart/2005/8/layout/chart3"/>
    <dgm:cxn modelId="{62F24538-AA7C-42C1-9838-67C4ECD2A700}" type="presOf" srcId="{5C414037-B5D8-442F-99AF-7BF9B93817CE}" destId="{3C550C1D-8BA8-4E92-9B84-E17EE155DDB9}" srcOrd="1" destOrd="0" presId="urn:microsoft.com/office/officeart/2005/8/layout/chart3"/>
    <dgm:cxn modelId="{E70F533F-1C18-490F-91FA-9EF9EEBA0026}" type="presOf" srcId="{4FE4342D-B72F-45F1-A1DC-FC304AF71151}" destId="{71D32176-D9EA-456E-BFCA-8ED0E8231183}" srcOrd="0" destOrd="0" presId="urn:microsoft.com/office/officeart/2005/8/layout/chart3"/>
    <dgm:cxn modelId="{92AE1E71-7ADA-48CE-8B46-A364A1C22B69}" srcId="{4FE4342D-B72F-45F1-A1DC-FC304AF71151}" destId="{5C414037-B5D8-442F-99AF-7BF9B93817CE}" srcOrd="2" destOrd="0" parTransId="{1B35B209-26F2-48A5-BA3E-7F53904F61E8}" sibTransId="{A7C95F1F-5479-411E-B6EB-7F938FA0BC5F}"/>
    <dgm:cxn modelId="{AB04FF51-031C-423F-B048-9EAC6A2B583C}" srcId="{4FE4342D-B72F-45F1-A1DC-FC304AF71151}" destId="{54A62495-1E82-48D2-8EA2-A8C6F81C2FC2}" srcOrd="1" destOrd="0" parTransId="{7691AD59-BDAA-4EAA-8423-34F50AA1ECA3}" sibTransId="{3C70B76F-B13C-49E4-8377-30C8D0E84CEE}"/>
    <dgm:cxn modelId="{0E4C2CAC-56B7-4629-95AE-77FDFF56583D}" type="presOf" srcId="{54A62495-1E82-48D2-8EA2-A8C6F81C2FC2}" destId="{B830ADC5-A3B4-4C75-B9A7-DFF9B78D5382}" srcOrd="0" destOrd="0" presId="urn:microsoft.com/office/officeart/2005/8/layout/chart3"/>
    <dgm:cxn modelId="{968979B5-1BAB-4D19-BEDE-C8AF2595B9F2}" srcId="{4FE4342D-B72F-45F1-A1DC-FC304AF71151}" destId="{8BAD5D73-6A9A-4528-B275-4E426C338E27}" srcOrd="0" destOrd="0" parTransId="{7861A710-0FDA-48DD-B26E-AC3A24844F35}" sibTransId="{F8FB77F4-1823-4827-95E7-3B613DD3331E}"/>
    <dgm:cxn modelId="{9A3E22CB-C5E3-49FA-832C-EE49A2336C67}" type="presOf" srcId="{8BAD5D73-6A9A-4528-B275-4E426C338E27}" destId="{B43FA94F-F6BB-46DD-8994-418BB7BF452A}" srcOrd="0" destOrd="0" presId="urn:microsoft.com/office/officeart/2005/8/layout/chart3"/>
    <dgm:cxn modelId="{4D7BD9E9-204D-47EA-A4B4-574D382FF6D3}" type="presParOf" srcId="{71D32176-D9EA-456E-BFCA-8ED0E8231183}" destId="{B43FA94F-F6BB-46DD-8994-418BB7BF452A}" srcOrd="0" destOrd="0" presId="urn:microsoft.com/office/officeart/2005/8/layout/chart3"/>
    <dgm:cxn modelId="{D8DED00C-8864-4B50-918E-EDEA455A910F}" type="presParOf" srcId="{71D32176-D9EA-456E-BFCA-8ED0E8231183}" destId="{18983CA6-FFA3-4FC7-AFA5-4801BAA37028}" srcOrd="1" destOrd="0" presId="urn:microsoft.com/office/officeart/2005/8/layout/chart3"/>
    <dgm:cxn modelId="{6D63F961-94DC-43CC-B3B0-EE404D9A4DF3}" type="presParOf" srcId="{71D32176-D9EA-456E-BFCA-8ED0E8231183}" destId="{B830ADC5-A3B4-4C75-B9A7-DFF9B78D5382}" srcOrd="2" destOrd="0" presId="urn:microsoft.com/office/officeart/2005/8/layout/chart3"/>
    <dgm:cxn modelId="{61EDD3C0-C0B0-4DEC-B97B-05DB9D9E3D14}" type="presParOf" srcId="{71D32176-D9EA-456E-BFCA-8ED0E8231183}" destId="{9472FB2B-7CB3-45FD-905D-3AE809CB3AE9}" srcOrd="3" destOrd="0" presId="urn:microsoft.com/office/officeart/2005/8/layout/chart3"/>
    <dgm:cxn modelId="{2E57B4B1-702A-4E74-A774-4917FC484560}" type="presParOf" srcId="{71D32176-D9EA-456E-BFCA-8ED0E8231183}" destId="{100AB308-4E6B-4414-8661-64C6D89740E7}" srcOrd="4" destOrd="0" presId="urn:microsoft.com/office/officeart/2005/8/layout/chart3"/>
    <dgm:cxn modelId="{068C29D2-412F-42B5-A44C-63546E0B9DA6}" type="presParOf" srcId="{71D32176-D9EA-456E-BFCA-8ED0E8231183}" destId="{3C550C1D-8BA8-4E92-9B84-E17EE155DDB9}" srcOrd="5"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E132A05-D973-4A91-B770-52C74E668074}" type="doc">
      <dgm:prSet loTypeId="urn:microsoft.com/office/officeart/2005/8/layout/hList9" loCatId="list" qsTypeId="urn:microsoft.com/office/officeart/2005/8/quickstyle/3d5" qsCatId="3D" csTypeId="urn:microsoft.com/office/officeart/2005/8/colors/colorful3" csCatId="colorful" phldr="1"/>
      <dgm:spPr/>
      <dgm:t>
        <a:bodyPr/>
        <a:lstStyle/>
        <a:p>
          <a:endParaRPr lang="en-SG"/>
        </a:p>
      </dgm:t>
    </dgm:pt>
    <dgm:pt modelId="{3D166120-AB27-4DCA-B777-8B0B71972F5F}">
      <dgm:prSet phldrT="[Text]"/>
      <dgm:spPr/>
      <dgm:t>
        <a:bodyPr/>
        <a:lstStyle/>
        <a:p>
          <a:r>
            <a:rPr lang="en-SG" dirty="0"/>
            <a:t>General economics: market-centred approach</a:t>
          </a:r>
        </a:p>
      </dgm:t>
    </dgm:pt>
    <dgm:pt modelId="{04523348-938B-4675-9A99-D8C8F273FFBF}" type="parTrans" cxnId="{DC98F357-CC06-4252-8ACD-E215D2D115E4}">
      <dgm:prSet/>
      <dgm:spPr/>
      <dgm:t>
        <a:bodyPr/>
        <a:lstStyle/>
        <a:p>
          <a:endParaRPr lang="en-SG"/>
        </a:p>
      </dgm:t>
    </dgm:pt>
    <dgm:pt modelId="{E6E30EAB-083A-41BB-A3CE-9EA6EF4C272E}" type="sibTrans" cxnId="{DC98F357-CC06-4252-8ACD-E215D2D115E4}">
      <dgm:prSet/>
      <dgm:spPr/>
      <dgm:t>
        <a:bodyPr/>
        <a:lstStyle/>
        <a:p>
          <a:endParaRPr lang="en-SG"/>
        </a:p>
      </dgm:t>
    </dgm:pt>
    <dgm:pt modelId="{E495145A-D45E-474B-8C89-F1050E0020D5}">
      <dgm:prSet phldrT="[Text]"/>
      <dgm:spPr/>
      <dgm:t>
        <a:bodyPr/>
        <a:lstStyle/>
        <a:p>
          <a:r>
            <a:rPr lang="en-SG" dirty="0"/>
            <a:t>Maximizing profits and efficiency as the ultimate end</a:t>
          </a:r>
        </a:p>
      </dgm:t>
    </dgm:pt>
    <dgm:pt modelId="{CE9B3620-F0D9-46B5-9CF7-6DFB67986D84}" type="parTrans" cxnId="{BCB101CA-3BAE-4AF8-96EF-2621CB892E2C}">
      <dgm:prSet/>
      <dgm:spPr/>
      <dgm:t>
        <a:bodyPr/>
        <a:lstStyle/>
        <a:p>
          <a:endParaRPr lang="en-SG"/>
        </a:p>
      </dgm:t>
    </dgm:pt>
    <dgm:pt modelId="{9D3F5BB6-3245-44A6-B902-6EDEAA445613}" type="sibTrans" cxnId="{BCB101CA-3BAE-4AF8-96EF-2621CB892E2C}">
      <dgm:prSet/>
      <dgm:spPr/>
      <dgm:t>
        <a:bodyPr/>
        <a:lstStyle/>
        <a:p>
          <a:endParaRPr lang="en-SG"/>
        </a:p>
      </dgm:t>
    </dgm:pt>
    <dgm:pt modelId="{DFFC69D2-F87F-4B8B-A6BE-E55DAA29CFBF}">
      <dgm:prSet phldrT="[Text]"/>
      <dgm:spPr/>
      <dgm:t>
        <a:bodyPr/>
        <a:lstStyle/>
        <a:p>
          <a:r>
            <a:rPr lang="en-SG" dirty="0"/>
            <a:t>Minimizing cost, regardless of human cost such as unemployment as the means</a:t>
          </a:r>
        </a:p>
      </dgm:t>
    </dgm:pt>
    <dgm:pt modelId="{1CAA27AA-B302-4568-A8A5-0E597A7E2FBF}" type="parTrans" cxnId="{4F863ED5-2D30-417F-ACA9-2E2071498346}">
      <dgm:prSet/>
      <dgm:spPr/>
      <dgm:t>
        <a:bodyPr/>
        <a:lstStyle/>
        <a:p>
          <a:endParaRPr lang="en-SG"/>
        </a:p>
      </dgm:t>
    </dgm:pt>
    <dgm:pt modelId="{C07E9588-6A01-4B97-B6E1-4DB0CD469FDD}" type="sibTrans" cxnId="{4F863ED5-2D30-417F-ACA9-2E2071498346}">
      <dgm:prSet/>
      <dgm:spPr/>
      <dgm:t>
        <a:bodyPr/>
        <a:lstStyle/>
        <a:p>
          <a:endParaRPr lang="en-SG"/>
        </a:p>
      </dgm:t>
    </dgm:pt>
    <dgm:pt modelId="{53D56FCC-ED09-4AF7-943E-FD69AF461951}">
      <dgm:prSet phldrT="[Text]"/>
      <dgm:spPr/>
      <dgm:t>
        <a:bodyPr/>
        <a:lstStyle/>
        <a:p>
          <a:r>
            <a:rPr lang="en-SG" dirty="0"/>
            <a:t>Buddhist economics: holistic and humanistic approach</a:t>
          </a:r>
        </a:p>
      </dgm:t>
    </dgm:pt>
    <dgm:pt modelId="{23F924C6-BE33-4E35-8139-BF41745E6715}" type="parTrans" cxnId="{030679A8-B808-4067-B080-55004D86B5BD}">
      <dgm:prSet/>
      <dgm:spPr/>
      <dgm:t>
        <a:bodyPr/>
        <a:lstStyle/>
        <a:p>
          <a:endParaRPr lang="en-SG"/>
        </a:p>
      </dgm:t>
    </dgm:pt>
    <dgm:pt modelId="{5735201C-D6F0-44EB-8446-903684949620}" type="sibTrans" cxnId="{030679A8-B808-4067-B080-55004D86B5BD}">
      <dgm:prSet/>
      <dgm:spPr/>
      <dgm:t>
        <a:bodyPr/>
        <a:lstStyle/>
        <a:p>
          <a:endParaRPr lang="en-SG"/>
        </a:p>
      </dgm:t>
    </dgm:pt>
    <dgm:pt modelId="{6A308960-1CFC-4647-9D76-FAEE58B33228}">
      <dgm:prSet phldrT="[Text]"/>
      <dgm:spPr/>
      <dgm:t>
        <a:bodyPr/>
        <a:lstStyle/>
        <a:p>
          <a:r>
            <a:rPr lang="en-SG" dirty="0"/>
            <a:t>Minimizing suffering and maximizing happiness as the ultimate end</a:t>
          </a:r>
        </a:p>
      </dgm:t>
    </dgm:pt>
    <dgm:pt modelId="{0F3B95DD-FCDD-4317-9CD7-51F6E7FF8294}" type="parTrans" cxnId="{6922D1FD-E93E-4CB7-A317-A186A4F9A4BC}">
      <dgm:prSet/>
      <dgm:spPr/>
      <dgm:t>
        <a:bodyPr/>
        <a:lstStyle/>
        <a:p>
          <a:endParaRPr lang="en-SG"/>
        </a:p>
      </dgm:t>
    </dgm:pt>
    <dgm:pt modelId="{7E2AA66E-1E4C-406C-A47E-B4B3F6FD20CF}" type="sibTrans" cxnId="{6922D1FD-E93E-4CB7-A317-A186A4F9A4BC}">
      <dgm:prSet/>
      <dgm:spPr/>
      <dgm:t>
        <a:bodyPr/>
        <a:lstStyle/>
        <a:p>
          <a:endParaRPr lang="en-SG"/>
        </a:p>
      </dgm:t>
    </dgm:pt>
    <dgm:pt modelId="{750CAF8F-D75B-4A9C-B6D6-98568F9E4599}">
      <dgm:prSet phldrT="[Text]"/>
      <dgm:spPr/>
      <dgm:t>
        <a:bodyPr/>
        <a:lstStyle/>
        <a:p>
          <a:r>
            <a:rPr lang="en-SG" dirty="0"/>
            <a:t>Minimizing consumption and minimizing the materials means</a:t>
          </a:r>
        </a:p>
      </dgm:t>
    </dgm:pt>
    <dgm:pt modelId="{1D309A9C-4A5E-4184-BAED-2DD7D2B0B682}" type="parTrans" cxnId="{C46FE6AA-2003-445C-84A6-74B08E4ADB32}">
      <dgm:prSet/>
      <dgm:spPr/>
      <dgm:t>
        <a:bodyPr/>
        <a:lstStyle/>
        <a:p>
          <a:endParaRPr lang="en-SG"/>
        </a:p>
      </dgm:t>
    </dgm:pt>
    <dgm:pt modelId="{A938E6DF-3BA9-40DB-A4E8-8F0EBA8D2D5B}" type="sibTrans" cxnId="{C46FE6AA-2003-445C-84A6-74B08E4ADB32}">
      <dgm:prSet/>
      <dgm:spPr/>
      <dgm:t>
        <a:bodyPr/>
        <a:lstStyle/>
        <a:p>
          <a:endParaRPr lang="en-SG"/>
        </a:p>
      </dgm:t>
    </dgm:pt>
    <dgm:pt modelId="{2CB75375-4DEF-4C86-BA69-855FD12879C8}" type="pres">
      <dgm:prSet presAssocID="{3E132A05-D973-4A91-B770-52C74E668074}" presName="list" presStyleCnt="0">
        <dgm:presLayoutVars>
          <dgm:dir/>
          <dgm:animLvl val="lvl"/>
        </dgm:presLayoutVars>
      </dgm:prSet>
      <dgm:spPr/>
    </dgm:pt>
    <dgm:pt modelId="{75159DFA-0234-4D0E-8E0E-E2380B440C25}" type="pres">
      <dgm:prSet presAssocID="{3D166120-AB27-4DCA-B777-8B0B71972F5F}" presName="posSpace" presStyleCnt="0"/>
      <dgm:spPr/>
    </dgm:pt>
    <dgm:pt modelId="{0B81D98C-DFAE-4316-9F2D-FC8093625C74}" type="pres">
      <dgm:prSet presAssocID="{3D166120-AB27-4DCA-B777-8B0B71972F5F}" presName="vertFlow" presStyleCnt="0"/>
      <dgm:spPr/>
    </dgm:pt>
    <dgm:pt modelId="{E35545C1-890F-458F-A2A5-DE0EE45D5808}" type="pres">
      <dgm:prSet presAssocID="{3D166120-AB27-4DCA-B777-8B0B71972F5F}" presName="topSpace" presStyleCnt="0"/>
      <dgm:spPr/>
    </dgm:pt>
    <dgm:pt modelId="{E97B3CD5-B1BB-4D73-AED1-83F1D46D08A7}" type="pres">
      <dgm:prSet presAssocID="{3D166120-AB27-4DCA-B777-8B0B71972F5F}" presName="firstComp" presStyleCnt="0"/>
      <dgm:spPr/>
    </dgm:pt>
    <dgm:pt modelId="{5499F5E6-07C5-4E3D-B27A-DFE040A983CC}" type="pres">
      <dgm:prSet presAssocID="{3D166120-AB27-4DCA-B777-8B0B71972F5F}" presName="firstChild" presStyleLbl="bgAccFollowNode1" presStyleIdx="0" presStyleCnt="4"/>
      <dgm:spPr/>
    </dgm:pt>
    <dgm:pt modelId="{91724D2E-078E-48B3-A308-C8E2F0C187B8}" type="pres">
      <dgm:prSet presAssocID="{3D166120-AB27-4DCA-B777-8B0B71972F5F}" presName="firstChildTx" presStyleLbl="bgAccFollowNode1" presStyleIdx="0" presStyleCnt="4">
        <dgm:presLayoutVars>
          <dgm:bulletEnabled val="1"/>
        </dgm:presLayoutVars>
      </dgm:prSet>
      <dgm:spPr/>
    </dgm:pt>
    <dgm:pt modelId="{5449C9D9-ACEC-4418-985E-60AA15E25D68}" type="pres">
      <dgm:prSet presAssocID="{DFFC69D2-F87F-4B8B-A6BE-E55DAA29CFBF}" presName="comp" presStyleCnt="0"/>
      <dgm:spPr/>
    </dgm:pt>
    <dgm:pt modelId="{28F696E5-FD41-4BF3-9FA5-1CCB655FF546}" type="pres">
      <dgm:prSet presAssocID="{DFFC69D2-F87F-4B8B-A6BE-E55DAA29CFBF}" presName="child" presStyleLbl="bgAccFollowNode1" presStyleIdx="1" presStyleCnt="4"/>
      <dgm:spPr/>
    </dgm:pt>
    <dgm:pt modelId="{20ABEB95-B82F-432B-89A9-C5A692DA8336}" type="pres">
      <dgm:prSet presAssocID="{DFFC69D2-F87F-4B8B-A6BE-E55DAA29CFBF}" presName="childTx" presStyleLbl="bgAccFollowNode1" presStyleIdx="1" presStyleCnt="4">
        <dgm:presLayoutVars>
          <dgm:bulletEnabled val="1"/>
        </dgm:presLayoutVars>
      </dgm:prSet>
      <dgm:spPr/>
    </dgm:pt>
    <dgm:pt modelId="{EF1FE725-C440-4054-843C-7212D2B2E845}" type="pres">
      <dgm:prSet presAssocID="{3D166120-AB27-4DCA-B777-8B0B71972F5F}" presName="negSpace" presStyleCnt="0"/>
      <dgm:spPr/>
    </dgm:pt>
    <dgm:pt modelId="{7FCB3996-088D-45E9-BC61-C0656D553A66}" type="pres">
      <dgm:prSet presAssocID="{3D166120-AB27-4DCA-B777-8B0B71972F5F}" presName="circle" presStyleLbl="node1" presStyleIdx="0" presStyleCnt="2"/>
      <dgm:spPr/>
    </dgm:pt>
    <dgm:pt modelId="{735C1729-A2F9-4546-B1F5-7C845013BA6E}" type="pres">
      <dgm:prSet presAssocID="{E6E30EAB-083A-41BB-A3CE-9EA6EF4C272E}" presName="transSpace" presStyleCnt="0"/>
      <dgm:spPr/>
    </dgm:pt>
    <dgm:pt modelId="{C9D0EC6F-4120-4339-8D5D-31CF75B6033A}" type="pres">
      <dgm:prSet presAssocID="{53D56FCC-ED09-4AF7-943E-FD69AF461951}" presName="posSpace" presStyleCnt="0"/>
      <dgm:spPr/>
    </dgm:pt>
    <dgm:pt modelId="{984F5DCA-9E5E-4D21-8DB8-B73EC185096E}" type="pres">
      <dgm:prSet presAssocID="{53D56FCC-ED09-4AF7-943E-FD69AF461951}" presName="vertFlow" presStyleCnt="0"/>
      <dgm:spPr/>
    </dgm:pt>
    <dgm:pt modelId="{9B366734-EEAE-4219-BB33-90E782D6763E}" type="pres">
      <dgm:prSet presAssocID="{53D56FCC-ED09-4AF7-943E-FD69AF461951}" presName="topSpace" presStyleCnt="0"/>
      <dgm:spPr/>
    </dgm:pt>
    <dgm:pt modelId="{3B3E80B0-E1A1-4B78-BC44-D8F5608C61DB}" type="pres">
      <dgm:prSet presAssocID="{53D56FCC-ED09-4AF7-943E-FD69AF461951}" presName="firstComp" presStyleCnt="0"/>
      <dgm:spPr/>
    </dgm:pt>
    <dgm:pt modelId="{0F52903B-8C07-44E7-8944-272C25C85EC3}" type="pres">
      <dgm:prSet presAssocID="{53D56FCC-ED09-4AF7-943E-FD69AF461951}" presName="firstChild" presStyleLbl="bgAccFollowNode1" presStyleIdx="2" presStyleCnt="4"/>
      <dgm:spPr/>
    </dgm:pt>
    <dgm:pt modelId="{A9E8C0D4-C816-4235-AD69-8A160BA2B9FD}" type="pres">
      <dgm:prSet presAssocID="{53D56FCC-ED09-4AF7-943E-FD69AF461951}" presName="firstChildTx" presStyleLbl="bgAccFollowNode1" presStyleIdx="2" presStyleCnt="4">
        <dgm:presLayoutVars>
          <dgm:bulletEnabled val="1"/>
        </dgm:presLayoutVars>
      </dgm:prSet>
      <dgm:spPr/>
    </dgm:pt>
    <dgm:pt modelId="{DDA97C58-9081-4D59-BA3C-3AD688856947}" type="pres">
      <dgm:prSet presAssocID="{750CAF8F-D75B-4A9C-B6D6-98568F9E4599}" presName="comp" presStyleCnt="0"/>
      <dgm:spPr/>
    </dgm:pt>
    <dgm:pt modelId="{CB71E1D6-F072-4975-94D8-BE29363EE523}" type="pres">
      <dgm:prSet presAssocID="{750CAF8F-D75B-4A9C-B6D6-98568F9E4599}" presName="child" presStyleLbl="bgAccFollowNode1" presStyleIdx="3" presStyleCnt="4"/>
      <dgm:spPr/>
    </dgm:pt>
    <dgm:pt modelId="{4F676412-4224-459B-97AC-AF5326BF0CD4}" type="pres">
      <dgm:prSet presAssocID="{750CAF8F-D75B-4A9C-B6D6-98568F9E4599}" presName="childTx" presStyleLbl="bgAccFollowNode1" presStyleIdx="3" presStyleCnt="4">
        <dgm:presLayoutVars>
          <dgm:bulletEnabled val="1"/>
        </dgm:presLayoutVars>
      </dgm:prSet>
      <dgm:spPr/>
    </dgm:pt>
    <dgm:pt modelId="{08C1CD26-58D2-4E6E-BB38-FB2AC22C7A0A}" type="pres">
      <dgm:prSet presAssocID="{53D56FCC-ED09-4AF7-943E-FD69AF461951}" presName="negSpace" presStyleCnt="0"/>
      <dgm:spPr/>
    </dgm:pt>
    <dgm:pt modelId="{D26EC2D5-903F-4ED9-9CA8-86EB82B680C5}" type="pres">
      <dgm:prSet presAssocID="{53D56FCC-ED09-4AF7-943E-FD69AF461951}" presName="circle" presStyleLbl="node1" presStyleIdx="1" presStyleCnt="2"/>
      <dgm:spPr/>
    </dgm:pt>
  </dgm:ptLst>
  <dgm:cxnLst>
    <dgm:cxn modelId="{A7D08020-A31E-4EE6-872E-BD73817C33D0}" type="presOf" srcId="{DFFC69D2-F87F-4B8B-A6BE-E55DAA29CFBF}" destId="{28F696E5-FD41-4BF3-9FA5-1CCB655FF546}" srcOrd="0" destOrd="0" presId="urn:microsoft.com/office/officeart/2005/8/layout/hList9"/>
    <dgm:cxn modelId="{758B2365-CC0C-4A0F-8329-6EE017A3A662}" type="presOf" srcId="{3E132A05-D973-4A91-B770-52C74E668074}" destId="{2CB75375-4DEF-4C86-BA69-855FD12879C8}" srcOrd="0" destOrd="0" presId="urn:microsoft.com/office/officeart/2005/8/layout/hList9"/>
    <dgm:cxn modelId="{A004F26A-1F07-4FA0-B27C-8A7E0BB7F992}" type="presOf" srcId="{750CAF8F-D75B-4A9C-B6D6-98568F9E4599}" destId="{CB71E1D6-F072-4975-94D8-BE29363EE523}" srcOrd="0" destOrd="0" presId="urn:microsoft.com/office/officeart/2005/8/layout/hList9"/>
    <dgm:cxn modelId="{EF9F746D-CD9E-4A66-A21C-A0AFCB9FE73E}" type="presOf" srcId="{3D166120-AB27-4DCA-B777-8B0B71972F5F}" destId="{7FCB3996-088D-45E9-BC61-C0656D553A66}" srcOrd="0" destOrd="0" presId="urn:microsoft.com/office/officeart/2005/8/layout/hList9"/>
    <dgm:cxn modelId="{DC98F357-CC06-4252-8ACD-E215D2D115E4}" srcId="{3E132A05-D973-4A91-B770-52C74E668074}" destId="{3D166120-AB27-4DCA-B777-8B0B71972F5F}" srcOrd="0" destOrd="0" parTransId="{04523348-938B-4675-9A99-D8C8F273FFBF}" sibTransId="{E6E30EAB-083A-41BB-A3CE-9EA6EF4C272E}"/>
    <dgm:cxn modelId="{0B6F295A-C90D-48C0-9768-8C9044F0DBB4}" type="presOf" srcId="{6A308960-1CFC-4647-9D76-FAEE58B33228}" destId="{0F52903B-8C07-44E7-8944-272C25C85EC3}" srcOrd="0" destOrd="0" presId="urn:microsoft.com/office/officeart/2005/8/layout/hList9"/>
    <dgm:cxn modelId="{BA66B2A6-22BA-4C76-850A-884684C3CA0E}" type="presOf" srcId="{750CAF8F-D75B-4A9C-B6D6-98568F9E4599}" destId="{4F676412-4224-459B-97AC-AF5326BF0CD4}" srcOrd="1" destOrd="0" presId="urn:microsoft.com/office/officeart/2005/8/layout/hList9"/>
    <dgm:cxn modelId="{C05B3BA7-7785-4125-9010-B66BA03F032C}" type="presOf" srcId="{53D56FCC-ED09-4AF7-943E-FD69AF461951}" destId="{D26EC2D5-903F-4ED9-9CA8-86EB82B680C5}" srcOrd="0" destOrd="0" presId="urn:microsoft.com/office/officeart/2005/8/layout/hList9"/>
    <dgm:cxn modelId="{030679A8-B808-4067-B080-55004D86B5BD}" srcId="{3E132A05-D973-4A91-B770-52C74E668074}" destId="{53D56FCC-ED09-4AF7-943E-FD69AF461951}" srcOrd="1" destOrd="0" parTransId="{23F924C6-BE33-4E35-8139-BF41745E6715}" sibTransId="{5735201C-D6F0-44EB-8446-903684949620}"/>
    <dgm:cxn modelId="{0E3AE2A8-4839-4A0C-8F09-23B112B02981}" type="presOf" srcId="{6A308960-1CFC-4647-9D76-FAEE58B33228}" destId="{A9E8C0D4-C816-4235-AD69-8A160BA2B9FD}" srcOrd="1" destOrd="0" presId="urn:microsoft.com/office/officeart/2005/8/layout/hList9"/>
    <dgm:cxn modelId="{C46FE6AA-2003-445C-84A6-74B08E4ADB32}" srcId="{53D56FCC-ED09-4AF7-943E-FD69AF461951}" destId="{750CAF8F-D75B-4A9C-B6D6-98568F9E4599}" srcOrd="1" destOrd="0" parTransId="{1D309A9C-4A5E-4184-BAED-2DD7D2B0B682}" sibTransId="{A938E6DF-3BA9-40DB-A4E8-8F0EBA8D2D5B}"/>
    <dgm:cxn modelId="{6E9829BA-239C-4080-97EA-AC813B487597}" type="presOf" srcId="{E495145A-D45E-474B-8C89-F1050E0020D5}" destId="{91724D2E-078E-48B3-A308-C8E2F0C187B8}" srcOrd="1" destOrd="0" presId="urn:microsoft.com/office/officeart/2005/8/layout/hList9"/>
    <dgm:cxn modelId="{F6C86EBC-C400-462F-9B3E-5BB9BB6DFC3E}" type="presOf" srcId="{DFFC69D2-F87F-4B8B-A6BE-E55DAA29CFBF}" destId="{20ABEB95-B82F-432B-89A9-C5A692DA8336}" srcOrd="1" destOrd="0" presId="urn:microsoft.com/office/officeart/2005/8/layout/hList9"/>
    <dgm:cxn modelId="{BCB101CA-3BAE-4AF8-96EF-2621CB892E2C}" srcId="{3D166120-AB27-4DCA-B777-8B0B71972F5F}" destId="{E495145A-D45E-474B-8C89-F1050E0020D5}" srcOrd="0" destOrd="0" parTransId="{CE9B3620-F0D9-46B5-9CF7-6DFB67986D84}" sibTransId="{9D3F5BB6-3245-44A6-B902-6EDEAA445613}"/>
    <dgm:cxn modelId="{4F863ED5-2D30-417F-ACA9-2E2071498346}" srcId="{3D166120-AB27-4DCA-B777-8B0B71972F5F}" destId="{DFFC69D2-F87F-4B8B-A6BE-E55DAA29CFBF}" srcOrd="1" destOrd="0" parTransId="{1CAA27AA-B302-4568-A8A5-0E597A7E2FBF}" sibTransId="{C07E9588-6A01-4B97-B6E1-4DB0CD469FDD}"/>
    <dgm:cxn modelId="{5FE52AE7-6FF8-4575-93DD-1B9B0569D008}" type="presOf" srcId="{E495145A-D45E-474B-8C89-F1050E0020D5}" destId="{5499F5E6-07C5-4E3D-B27A-DFE040A983CC}" srcOrd="0" destOrd="0" presId="urn:microsoft.com/office/officeart/2005/8/layout/hList9"/>
    <dgm:cxn modelId="{6922D1FD-E93E-4CB7-A317-A186A4F9A4BC}" srcId="{53D56FCC-ED09-4AF7-943E-FD69AF461951}" destId="{6A308960-1CFC-4647-9D76-FAEE58B33228}" srcOrd="0" destOrd="0" parTransId="{0F3B95DD-FCDD-4317-9CD7-51F6E7FF8294}" sibTransId="{7E2AA66E-1E4C-406C-A47E-B4B3F6FD20CF}"/>
    <dgm:cxn modelId="{3C56F3D7-F930-4A31-8FA9-C6BCF006F4FB}" type="presParOf" srcId="{2CB75375-4DEF-4C86-BA69-855FD12879C8}" destId="{75159DFA-0234-4D0E-8E0E-E2380B440C25}" srcOrd="0" destOrd="0" presId="urn:microsoft.com/office/officeart/2005/8/layout/hList9"/>
    <dgm:cxn modelId="{E609F71D-210A-46BC-82AD-329B076328BE}" type="presParOf" srcId="{2CB75375-4DEF-4C86-BA69-855FD12879C8}" destId="{0B81D98C-DFAE-4316-9F2D-FC8093625C74}" srcOrd="1" destOrd="0" presId="urn:microsoft.com/office/officeart/2005/8/layout/hList9"/>
    <dgm:cxn modelId="{3C61FBD6-1E9F-4579-96A2-D0864D5FEAC7}" type="presParOf" srcId="{0B81D98C-DFAE-4316-9F2D-FC8093625C74}" destId="{E35545C1-890F-458F-A2A5-DE0EE45D5808}" srcOrd="0" destOrd="0" presId="urn:microsoft.com/office/officeart/2005/8/layout/hList9"/>
    <dgm:cxn modelId="{827EFF2F-2FEC-4763-A94B-5A536F7FF031}" type="presParOf" srcId="{0B81D98C-DFAE-4316-9F2D-FC8093625C74}" destId="{E97B3CD5-B1BB-4D73-AED1-83F1D46D08A7}" srcOrd="1" destOrd="0" presId="urn:microsoft.com/office/officeart/2005/8/layout/hList9"/>
    <dgm:cxn modelId="{122DEDBB-20D9-476D-83C5-FED30D972635}" type="presParOf" srcId="{E97B3CD5-B1BB-4D73-AED1-83F1D46D08A7}" destId="{5499F5E6-07C5-4E3D-B27A-DFE040A983CC}" srcOrd="0" destOrd="0" presId="urn:microsoft.com/office/officeart/2005/8/layout/hList9"/>
    <dgm:cxn modelId="{278F851D-C64C-43D1-8388-D6D4CA30E9AA}" type="presParOf" srcId="{E97B3CD5-B1BB-4D73-AED1-83F1D46D08A7}" destId="{91724D2E-078E-48B3-A308-C8E2F0C187B8}" srcOrd="1" destOrd="0" presId="urn:microsoft.com/office/officeart/2005/8/layout/hList9"/>
    <dgm:cxn modelId="{72758170-29E8-4D2D-B99F-AAA041D90183}" type="presParOf" srcId="{0B81D98C-DFAE-4316-9F2D-FC8093625C74}" destId="{5449C9D9-ACEC-4418-985E-60AA15E25D68}" srcOrd="2" destOrd="0" presId="urn:microsoft.com/office/officeart/2005/8/layout/hList9"/>
    <dgm:cxn modelId="{3B72373A-5285-42B2-B84A-3D0E8D7BC495}" type="presParOf" srcId="{5449C9D9-ACEC-4418-985E-60AA15E25D68}" destId="{28F696E5-FD41-4BF3-9FA5-1CCB655FF546}" srcOrd="0" destOrd="0" presId="urn:microsoft.com/office/officeart/2005/8/layout/hList9"/>
    <dgm:cxn modelId="{23A21EB0-630E-411F-B2F7-6EC9EDA14FEE}" type="presParOf" srcId="{5449C9D9-ACEC-4418-985E-60AA15E25D68}" destId="{20ABEB95-B82F-432B-89A9-C5A692DA8336}" srcOrd="1" destOrd="0" presId="urn:microsoft.com/office/officeart/2005/8/layout/hList9"/>
    <dgm:cxn modelId="{D5002800-9C08-4F9B-8668-F292E753E106}" type="presParOf" srcId="{2CB75375-4DEF-4C86-BA69-855FD12879C8}" destId="{EF1FE725-C440-4054-843C-7212D2B2E845}" srcOrd="2" destOrd="0" presId="urn:microsoft.com/office/officeart/2005/8/layout/hList9"/>
    <dgm:cxn modelId="{3E725727-FF96-4827-8D0B-B2A662D080EF}" type="presParOf" srcId="{2CB75375-4DEF-4C86-BA69-855FD12879C8}" destId="{7FCB3996-088D-45E9-BC61-C0656D553A66}" srcOrd="3" destOrd="0" presId="urn:microsoft.com/office/officeart/2005/8/layout/hList9"/>
    <dgm:cxn modelId="{817DC660-0701-408A-B4A5-D0765F84283A}" type="presParOf" srcId="{2CB75375-4DEF-4C86-BA69-855FD12879C8}" destId="{735C1729-A2F9-4546-B1F5-7C845013BA6E}" srcOrd="4" destOrd="0" presId="urn:microsoft.com/office/officeart/2005/8/layout/hList9"/>
    <dgm:cxn modelId="{6740ECFF-EFA9-443E-A66A-521CCE5C9F86}" type="presParOf" srcId="{2CB75375-4DEF-4C86-BA69-855FD12879C8}" destId="{C9D0EC6F-4120-4339-8D5D-31CF75B6033A}" srcOrd="5" destOrd="0" presId="urn:microsoft.com/office/officeart/2005/8/layout/hList9"/>
    <dgm:cxn modelId="{8744F4F6-B47F-4944-A666-BA35AF3BFCF9}" type="presParOf" srcId="{2CB75375-4DEF-4C86-BA69-855FD12879C8}" destId="{984F5DCA-9E5E-4D21-8DB8-B73EC185096E}" srcOrd="6" destOrd="0" presId="urn:microsoft.com/office/officeart/2005/8/layout/hList9"/>
    <dgm:cxn modelId="{357D4DEB-85A4-4736-90F0-0647A18A05A5}" type="presParOf" srcId="{984F5DCA-9E5E-4D21-8DB8-B73EC185096E}" destId="{9B366734-EEAE-4219-BB33-90E782D6763E}" srcOrd="0" destOrd="0" presId="urn:microsoft.com/office/officeart/2005/8/layout/hList9"/>
    <dgm:cxn modelId="{7AC125B4-E57C-4476-BFB7-1F17E9558031}" type="presParOf" srcId="{984F5DCA-9E5E-4D21-8DB8-B73EC185096E}" destId="{3B3E80B0-E1A1-4B78-BC44-D8F5608C61DB}" srcOrd="1" destOrd="0" presId="urn:microsoft.com/office/officeart/2005/8/layout/hList9"/>
    <dgm:cxn modelId="{E5E2B328-7739-42F6-88C0-E472B73E39BE}" type="presParOf" srcId="{3B3E80B0-E1A1-4B78-BC44-D8F5608C61DB}" destId="{0F52903B-8C07-44E7-8944-272C25C85EC3}" srcOrd="0" destOrd="0" presId="urn:microsoft.com/office/officeart/2005/8/layout/hList9"/>
    <dgm:cxn modelId="{F5ACB69B-CA38-4891-B4BA-04E19D103DEA}" type="presParOf" srcId="{3B3E80B0-E1A1-4B78-BC44-D8F5608C61DB}" destId="{A9E8C0D4-C816-4235-AD69-8A160BA2B9FD}" srcOrd="1" destOrd="0" presId="urn:microsoft.com/office/officeart/2005/8/layout/hList9"/>
    <dgm:cxn modelId="{F4D2971F-ADD8-4FA6-A98D-EF4505A9D56D}" type="presParOf" srcId="{984F5DCA-9E5E-4D21-8DB8-B73EC185096E}" destId="{DDA97C58-9081-4D59-BA3C-3AD688856947}" srcOrd="2" destOrd="0" presId="urn:microsoft.com/office/officeart/2005/8/layout/hList9"/>
    <dgm:cxn modelId="{0F444622-F11A-416B-B1C0-BCFC0ED1300D}" type="presParOf" srcId="{DDA97C58-9081-4D59-BA3C-3AD688856947}" destId="{CB71E1D6-F072-4975-94D8-BE29363EE523}" srcOrd="0" destOrd="0" presId="urn:microsoft.com/office/officeart/2005/8/layout/hList9"/>
    <dgm:cxn modelId="{8DA39A69-81DA-4FA6-A313-EB35C6DF1524}" type="presParOf" srcId="{DDA97C58-9081-4D59-BA3C-3AD688856947}" destId="{4F676412-4224-459B-97AC-AF5326BF0CD4}" srcOrd="1" destOrd="0" presId="urn:microsoft.com/office/officeart/2005/8/layout/hList9"/>
    <dgm:cxn modelId="{1D7E708A-F64F-4E9B-9C58-9B7A0B25A6FC}" type="presParOf" srcId="{2CB75375-4DEF-4C86-BA69-855FD12879C8}" destId="{08C1CD26-58D2-4E6E-BB38-FB2AC22C7A0A}" srcOrd="7" destOrd="0" presId="urn:microsoft.com/office/officeart/2005/8/layout/hList9"/>
    <dgm:cxn modelId="{9FB5535E-E9B4-4360-AAD0-11A4696BC1D9}" type="presParOf" srcId="{2CB75375-4DEF-4C86-BA69-855FD12879C8}" destId="{D26EC2D5-903F-4ED9-9CA8-86EB82B680C5}"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4535AA1-CFD5-4E10-811D-32181A9062BE}" type="doc">
      <dgm:prSet loTypeId="urn:microsoft.com/office/officeart/2005/8/layout/radial3" loCatId="cycle" qsTypeId="urn:microsoft.com/office/officeart/2005/8/quickstyle/3d5" qsCatId="3D" csTypeId="urn:microsoft.com/office/officeart/2005/8/colors/colorful1" csCatId="colorful" phldr="1"/>
      <dgm:spPr/>
      <dgm:t>
        <a:bodyPr/>
        <a:lstStyle/>
        <a:p>
          <a:endParaRPr lang="en-SG"/>
        </a:p>
      </dgm:t>
    </dgm:pt>
    <dgm:pt modelId="{875230EE-3A4A-4159-9B63-21F22402468D}">
      <dgm:prSet phldrT="[Text]"/>
      <dgm:spPr/>
      <dgm:t>
        <a:bodyPr/>
        <a:lstStyle/>
        <a:p>
          <a:r>
            <a:rPr lang="en-SG" dirty="0"/>
            <a:t>Buddhist economics ideas</a:t>
          </a:r>
        </a:p>
      </dgm:t>
    </dgm:pt>
    <dgm:pt modelId="{707BCDBF-AAB7-4090-8700-4E944F6BF69A}" type="parTrans" cxnId="{3482B409-014F-48D7-8ADC-AB323B15CD15}">
      <dgm:prSet/>
      <dgm:spPr/>
      <dgm:t>
        <a:bodyPr/>
        <a:lstStyle/>
        <a:p>
          <a:endParaRPr lang="en-SG"/>
        </a:p>
      </dgm:t>
    </dgm:pt>
    <dgm:pt modelId="{3C907164-4D4D-46B0-B199-987FBE232C27}" type="sibTrans" cxnId="{3482B409-014F-48D7-8ADC-AB323B15CD15}">
      <dgm:prSet/>
      <dgm:spPr/>
      <dgm:t>
        <a:bodyPr/>
        <a:lstStyle/>
        <a:p>
          <a:endParaRPr lang="en-SG"/>
        </a:p>
      </dgm:t>
    </dgm:pt>
    <dgm:pt modelId="{D70DD4FF-2804-43B4-994F-301F12B5BC13}">
      <dgm:prSet phldrT="[Text]"/>
      <dgm:spPr/>
      <dgm:t>
        <a:bodyPr/>
        <a:lstStyle/>
        <a:p>
          <a:r>
            <a:rPr lang="en-SG" dirty="0"/>
            <a:t>Lasting happiness as the end</a:t>
          </a:r>
        </a:p>
      </dgm:t>
    </dgm:pt>
    <dgm:pt modelId="{5432C9AE-2CDD-4D10-864E-1A1BAFE5A8F3}" type="parTrans" cxnId="{A0938D0F-F77B-474E-B138-F99D22575CEB}">
      <dgm:prSet/>
      <dgm:spPr/>
      <dgm:t>
        <a:bodyPr/>
        <a:lstStyle/>
        <a:p>
          <a:endParaRPr lang="en-SG"/>
        </a:p>
      </dgm:t>
    </dgm:pt>
    <dgm:pt modelId="{6661EF44-6FC3-4F16-A551-CBEC77F100BA}" type="sibTrans" cxnId="{A0938D0F-F77B-474E-B138-F99D22575CEB}">
      <dgm:prSet/>
      <dgm:spPr/>
      <dgm:t>
        <a:bodyPr/>
        <a:lstStyle/>
        <a:p>
          <a:endParaRPr lang="en-SG"/>
        </a:p>
      </dgm:t>
    </dgm:pt>
    <dgm:pt modelId="{E2E3892B-F0C1-43C3-B5D4-9AC598A3ECFF}">
      <dgm:prSet phldrT="[Text]"/>
      <dgm:spPr/>
      <dgm:t>
        <a:bodyPr/>
        <a:lstStyle/>
        <a:p>
          <a:r>
            <a:rPr lang="en-SG" dirty="0"/>
            <a:t>Right livelihood</a:t>
          </a:r>
        </a:p>
      </dgm:t>
    </dgm:pt>
    <dgm:pt modelId="{4DD86DC3-EA6F-45F7-B2F6-E3EDB1CD5236}" type="parTrans" cxnId="{CCAFF9A7-08BD-4155-8061-655899E690EA}">
      <dgm:prSet/>
      <dgm:spPr/>
      <dgm:t>
        <a:bodyPr/>
        <a:lstStyle/>
        <a:p>
          <a:endParaRPr lang="en-SG"/>
        </a:p>
      </dgm:t>
    </dgm:pt>
    <dgm:pt modelId="{7220D6CE-09A3-4FF6-A25B-C25FD03F97DC}" type="sibTrans" cxnId="{CCAFF9A7-08BD-4155-8061-655899E690EA}">
      <dgm:prSet/>
      <dgm:spPr/>
      <dgm:t>
        <a:bodyPr/>
        <a:lstStyle/>
        <a:p>
          <a:endParaRPr lang="en-SG"/>
        </a:p>
      </dgm:t>
    </dgm:pt>
    <dgm:pt modelId="{5D26E45B-32BF-4CB5-9416-AE5D38C4A8FB}">
      <dgm:prSet phldrT="[Text]"/>
      <dgm:spPr/>
      <dgm:t>
        <a:bodyPr/>
        <a:lstStyle/>
        <a:p>
          <a:r>
            <a:rPr lang="en-SG" i="1" dirty="0"/>
            <a:t>Karma</a:t>
          </a:r>
          <a:r>
            <a:rPr lang="en-SG" dirty="0"/>
            <a:t> and future development</a:t>
          </a:r>
        </a:p>
      </dgm:t>
    </dgm:pt>
    <dgm:pt modelId="{A70026FF-E42A-44C9-9A35-F9E2A3F6CE61}" type="parTrans" cxnId="{C2837FFC-998F-4EFA-A372-1D4ADE23A211}">
      <dgm:prSet/>
      <dgm:spPr/>
      <dgm:t>
        <a:bodyPr/>
        <a:lstStyle/>
        <a:p>
          <a:endParaRPr lang="en-SG"/>
        </a:p>
      </dgm:t>
    </dgm:pt>
    <dgm:pt modelId="{C03FDD07-6ED3-459E-8247-64C46519E1AF}" type="sibTrans" cxnId="{C2837FFC-998F-4EFA-A372-1D4ADE23A211}">
      <dgm:prSet/>
      <dgm:spPr/>
      <dgm:t>
        <a:bodyPr/>
        <a:lstStyle/>
        <a:p>
          <a:endParaRPr lang="en-SG"/>
        </a:p>
      </dgm:t>
    </dgm:pt>
    <dgm:pt modelId="{0C8934E2-8488-4338-9F6E-E30AC607B2B8}">
      <dgm:prSet phldrT="[Text]"/>
      <dgm:spPr/>
      <dgm:t>
        <a:bodyPr/>
        <a:lstStyle/>
        <a:p>
          <a:r>
            <a:rPr lang="en-SG" i="1" dirty="0"/>
            <a:t>Samsara</a:t>
          </a:r>
          <a:r>
            <a:rPr lang="en-SG" dirty="0"/>
            <a:t> and the end of suffering</a:t>
          </a:r>
        </a:p>
      </dgm:t>
    </dgm:pt>
    <dgm:pt modelId="{230E16AB-D72F-4DD1-B1CE-438014CA894F}" type="parTrans" cxnId="{E7C0006A-2190-4F46-A81F-E213780D1953}">
      <dgm:prSet/>
      <dgm:spPr/>
      <dgm:t>
        <a:bodyPr/>
        <a:lstStyle/>
        <a:p>
          <a:endParaRPr lang="en-SG"/>
        </a:p>
      </dgm:t>
    </dgm:pt>
    <dgm:pt modelId="{18A9B976-3AEF-42B8-B1D3-367C3C3F484D}" type="sibTrans" cxnId="{E7C0006A-2190-4F46-A81F-E213780D1953}">
      <dgm:prSet/>
      <dgm:spPr/>
      <dgm:t>
        <a:bodyPr/>
        <a:lstStyle/>
        <a:p>
          <a:endParaRPr lang="en-SG"/>
        </a:p>
      </dgm:t>
    </dgm:pt>
    <dgm:pt modelId="{EB2F4A1A-8FFF-4A29-9E88-C865D6D3C704}" type="pres">
      <dgm:prSet presAssocID="{24535AA1-CFD5-4E10-811D-32181A9062BE}" presName="composite" presStyleCnt="0">
        <dgm:presLayoutVars>
          <dgm:chMax val="1"/>
          <dgm:dir/>
          <dgm:resizeHandles val="exact"/>
        </dgm:presLayoutVars>
      </dgm:prSet>
      <dgm:spPr/>
    </dgm:pt>
    <dgm:pt modelId="{9407EC8D-1096-416F-B3D8-3881635A632F}" type="pres">
      <dgm:prSet presAssocID="{24535AA1-CFD5-4E10-811D-32181A9062BE}" presName="radial" presStyleCnt="0">
        <dgm:presLayoutVars>
          <dgm:animLvl val="ctr"/>
        </dgm:presLayoutVars>
      </dgm:prSet>
      <dgm:spPr/>
    </dgm:pt>
    <dgm:pt modelId="{A2E9360F-79F4-4F46-AF08-F12FAC8715B8}" type="pres">
      <dgm:prSet presAssocID="{875230EE-3A4A-4159-9B63-21F22402468D}" presName="centerShape" presStyleLbl="vennNode1" presStyleIdx="0" presStyleCnt="5"/>
      <dgm:spPr/>
    </dgm:pt>
    <dgm:pt modelId="{C41B39B4-E5D8-4734-B7A9-9687BCE124D1}" type="pres">
      <dgm:prSet presAssocID="{D70DD4FF-2804-43B4-994F-301F12B5BC13}" presName="node" presStyleLbl="vennNode1" presStyleIdx="1" presStyleCnt="5">
        <dgm:presLayoutVars>
          <dgm:bulletEnabled val="1"/>
        </dgm:presLayoutVars>
      </dgm:prSet>
      <dgm:spPr/>
    </dgm:pt>
    <dgm:pt modelId="{F6FF3071-19ED-48F5-9248-E2556D83D48D}" type="pres">
      <dgm:prSet presAssocID="{E2E3892B-F0C1-43C3-B5D4-9AC598A3ECFF}" presName="node" presStyleLbl="vennNode1" presStyleIdx="2" presStyleCnt="5">
        <dgm:presLayoutVars>
          <dgm:bulletEnabled val="1"/>
        </dgm:presLayoutVars>
      </dgm:prSet>
      <dgm:spPr/>
    </dgm:pt>
    <dgm:pt modelId="{B7A6E1AE-36B1-4817-825A-041AB0023E68}" type="pres">
      <dgm:prSet presAssocID="{5D26E45B-32BF-4CB5-9416-AE5D38C4A8FB}" presName="node" presStyleLbl="vennNode1" presStyleIdx="3" presStyleCnt="5">
        <dgm:presLayoutVars>
          <dgm:bulletEnabled val="1"/>
        </dgm:presLayoutVars>
      </dgm:prSet>
      <dgm:spPr/>
    </dgm:pt>
    <dgm:pt modelId="{34E648B5-6058-430B-B99F-08C17C87E3BF}" type="pres">
      <dgm:prSet presAssocID="{0C8934E2-8488-4338-9F6E-E30AC607B2B8}" presName="node" presStyleLbl="vennNode1" presStyleIdx="4" presStyleCnt="5">
        <dgm:presLayoutVars>
          <dgm:bulletEnabled val="1"/>
        </dgm:presLayoutVars>
      </dgm:prSet>
      <dgm:spPr/>
    </dgm:pt>
  </dgm:ptLst>
  <dgm:cxnLst>
    <dgm:cxn modelId="{1D11AC05-A1BF-472E-B629-0703E8CFE681}" type="presOf" srcId="{24535AA1-CFD5-4E10-811D-32181A9062BE}" destId="{EB2F4A1A-8FFF-4A29-9E88-C865D6D3C704}" srcOrd="0" destOrd="0" presId="urn:microsoft.com/office/officeart/2005/8/layout/radial3"/>
    <dgm:cxn modelId="{3482B409-014F-48D7-8ADC-AB323B15CD15}" srcId="{24535AA1-CFD5-4E10-811D-32181A9062BE}" destId="{875230EE-3A4A-4159-9B63-21F22402468D}" srcOrd="0" destOrd="0" parTransId="{707BCDBF-AAB7-4090-8700-4E944F6BF69A}" sibTransId="{3C907164-4D4D-46B0-B199-987FBE232C27}"/>
    <dgm:cxn modelId="{A0938D0F-F77B-474E-B138-F99D22575CEB}" srcId="{875230EE-3A4A-4159-9B63-21F22402468D}" destId="{D70DD4FF-2804-43B4-994F-301F12B5BC13}" srcOrd="0" destOrd="0" parTransId="{5432C9AE-2CDD-4D10-864E-1A1BAFE5A8F3}" sibTransId="{6661EF44-6FC3-4F16-A551-CBEC77F100BA}"/>
    <dgm:cxn modelId="{7DA57026-54E3-43CB-B86D-A5889BE6D8D9}" type="presOf" srcId="{5D26E45B-32BF-4CB5-9416-AE5D38C4A8FB}" destId="{B7A6E1AE-36B1-4817-825A-041AB0023E68}" srcOrd="0" destOrd="0" presId="urn:microsoft.com/office/officeart/2005/8/layout/radial3"/>
    <dgm:cxn modelId="{054A9733-E814-400E-BA30-06D3BBD7E16C}" type="presOf" srcId="{E2E3892B-F0C1-43C3-B5D4-9AC598A3ECFF}" destId="{F6FF3071-19ED-48F5-9248-E2556D83D48D}" srcOrd="0" destOrd="0" presId="urn:microsoft.com/office/officeart/2005/8/layout/radial3"/>
    <dgm:cxn modelId="{E7C0006A-2190-4F46-A81F-E213780D1953}" srcId="{875230EE-3A4A-4159-9B63-21F22402468D}" destId="{0C8934E2-8488-4338-9F6E-E30AC607B2B8}" srcOrd="3" destOrd="0" parTransId="{230E16AB-D72F-4DD1-B1CE-438014CA894F}" sibTransId="{18A9B976-3AEF-42B8-B1D3-367C3C3F484D}"/>
    <dgm:cxn modelId="{BB0ABE90-8083-466F-AA7C-FD77FA3809A4}" type="presOf" srcId="{0C8934E2-8488-4338-9F6E-E30AC607B2B8}" destId="{34E648B5-6058-430B-B99F-08C17C87E3BF}" srcOrd="0" destOrd="0" presId="urn:microsoft.com/office/officeart/2005/8/layout/radial3"/>
    <dgm:cxn modelId="{CCAFF9A7-08BD-4155-8061-655899E690EA}" srcId="{875230EE-3A4A-4159-9B63-21F22402468D}" destId="{E2E3892B-F0C1-43C3-B5D4-9AC598A3ECFF}" srcOrd="1" destOrd="0" parTransId="{4DD86DC3-EA6F-45F7-B2F6-E3EDB1CD5236}" sibTransId="{7220D6CE-09A3-4FF6-A25B-C25FD03F97DC}"/>
    <dgm:cxn modelId="{44ED8BDA-57AB-4823-9550-5D9A17CC7BB5}" type="presOf" srcId="{D70DD4FF-2804-43B4-994F-301F12B5BC13}" destId="{C41B39B4-E5D8-4734-B7A9-9687BCE124D1}" srcOrd="0" destOrd="0" presId="urn:microsoft.com/office/officeart/2005/8/layout/radial3"/>
    <dgm:cxn modelId="{BBA734F2-B10C-41E4-BAEF-77B3849D5B7D}" type="presOf" srcId="{875230EE-3A4A-4159-9B63-21F22402468D}" destId="{A2E9360F-79F4-4F46-AF08-F12FAC8715B8}" srcOrd="0" destOrd="0" presId="urn:microsoft.com/office/officeart/2005/8/layout/radial3"/>
    <dgm:cxn modelId="{C2837FFC-998F-4EFA-A372-1D4ADE23A211}" srcId="{875230EE-3A4A-4159-9B63-21F22402468D}" destId="{5D26E45B-32BF-4CB5-9416-AE5D38C4A8FB}" srcOrd="2" destOrd="0" parTransId="{A70026FF-E42A-44C9-9A35-F9E2A3F6CE61}" sibTransId="{C03FDD07-6ED3-459E-8247-64C46519E1AF}"/>
    <dgm:cxn modelId="{33F3FAB3-5352-48D0-9D55-801DE79B6529}" type="presParOf" srcId="{EB2F4A1A-8FFF-4A29-9E88-C865D6D3C704}" destId="{9407EC8D-1096-416F-B3D8-3881635A632F}" srcOrd="0" destOrd="0" presId="urn:microsoft.com/office/officeart/2005/8/layout/radial3"/>
    <dgm:cxn modelId="{7948E6A4-EC6E-444F-B87D-A677E5FE05F7}" type="presParOf" srcId="{9407EC8D-1096-416F-B3D8-3881635A632F}" destId="{A2E9360F-79F4-4F46-AF08-F12FAC8715B8}" srcOrd="0" destOrd="0" presId="urn:microsoft.com/office/officeart/2005/8/layout/radial3"/>
    <dgm:cxn modelId="{6A01B239-8DEF-4B33-9287-06886E308FAE}" type="presParOf" srcId="{9407EC8D-1096-416F-B3D8-3881635A632F}" destId="{C41B39B4-E5D8-4734-B7A9-9687BCE124D1}" srcOrd="1" destOrd="0" presId="urn:microsoft.com/office/officeart/2005/8/layout/radial3"/>
    <dgm:cxn modelId="{B7074AC2-2209-4BB2-AA2F-9AE5F4295FBF}" type="presParOf" srcId="{9407EC8D-1096-416F-B3D8-3881635A632F}" destId="{F6FF3071-19ED-48F5-9248-E2556D83D48D}" srcOrd="2" destOrd="0" presId="urn:microsoft.com/office/officeart/2005/8/layout/radial3"/>
    <dgm:cxn modelId="{F30780A4-3E32-49B8-98E1-6963BE60202C}" type="presParOf" srcId="{9407EC8D-1096-416F-B3D8-3881635A632F}" destId="{B7A6E1AE-36B1-4817-825A-041AB0023E68}" srcOrd="3" destOrd="0" presId="urn:microsoft.com/office/officeart/2005/8/layout/radial3"/>
    <dgm:cxn modelId="{5C0F08D3-AA26-4220-99E8-2734FA24F1E0}" type="presParOf" srcId="{9407EC8D-1096-416F-B3D8-3881635A632F}" destId="{34E648B5-6058-430B-B99F-08C17C87E3BF}" srcOrd="4"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8F0171B-2E0A-4B1C-90D1-E169C2144597}" type="doc">
      <dgm:prSet loTypeId="urn:microsoft.com/office/officeart/2009/layout/CircleArrowProcess" loCatId="cycle" qsTypeId="urn:microsoft.com/office/officeart/2005/8/quickstyle/3d5" qsCatId="3D" csTypeId="urn:microsoft.com/office/officeart/2005/8/colors/colorful5" csCatId="colorful" phldr="1"/>
      <dgm:spPr/>
      <dgm:t>
        <a:bodyPr/>
        <a:lstStyle/>
        <a:p>
          <a:endParaRPr lang="en-SG"/>
        </a:p>
      </dgm:t>
    </dgm:pt>
    <dgm:pt modelId="{CB9E089F-6414-4D9B-B174-E615CB371032}">
      <dgm:prSet phldrT="[Text]"/>
      <dgm:spPr/>
      <dgm:t>
        <a:bodyPr/>
        <a:lstStyle/>
        <a:p>
          <a:r>
            <a:rPr lang="en-SG" b="1" i="1" dirty="0"/>
            <a:t>Holistic model</a:t>
          </a:r>
        </a:p>
      </dgm:t>
    </dgm:pt>
    <dgm:pt modelId="{562DA2CC-3E99-423A-AAAB-2E37F80D59F3}" type="parTrans" cxnId="{DB4187A1-FA2F-4DF2-A225-1426AE46E575}">
      <dgm:prSet/>
      <dgm:spPr/>
      <dgm:t>
        <a:bodyPr/>
        <a:lstStyle/>
        <a:p>
          <a:endParaRPr lang="en-SG"/>
        </a:p>
      </dgm:t>
    </dgm:pt>
    <dgm:pt modelId="{89AD9D73-EE33-4A05-B005-48404A3BAB19}" type="sibTrans" cxnId="{DB4187A1-FA2F-4DF2-A225-1426AE46E575}">
      <dgm:prSet/>
      <dgm:spPr/>
      <dgm:t>
        <a:bodyPr/>
        <a:lstStyle/>
        <a:p>
          <a:endParaRPr lang="en-SG"/>
        </a:p>
      </dgm:t>
    </dgm:pt>
    <dgm:pt modelId="{0DEDD991-107E-446F-AAF4-56EFC73CBF4B}">
      <dgm:prSet phldrT="[Text]"/>
      <dgm:spPr/>
      <dgm:t>
        <a:bodyPr/>
        <a:lstStyle/>
        <a:p>
          <a:r>
            <a:rPr lang="en-SG" dirty="0"/>
            <a:t>Interdependence </a:t>
          </a:r>
        </a:p>
      </dgm:t>
    </dgm:pt>
    <dgm:pt modelId="{22386151-B00C-4D28-8AFE-D9B8E1112CBD}" type="parTrans" cxnId="{DF177040-E6E3-44FB-9BE9-DAEDDA75EA8F}">
      <dgm:prSet/>
      <dgm:spPr/>
      <dgm:t>
        <a:bodyPr/>
        <a:lstStyle/>
        <a:p>
          <a:endParaRPr lang="en-SG"/>
        </a:p>
      </dgm:t>
    </dgm:pt>
    <dgm:pt modelId="{F296434F-81FC-4156-9733-4A2F03C75828}" type="sibTrans" cxnId="{DF177040-E6E3-44FB-9BE9-DAEDDA75EA8F}">
      <dgm:prSet/>
      <dgm:spPr/>
      <dgm:t>
        <a:bodyPr/>
        <a:lstStyle/>
        <a:p>
          <a:endParaRPr lang="en-SG"/>
        </a:p>
      </dgm:t>
    </dgm:pt>
    <dgm:pt modelId="{7C9F3B67-778D-4D36-9D4E-A1C0C90AC617}">
      <dgm:prSet phldrT="[Text]"/>
      <dgm:spPr/>
      <dgm:t>
        <a:bodyPr/>
        <a:lstStyle/>
        <a:p>
          <a:r>
            <a:rPr lang="en-SG" dirty="0"/>
            <a:t>Wellbeing</a:t>
          </a:r>
        </a:p>
      </dgm:t>
    </dgm:pt>
    <dgm:pt modelId="{6E3A4E71-C31D-40C4-A4A1-34540691DEC1}" type="parTrans" cxnId="{8F452A96-2BD2-4744-BCCD-0707288F80CA}">
      <dgm:prSet/>
      <dgm:spPr/>
      <dgm:t>
        <a:bodyPr/>
        <a:lstStyle/>
        <a:p>
          <a:endParaRPr lang="en-SG"/>
        </a:p>
      </dgm:t>
    </dgm:pt>
    <dgm:pt modelId="{09D86DCE-6DD1-4B73-AAF5-9B87CE6967E1}" type="sibTrans" cxnId="{8F452A96-2BD2-4744-BCCD-0707288F80CA}">
      <dgm:prSet/>
      <dgm:spPr/>
      <dgm:t>
        <a:bodyPr/>
        <a:lstStyle/>
        <a:p>
          <a:endParaRPr lang="en-SG"/>
        </a:p>
      </dgm:t>
    </dgm:pt>
    <dgm:pt modelId="{5658A458-A5DC-4338-8933-473A19E3DCD2}">
      <dgm:prSet phldrT="[Text]"/>
      <dgm:spPr/>
      <dgm:t>
        <a:bodyPr/>
        <a:lstStyle/>
        <a:p>
          <a:r>
            <a:rPr lang="en-SG" dirty="0"/>
            <a:t>Fairness</a:t>
          </a:r>
        </a:p>
      </dgm:t>
    </dgm:pt>
    <dgm:pt modelId="{5E86345A-4FD9-4EB5-ABED-428082ECD07A}" type="parTrans" cxnId="{2D294D5C-1216-4974-9502-CCEFF197575E}">
      <dgm:prSet/>
      <dgm:spPr/>
      <dgm:t>
        <a:bodyPr/>
        <a:lstStyle/>
        <a:p>
          <a:endParaRPr lang="en-SG"/>
        </a:p>
      </dgm:t>
    </dgm:pt>
    <dgm:pt modelId="{2E0EB373-1110-4B8F-84AA-EA7C2C4B705E}" type="sibTrans" cxnId="{2D294D5C-1216-4974-9502-CCEFF197575E}">
      <dgm:prSet/>
      <dgm:spPr/>
      <dgm:t>
        <a:bodyPr/>
        <a:lstStyle/>
        <a:p>
          <a:endParaRPr lang="en-SG"/>
        </a:p>
      </dgm:t>
    </dgm:pt>
    <dgm:pt modelId="{C2B7AD9B-7748-4CF8-9F45-AB766CAF13A9}">
      <dgm:prSet phldrT="[Text]"/>
      <dgm:spPr/>
      <dgm:t>
        <a:bodyPr/>
        <a:lstStyle/>
        <a:p>
          <a:r>
            <a:rPr lang="en-SG" dirty="0"/>
            <a:t>Altruism</a:t>
          </a:r>
        </a:p>
      </dgm:t>
    </dgm:pt>
    <dgm:pt modelId="{E67A4E46-0725-45A4-9183-64E6126A4A47}" type="parTrans" cxnId="{CF4B5EBB-6BE7-407D-8358-4A83B6481EA8}">
      <dgm:prSet/>
      <dgm:spPr/>
      <dgm:t>
        <a:bodyPr/>
        <a:lstStyle/>
        <a:p>
          <a:endParaRPr lang="en-SG"/>
        </a:p>
      </dgm:t>
    </dgm:pt>
    <dgm:pt modelId="{047A3BF9-49F9-4901-91CC-CF207BFAD580}" type="sibTrans" cxnId="{CF4B5EBB-6BE7-407D-8358-4A83B6481EA8}">
      <dgm:prSet/>
      <dgm:spPr/>
      <dgm:t>
        <a:bodyPr/>
        <a:lstStyle/>
        <a:p>
          <a:endParaRPr lang="en-SG"/>
        </a:p>
      </dgm:t>
    </dgm:pt>
    <dgm:pt modelId="{9D341223-5BDA-40F6-AA94-92EAF9D6A2EB}">
      <dgm:prSet phldrT="[Text]"/>
      <dgm:spPr/>
      <dgm:t>
        <a:bodyPr/>
        <a:lstStyle/>
        <a:p>
          <a:r>
            <a:rPr lang="en-SG" dirty="0"/>
            <a:t>Environment issues</a:t>
          </a:r>
        </a:p>
      </dgm:t>
    </dgm:pt>
    <dgm:pt modelId="{F1CEB560-BE34-49F2-B242-836F92EF6259}" type="parTrans" cxnId="{36F6ECF5-ACEB-431E-AC9D-E0751DF350C4}">
      <dgm:prSet/>
      <dgm:spPr/>
      <dgm:t>
        <a:bodyPr/>
        <a:lstStyle/>
        <a:p>
          <a:endParaRPr lang="en-SG"/>
        </a:p>
      </dgm:t>
    </dgm:pt>
    <dgm:pt modelId="{E65A0F62-5AE8-4C45-8E8C-85D9B320A0F8}" type="sibTrans" cxnId="{36F6ECF5-ACEB-431E-AC9D-E0751DF350C4}">
      <dgm:prSet/>
      <dgm:spPr/>
      <dgm:t>
        <a:bodyPr/>
        <a:lstStyle/>
        <a:p>
          <a:endParaRPr lang="en-SG"/>
        </a:p>
      </dgm:t>
    </dgm:pt>
    <dgm:pt modelId="{D5613091-9FA5-4596-8835-B071AA33CE47}">
      <dgm:prSet phldrT="[Text]"/>
      <dgm:spPr/>
      <dgm:t>
        <a:bodyPr/>
        <a:lstStyle/>
        <a:p>
          <a:r>
            <a:rPr lang="en-SG" dirty="0"/>
            <a:t>Minimizing suffering</a:t>
          </a:r>
        </a:p>
      </dgm:t>
    </dgm:pt>
    <dgm:pt modelId="{D55C7898-0AD5-4169-8D70-ED64C90DAF02}" type="parTrans" cxnId="{8B98A898-7AF1-4A07-BCA4-2F21A3548D50}">
      <dgm:prSet/>
      <dgm:spPr/>
      <dgm:t>
        <a:bodyPr/>
        <a:lstStyle/>
        <a:p>
          <a:endParaRPr lang="en-SG"/>
        </a:p>
      </dgm:t>
    </dgm:pt>
    <dgm:pt modelId="{471E3B84-186A-4C7F-8E91-32D86648F0C4}" type="sibTrans" cxnId="{8B98A898-7AF1-4A07-BCA4-2F21A3548D50}">
      <dgm:prSet/>
      <dgm:spPr/>
      <dgm:t>
        <a:bodyPr/>
        <a:lstStyle/>
        <a:p>
          <a:endParaRPr lang="en-SG"/>
        </a:p>
      </dgm:t>
    </dgm:pt>
    <dgm:pt modelId="{5863CA1F-DECD-4B2A-AB7A-F65600F1178E}" type="pres">
      <dgm:prSet presAssocID="{18F0171B-2E0A-4B1C-90D1-E169C2144597}" presName="Name0" presStyleCnt="0">
        <dgm:presLayoutVars>
          <dgm:chMax val="7"/>
          <dgm:chPref val="7"/>
          <dgm:dir/>
          <dgm:animLvl val="lvl"/>
        </dgm:presLayoutVars>
      </dgm:prSet>
      <dgm:spPr/>
    </dgm:pt>
    <dgm:pt modelId="{085202F3-07A7-4CFF-BE82-A9F1D02A2AF9}" type="pres">
      <dgm:prSet presAssocID="{CB9E089F-6414-4D9B-B174-E615CB371032}" presName="Accent1" presStyleCnt="0"/>
      <dgm:spPr/>
    </dgm:pt>
    <dgm:pt modelId="{C03E3E6E-7A84-4B75-A773-F01E5869D09C}" type="pres">
      <dgm:prSet presAssocID="{CB9E089F-6414-4D9B-B174-E615CB371032}" presName="Accent" presStyleLbl="node1" presStyleIdx="0" presStyleCnt="1"/>
      <dgm:spPr/>
    </dgm:pt>
    <dgm:pt modelId="{7FA5C8C7-92F1-48AC-96F5-5ACFD8914E68}" type="pres">
      <dgm:prSet presAssocID="{CB9E089F-6414-4D9B-B174-E615CB371032}" presName="Child1" presStyleLbl="revTx" presStyleIdx="0" presStyleCnt="2">
        <dgm:presLayoutVars>
          <dgm:chMax val="0"/>
          <dgm:chPref val="0"/>
          <dgm:bulletEnabled val="1"/>
        </dgm:presLayoutVars>
      </dgm:prSet>
      <dgm:spPr/>
    </dgm:pt>
    <dgm:pt modelId="{B6A6EA66-023A-45BD-94BC-15670A703E14}" type="pres">
      <dgm:prSet presAssocID="{CB9E089F-6414-4D9B-B174-E615CB371032}" presName="Parent1" presStyleLbl="revTx" presStyleIdx="1" presStyleCnt="2">
        <dgm:presLayoutVars>
          <dgm:chMax val="1"/>
          <dgm:chPref val="1"/>
          <dgm:bulletEnabled val="1"/>
        </dgm:presLayoutVars>
      </dgm:prSet>
      <dgm:spPr/>
    </dgm:pt>
  </dgm:ptLst>
  <dgm:cxnLst>
    <dgm:cxn modelId="{0472F40D-6F42-47B6-9904-0F6246DE8E40}" type="presOf" srcId="{9D341223-5BDA-40F6-AA94-92EAF9D6A2EB}" destId="{7FA5C8C7-92F1-48AC-96F5-5ACFD8914E68}" srcOrd="0" destOrd="4" presId="urn:microsoft.com/office/officeart/2009/layout/CircleArrowProcess"/>
    <dgm:cxn modelId="{DF177040-E6E3-44FB-9BE9-DAEDDA75EA8F}" srcId="{CB9E089F-6414-4D9B-B174-E615CB371032}" destId="{0DEDD991-107E-446F-AAF4-56EFC73CBF4B}" srcOrd="0" destOrd="0" parTransId="{22386151-B00C-4D28-8AFE-D9B8E1112CBD}" sibTransId="{F296434F-81FC-4156-9733-4A2F03C75828}"/>
    <dgm:cxn modelId="{2D294D5C-1216-4974-9502-CCEFF197575E}" srcId="{CB9E089F-6414-4D9B-B174-E615CB371032}" destId="{5658A458-A5DC-4338-8933-473A19E3DCD2}" srcOrd="2" destOrd="0" parTransId="{5E86345A-4FD9-4EB5-ABED-428082ECD07A}" sibTransId="{2E0EB373-1110-4B8F-84AA-EA7C2C4B705E}"/>
    <dgm:cxn modelId="{8F452A96-2BD2-4744-BCCD-0707288F80CA}" srcId="{CB9E089F-6414-4D9B-B174-E615CB371032}" destId="{7C9F3B67-778D-4D36-9D4E-A1C0C90AC617}" srcOrd="1" destOrd="0" parTransId="{6E3A4E71-C31D-40C4-A4A1-34540691DEC1}" sibTransId="{09D86DCE-6DD1-4B73-AAF5-9B87CE6967E1}"/>
    <dgm:cxn modelId="{8B98A898-7AF1-4A07-BCA4-2F21A3548D50}" srcId="{CB9E089F-6414-4D9B-B174-E615CB371032}" destId="{D5613091-9FA5-4596-8835-B071AA33CE47}" srcOrd="5" destOrd="0" parTransId="{D55C7898-0AD5-4169-8D70-ED64C90DAF02}" sibTransId="{471E3B84-186A-4C7F-8E91-32D86648F0C4}"/>
    <dgm:cxn modelId="{2D3A359B-B8B3-45A7-8ACD-FD1EBF9E62F5}" type="presOf" srcId="{C2B7AD9B-7748-4CF8-9F45-AB766CAF13A9}" destId="{7FA5C8C7-92F1-48AC-96F5-5ACFD8914E68}" srcOrd="0" destOrd="3" presId="urn:microsoft.com/office/officeart/2009/layout/CircleArrowProcess"/>
    <dgm:cxn modelId="{DB4187A1-FA2F-4DF2-A225-1426AE46E575}" srcId="{18F0171B-2E0A-4B1C-90D1-E169C2144597}" destId="{CB9E089F-6414-4D9B-B174-E615CB371032}" srcOrd="0" destOrd="0" parTransId="{562DA2CC-3E99-423A-AAAB-2E37F80D59F3}" sibTransId="{89AD9D73-EE33-4A05-B005-48404A3BAB19}"/>
    <dgm:cxn modelId="{BED50CB7-E234-4184-8DA5-28FD28FAF257}" type="presOf" srcId="{5658A458-A5DC-4338-8933-473A19E3DCD2}" destId="{7FA5C8C7-92F1-48AC-96F5-5ACFD8914E68}" srcOrd="0" destOrd="2" presId="urn:microsoft.com/office/officeart/2009/layout/CircleArrowProcess"/>
    <dgm:cxn modelId="{30304EB8-7F3C-4BB7-99C1-2F316F6BC4FC}" type="presOf" srcId="{18F0171B-2E0A-4B1C-90D1-E169C2144597}" destId="{5863CA1F-DECD-4B2A-AB7A-F65600F1178E}" srcOrd="0" destOrd="0" presId="urn:microsoft.com/office/officeart/2009/layout/CircleArrowProcess"/>
    <dgm:cxn modelId="{CF4B5EBB-6BE7-407D-8358-4A83B6481EA8}" srcId="{CB9E089F-6414-4D9B-B174-E615CB371032}" destId="{C2B7AD9B-7748-4CF8-9F45-AB766CAF13A9}" srcOrd="3" destOrd="0" parTransId="{E67A4E46-0725-45A4-9183-64E6126A4A47}" sibTransId="{047A3BF9-49F9-4901-91CC-CF207BFAD580}"/>
    <dgm:cxn modelId="{387B4DD2-BF48-4CF2-985B-0B9690C3929F}" type="presOf" srcId="{CB9E089F-6414-4D9B-B174-E615CB371032}" destId="{B6A6EA66-023A-45BD-94BC-15670A703E14}" srcOrd="0" destOrd="0" presId="urn:microsoft.com/office/officeart/2009/layout/CircleArrowProcess"/>
    <dgm:cxn modelId="{A0D9F0D5-BFB7-4C95-9897-A2231728F999}" type="presOf" srcId="{7C9F3B67-778D-4D36-9D4E-A1C0C90AC617}" destId="{7FA5C8C7-92F1-48AC-96F5-5ACFD8914E68}" srcOrd="0" destOrd="1" presId="urn:microsoft.com/office/officeart/2009/layout/CircleArrowProcess"/>
    <dgm:cxn modelId="{8BCD1ADE-B54C-4A23-A419-5228370A088D}" type="presOf" srcId="{D5613091-9FA5-4596-8835-B071AA33CE47}" destId="{7FA5C8C7-92F1-48AC-96F5-5ACFD8914E68}" srcOrd="0" destOrd="5" presId="urn:microsoft.com/office/officeart/2009/layout/CircleArrowProcess"/>
    <dgm:cxn modelId="{3C98F0F2-BA19-46BF-B868-55B7C6D1183B}" type="presOf" srcId="{0DEDD991-107E-446F-AAF4-56EFC73CBF4B}" destId="{7FA5C8C7-92F1-48AC-96F5-5ACFD8914E68}" srcOrd="0" destOrd="0" presId="urn:microsoft.com/office/officeart/2009/layout/CircleArrowProcess"/>
    <dgm:cxn modelId="{36F6ECF5-ACEB-431E-AC9D-E0751DF350C4}" srcId="{CB9E089F-6414-4D9B-B174-E615CB371032}" destId="{9D341223-5BDA-40F6-AA94-92EAF9D6A2EB}" srcOrd="4" destOrd="0" parTransId="{F1CEB560-BE34-49F2-B242-836F92EF6259}" sibTransId="{E65A0F62-5AE8-4C45-8E8C-85D9B320A0F8}"/>
    <dgm:cxn modelId="{D6BA722A-FC14-4122-A497-DF18839713E1}" type="presParOf" srcId="{5863CA1F-DECD-4B2A-AB7A-F65600F1178E}" destId="{085202F3-07A7-4CFF-BE82-A9F1D02A2AF9}" srcOrd="0" destOrd="0" presId="urn:microsoft.com/office/officeart/2009/layout/CircleArrowProcess"/>
    <dgm:cxn modelId="{CE6782D7-B860-44D8-885F-353FD73B6DE4}" type="presParOf" srcId="{085202F3-07A7-4CFF-BE82-A9F1D02A2AF9}" destId="{C03E3E6E-7A84-4B75-A773-F01E5869D09C}" srcOrd="0" destOrd="0" presId="urn:microsoft.com/office/officeart/2009/layout/CircleArrowProcess"/>
    <dgm:cxn modelId="{1969E286-35E8-43A6-A057-0E7F912CC5FA}" type="presParOf" srcId="{5863CA1F-DECD-4B2A-AB7A-F65600F1178E}" destId="{7FA5C8C7-92F1-48AC-96F5-5ACFD8914E68}" srcOrd="1" destOrd="0" presId="urn:microsoft.com/office/officeart/2009/layout/CircleArrowProcess"/>
    <dgm:cxn modelId="{A97425ED-AD09-4EB7-B08E-7058199D4DE1}" type="presParOf" srcId="{5863CA1F-DECD-4B2A-AB7A-F65600F1178E}" destId="{B6A6EA66-023A-45BD-94BC-15670A703E14}" srcOrd="2"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44D4A3B-2B3D-41FE-868F-3A2DCEB20E75}" type="doc">
      <dgm:prSet loTypeId="urn:microsoft.com/office/officeart/2005/8/layout/cycle8" loCatId="cycle" qsTypeId="urn:microsoft.com/office/officeart/2005/8/quickstyle/simple1" qsCatId="simple" csTypeId="urn:microsoft.com/office/officeart/2005/8/colors/colorful4" csCatId="colorful" phldr="1"/>
      <dgm:spPr/>
    </dgm:pt>
    <dgm:pt modelId="{1F6CEB82-CB24-4BFC-8E5E-3E8AB4B68813}">
      <dgm:prSet phldrT="[Text]"/>
      <dgm:spPr/>
      <dgm:t>
        <a:bodyPr/>
        <a:lstStyle/>
        <a:p>
          <a:r>
            <a:rPr lang="en-US" dirty="0"/>
            <a:t>Buddhist economics</a:t>
          </a:r>
          <a:endParaRPr lang="en-SG" dirty="0"/>
        </a:p>
      </dgm:t>
    </dgm:pt>
    <dgm:pt modelId="{8B6E1FE0-0AB9-4554-AFE2-541739AD6195}" type="parTrans" cxnId="{EDECDBAC-564A-42AF-B099-195B291D6E55}">
      <dgm:prSet/>
      <dgm:spPr/>
      <dgm:t>
        <a:bodyPr/>
        <a:lstStyle/>
        <a:p>
          <a:endParaRPr lang="en-SG"/>
        </a:p>
      </dgm:t>
    </dgm:pt>
    <dgm:pt modelId="{1B1648D8-7D57-4DB3-BE02-7698E7D784F6}" type="sibTrans" cxnId="{EDECDBAC-564A-42AF-B099-195B291D6E55}">
      <dgm:prSet/>
      <dgm:spPr/>
      <dgm:t>
        <a:bodyPr/>
        <a:lstStyle/>
        <a:p>
          <a:endParaRPr lang="en-SG"/>
        </a:p>
      </dgm:t>
    </dgm:pt>
    <dgm:pt modelId="{DAEE54B0-FD0C-4350-A897-103B4F4A7AC5}">
      <dgm:prSet phldrT="[Text]"/>
      <dgm:spPr/>
      <dgm:t>
        <a:bodyPr/>
        <a:lstStyle/>
        <a:p>
          <a:r>
            <a:rPr lang="en-US" dirty="0"/>
            <a:t>Normative economics</a:t>
          </a:r>
          <a:endParaRPr lang="en-SG" dirty="0"/>
        </a:p>
      </dgm:t>
    </dgm:pt>
    <dgm:pt modelId="{058C3F2B-C09A-45FA-AACA-08484C07961F}" type="parTrans" cxnId="{99551D5C-F105-4AD4-8A91-EFDCF292B693}">
      <dgm:prSet/>
      <dgm:spPr/>
      <dgm:t>
        <a:bodyPr/>
        <a:lstStyle/>
        <a:p>
          <a:endParaRPr lang="en-SG"/>
        </a:p>
      </dgm:t>
    </dgm:pt>
    <dgm:pt modelId="{11C88DE4-57E7-426C-B313-32B691E2E92C}" type="sibTrans" cxnId="{99551D5C-F105-4AD4-8A91-EFDCF292B693}">
      <dgm:prSet/>
      <dgm:spPr/>
      <dgm:t>
        <a:bodyPr/>
        <a:lstStyle/>
        <a:p>
          <a:endParaRPr lang="en-SG"/>
        </a:p>
      </dgm:t>
    </dgm:pt>
    <dgm:pt modelId="{40CB558A-1166-4370-85D8-6D533729DD0F}">
      <dgm:prSet phldrT="[Text]"/>
      <dgm:spPr/>
      <dgm:t>
        <a:bodyPr/>
        <a:lstStyle/>
        <a:p>
          <a:r>
            <a:rPr lang="en-US" dirty="0"/>
            <a:t>Positive economics</a:t>
          </a:r>
          <a:endParaRPr lang="en-SG" dirty="0"/>
        </a:p>
      </dgm:t>
    </dgm:pt>
    <dgm:pt modelId="{2CD4DD02-E522-4C8D-AF6D-06C9BB47337E}" type="parTrans" cxnId="{9F6892B4-5D22-4160-BF85-A430891919DF}">
      <dgm:prSet/>
      <dgm:spPr/>
      <dgm:t>
        <a:bodyPr/>
        <a:lstStyle/>
        <a:p>
          <a:endParaRPr lang="en-SG"/>
        </a:p>
      </dgm:t>
    </dgm:pt>
    <dgm:pt modelId="{A3CB3070-705F-46CF-AFB8-FE45866ED61C}" type="sibTrans" cxnId="{9F6892B4-5D22-4160-BF85-A430891919DF}">
      <dgm:prSet/>
      <dgm:spPr/>
      <dgm:t>
        <a:bodyPr/>
        <a:lstStyle/>
        <a:p>
          <a:endParaRPr lang="en-SG"/>
        </a:p>
      </dgm:t>
    </dgm:pt>
    <dgm:pt modelId="{739878F4-1A52-4059-89FB-36787E9D7A07}" type="pres">
      <dgm:prSet presAssocID="{544D4A3B-2B3D-41FE-868F-3A2DCEB20E75}" presName="compositeShape" presStyleCnt="0">
        <dgm:presLayoutVars>
          <dgm:chMax val="7"/>
          <dgm:dir/>
          <dgm:resizeHandles val="exact"/>
        </dgm:presLayoutVars>
      </dgm:prSet>
      <dgm:spPr/>
    </dgm:pt>
    <dgm:pt modelId="{B46E129D-0696-434E-B2DD-45B48175F3FD}" type="pres">
      <dgm:prSet presAssocID="{544D4A3B-2B3D-41FE-868F-3A2DCEB20E75}" presName="wedge1" presStyleLbl="node1" presStyleIdx="0" presStyleCnt="3"/>
      <dgm:spPr/>
    </dgm:pt>
    <dgm:pt modelId="{CFCE967E-A78E-4ACA-B7CE-46B4E9BA597B}" type="pres">
      <dgm:prSet presAssocID="{544D4A3B-2B3D-41FE-868F-3A2DCEB20E75}" presName="dummy1a" presStyleCnt="0"/>
      <dgm:spPr/>
    </dgm:pt>
    <dgm:pt modelId="{A3DD08A5-0EC1-46B1-B3B9-5CA5A73378AC}" type="pres">
      <dgm:prSet presAssocID="{544D4A3B-2B3D-41FE-868F-3A2DCEB20E75}" presName="dummy1b" presStyleCnt="0"/>
      <dgm:spPr/>
    </dgm:pt>
    <dgm:pt modelId="{CED2F5B9-2069-4F26-81CF-94EE4AFFD5E7}" type="pres">
      <dgm:prSet presAssocID="{544D4A3B-2B3D-41FE-868F-3A2DCEB20E75}" presName="wedge1Tx" presStyleLbl="node1" presStyleIdx="0" presStyleCnt="3">
        <dgm:presLayoutVars>
          <dgm:chMax val="0"/>
          <dgm:chPref val="0"/>
          <dgm:bulletEnabled val="1"/>
        </dgm:presLayoutVars>
      </dgm:prSet>
      <dgm:spPr/>
    </dgm:pt>
    <dgm:pt modelId="{B1B7D00B-245E-4E37-8F95-4768C4A5274C}" type="pres">
      <dgm:prSet presAssocID="{544D4A3B-2B3D-41FE-868F-3A2DCEB20E75}" presName="wedge2" presStyleLbl="node1" presStyleIdx="1" presStyleCnt="3"/>
      <dgm:spPr/>
    </dgm:pt>
    <dgm:pt modelId="{E70C053E-6A9F-4DC2-9EA1-B29F3D97F4AA}" type="pres">
      <dgm:prSet presAssocID="{544D4A3B-2B3D-41FE-868F-3A2DCEB20E75}" presName="dummy2a" presStyleCnt="0"/>
      <dgm:spPr/>
    </dgm:pt>
    <dgm:pt modelId="{0D5C1099-88BF-45D0-B283-3A66FE0FA274}" type="pres">
      <dgm:prSet presAssocID="{544D4A3B-2B3D-41FE-868F-3A2DCEB20E75}" presName="dummy2b" presStyleCnt="0"/>
      <dgm:spPr/>
    </dgm:pt>
    <dgm:pt modelId="{60E45AE9-7283-4F4D-BD99-3481376B84F0}" type="pres">
      <dgm:prSet presAssocID="{544D4A3B-2B3D-41FE-868F-3A2DCEB20E75}" presName="wedge2Tx" presStyleLbl="node1" presStyleIdx="1" presStyleCnt="3">
        <dgm:presLayoutVars>
          <dgm:chMax val="0"/>
          <dgm:chPref val="0"/>
          <dgm:bulletEnabled val="1"/>
        </dgm:presLayoutVars>
      </dgm:prSet>
      <dgm:spPr/>
    </dgm:pt>
    <dgm:pt modelId="{1D7E0713-8F93-477E-8734-A564C96BB07A}" type="pres">
      <dgm:prSet presAssocID="{544D4A3B-2B3D-41FE-868F-3A2DCEB20E75}" presName="wedge3" presStyleLbl="node1" presStyleIdx="2" presStyleCnt="3"/>
      <dgm:spPr/>
    </dgm:pt>
    <dgm:pt modelId="{56BE4619-FD79-4F3A-89E8-BFAFEF79B4DE}" type="pres">
      <dgm:prSet presAssocID="{544D4A3B-2B3D-41FE-868F-3A2DCEB20E75}" presName="dummy3a" presStyleCnt="0"/>
      <dgm:spPr/>
    </dgm:pt>
    <dgm:pt modelId="{987F51D1-85BB-4F77-A464-9E7C6D065477}" type="pres">
      <dgm:prSet presAssocID="{544D4A3B-2B3D-41FE-868F-3A2DCEB20E75}" presName="dummy3b" presStyleCnt="0"/>
      <dgm:spPr/>
    </dgm:pt>
    <dgm:pt modelId="{FB4E5F04-1566-42AF-82AE-79B4234353EE}" type="pres">
      <dgm:prSet presAssocID="{544D4A3B-2B3D-41FE-868F-3A2DCEB20E75}" presName="wedge3Tx" presStyleLbl="node1" presStyleIdx="2" presStyleCnt="3">
        <dgm:presLayoutVars>
          <dgm:chMax val="0"/>
          <dgm:chPref val="0"/>
          <dgm:bulletEnabled val="1"/>
        </dgm:presLayoutVars>
      </dgm:prSet>
      <dgm:spPr/>
    </dgm:pt>
    <dgm:pt modelId="{9298FBA0-41D8-42B7-986C-C93E53B758C6}" type="pres">
      <dgm:prSet presAssocID="{1B1648D8-7D57-4DB3-BE02-7698E7D784F6}" presName="arrowWedge1" presStyleLbl="fgSibTrans2D1" presStyleIdx="0" presStyleCnt="3"/>
      <dgm:spPr/>
    </dgm:pt>
    <dgm:pt modelId="{FA42CA74-E96C-49A3-BAE9-95EE92C8F678}" type="pres">
      <dgm:prSet presAssocID="{11C88DE4-57E7-426C-B313-32B691E2E92C}" presName="arrowWedge2" presStyleLbl="fgSibTrans2D1" presStyleIdx="1" presStyleCnt="3"/>
      <dgm:spPr/>
    </dgm:pt>
    <dgm:pt modelId="{98DA2ABB-208A-4A9E-B3B4-EEBC0C8F446D}" type="pres">
      <dgm:prSet presAssocID="{A3CB3070-705F-46CF-AFB8-FE45866ED61C}" presName="arrowWedge3" presStyleLbl="fgSibTrans2D1" presStyleIdx="2" presStyleCnt="3"/>
      <dgm:spPr/>
    </dgm:pt>
  </dgm:ptLst>
  <dgm:cxnLst>
    <dgm:cxn modelId="{99551D5C-F105-4AD4-8A91-EFDCF292B693}" srcId="{544D4A3B-2B3D-41FE-868F-3A2DCEB20E75}" destId="{DAEE54B0-FD0C-4350-A897-103B4F4A7AC5}" srcOrd="1" destOrd="0" parTransId="{058C3F2B-C09A-45FA-AACA-08484C07961F}" sibTransId="{11C88DE4-57E7-426C-B313-32B691E2E92C}"/>
    <dgm:cxn modelId="{2D028273-85CE-43BF-9C96-42874F558E65}" type="presOf" srcId="{1F6CEB82-CB24-4BFC-8E5E-3E8AB4B68813}" destId="{B46E129D-0696-434E-B2DD-45B48175F3FD}" srcOrd="0" destOrd="0" presId="urn:microsoft.com/office/officeart/2005/8/layout/cycle8"/>
    <dgm:cxn modelId="{EAE61C59-9842-41F0-B415-5D4807761ACB}" type="presOf" srcId="{544D4A3B-2B3D-41FE-868F-3A2DCEB20E75}" destId="{739878F4-1A52-4059-89FB-36787E9D7A07}" srcOrd="0" destOrd="0" presId="urn:microsoft.com/office/officeart/2005/8/layout/cycle8"/>
    <dgm:cxn modelId="{5467618A-84F2-4D05-AE8C-D3882EFF79B8}" type="presOf" srcId="{1F6CEB82-CB24-4BFC-8E5E-3E8AB4B68813}" destId="{CED2F5B9-2069-4F26-81CF-94EE4AFFD5E7}" srcOrd="1" destOrd="0" presId="urn:microsoft.com/office/officeart/2005/8/layout/cycle8"/>
    <dgm:cxn modelId="{EDECDBAC-564A-42AF-B099-195B291D6E55}" srcId="{544D4A3B-2B3D-41FE-868F-3A2DCEB20E75}" destId="{1F6CEB82-CB24-4BFC-8E5E-3E8AB4B68813}" srcOrd="0" destOrd="0" parTransId="{8B6E1FE0-0AB9-4554-AFE2-541739AD6195}" sibTransId="{1B1648D8-7D57-4DB3-BE02-7698E7D784F6}"/>
    <dgm:cxn modelId="{9F6892B4-5D22-4160-BF85-A430891919DF}" srcId="{544D4A3B-2B3D-41FE-868F-3A2DCEB20E75}" destId="{40CB558A-1166-4370-85D8-6D533729DD0F}" srcOrd="2" destOrd="0" parTransId="{2CD4DD02-E522-4C8D-AF6D-06C9BB47337E}" sibTransId="{A3CB3070-705F-46CF-AFB8-FE45866ED61C}"/>
    <dgm:cxn modelId="{20F119C0-DA3A-4B34-8C6A-D63BB11FF0F4}" type="presOf" srcId="{DAEE54B0-FD0C-4350-A897-103B4F4A7AC5}" destId="{B1B7D00B-245E-4E37-8F95-4768C4A5274C}" srcOrd="0" destOrd="0" presId="urn:microsoft.com/office/officeart/2005/8/layout/cycle8"/>
    <dgm:cxn modelId="{510E19CA-A033-4B8F-867C-E667577D6649}" type="presOf" srcId="{40CB558A-1166-4370-85D8-6D533729DD0F}" destId="{1D7E0713-8F93-477E-8734-A564C96BB07A}" srcOrd="0" destOrd="0" presId="urn:microsoft.com/office/officeart/2005/8/layout/cycle8"/>
    <dgm:cxn modelId="{A1B5F9E4-7B87-44D0-B630-6EB74BDA02EA}" type="presOf" srcId="{40CB558A-1166-4370-85D8-6D533729DD0F}" destId="{FB4E5F04-1566-42AF-82AE-79B4234353EE}" srcOrd="1" destOrd="0" presId="urn:microsoft.com/office/officeart/2005/8/layout/cycle8"/>
    <dgm:cxn modelId="{DD51E1F9-AA5D-4192-BBB4-445656E7E4DA}" type="presOf" srcId="{DAEE54B0-FD0C-4350-A897-103B4F4A7AC5}" destId="{60E45AE9-7283-4F4D-BD99-3481376B84F0}" srcOrd="1" destOrd="0" presId="urn:microsoft.com/office/officeart/2005/8/layout/cycle8"/>
    <dgm:cxn modelId="{9F599B0F-872C-496A-89C9-BC3687E4027E}" type="presParOf" srcId="{739878F4-1A52-4059-89FB-36787E9D7A07}" destId="{B46E129D-0696-434E-B2DD-45B48175F3FD}" srcOrd="0" destOrd="0" presId="urn:microsoft.com/office/officeart/2005/8/layout/cycle8"/>
    <dgm:cxn modelId="{24512930-6A2A-44A7-B540-01AEF0FFB6A9}" type="presParOf" srcId="{739878F4-1A52-4059-89FB-36787E9D7A07}" destId="{CFCE967E-A78E-4ACA-B7CE-46B4E9BA597B}" srcOrd="1" destOrd="0" presId="urn:microsoft.com/office/officeart/2005/8/layout/cycle8"/>
    <dgm:cxn modelId="{084F7BA3-D4CE-4E80-AEAA-7A49C39AAFDE}" type="presParOf" srcId="{739878F4-1A52-4059-89FB-36787E9D7A07}" destId="{A3DD08A5-0EC1-46B1-B3B9-5CA5A73378AC}" srcOrd="2" destOrd="0" presId="urn:microsoft.com/office/officeart/2005/8/layout/cycle8"/>
    <dgm:cxn modelId="{A5529822-F758-4132-AF1B-18186CB02E82}" type="presParOf" srcId="{739878F4-1A52-4059-89FB-36787E9D7A07}" destId="{CED2F5B9-2069-4F26-81CF-94EE4AFFD5E7}" srcOrd="3" destOrd="0" presId="urn:microsoft.com/office/officeart/2005/8/layout/cycle8"/>
    <dgm:cxn modelId="{6B6CFD81-F5F4-44B4-A5C4-435F4FEA97E3}" type="presParOf" srcId="{739878F4-1A52-4059-89FB-36787E9D7A07}" destId="{B1B7D00B-245E-4E37-8F95-4768C4A5274C}" srcOrd="4" destOrd="0" presId="urn:microsoft.com/office/officeart/2005/8/layout/cycle8"/>
    <dgm:cxn modelId="{925DBE62-8C89-49B6-8322-8D9D69CABEE7}" type="presParOf" srcId="{739878F4-1A52-4059-89FB-36787E9D7A07}" destId="{E70C053E-6A9F-4DC2-9EA1-B29F3D97F4AA}" srcOrd="5" destOrd="0" presId="urn:microsoft.com/office/officeart/2005/8/layout/cycle8"/>
    <dgm:cxn modelId="{C42D819E-B1DE-459B-9A18-54495D73E0F2}" type="presParOf" srcId="{739878F4-1A52-4059-89FB-36787E9D7A07}" destId="{0D5C1099-88BF-45D0-B283-3A66FE0FA274}" srcOrd="6" destOrd="0" presId="urn:microsoft.com/office/officeart/2005/8/layout/cycle8"/>
    <dgm:cxn modelId="{D22E9661-C4BA-4C6D-9673-72A7CC124F15}" type="presParOf" srcId="{739878F4-1A52-4059-89FB-36787E9D7A07}" destId="{60E45AE9-7283-4F4D-BD99-3481376B84F0}" srcOrd="7" destOrd="0" presId="urn:microsoft.com/office/officeart/2005/8/layout/cycle8"/>
    <dgm:cxn modelId="{F28328C7-5530-4602-B244-90AE1F50488C}" type="presParOf" srcId="{739878F4-1A52-4059-89FB-36787E9D7A07}" destId="{1D7E0713-8F93-477E-8734-A564C96BB07A}" srcOrd="8" destOrd="0" presId="urn:microsoft.com/office/officeart/2005/8/layout/cycle8"/>
    <dgm:cxn modelId="{B0DF6261-5C16-4A9F-8A65-36E1D917CF94}" type="presParOf" srcId="{739878F4-1A52-4059-89FB-36787E9D7A07}" destId="{56BE4619-FD79-4F3A-89E8-BFAFEF79B4DE}" srcOrd="9" destOrd="0" presId="urn:microsoft.com/office/officeart/2005/8/layout/cycle8"/>
    <dgm:cxn modelId="{F61EA957-47B5-45E7-945B-0B95E8CE065C}" type="presParOf" srcId="{739878F4-1A52-4059-89FB-36787E9D7A07}" destId="{987F51D1-85BB-4F77-A464-9E7C6D065477}" srcOrd="10" destOrd="0" presId="urn:microsoft.com/office/officeart/2005/8/layout/cycle8"/>
    <dgm:cxn modelId="{58E7F556-A2D4-49E4-8892-B34FE75A324C}" type="presParOf" srcId="{739878F4-1A52-4059-89FB-36787E9D7A07}" destId="{FB4E5F04-1566-42AF-82AE-79B4234353EE}" srcOrd="11" destOrd="0" presId="urn:microsoft.com/office/officeart/2005/8/layout/cycle8"/>
    <dgm:cxn modelId="{5033FA4E-FB3D-4E0C-91F5-93ACBAC4BF60}" type="presParOf" srcId="{739878F4-1A52-4059-89FB-36787E9D7A07}" destId="{9298FBA0-41D8-42B7-986C-C93E53B758C6}" srcOrd="12" destOrd="0" presId="urn:microsoft.com/office/officeart/2005/8/layout/cycle8"/>
    <dgm:cxn modelId="{1ED96125-4C5B-4A61-8FD4-E4269E6A5A47}" type="presParOf" srcId="{739878F4-1A52-4059-89FB-36787E9D7A07}" destId="{FA42CA74-E96C-49A3-BAE9-95EE92C8F678}" srcOrd="13" destOrd="0" presId="urn:microsoft.com/office/officeart/2005/8/layout/cycle8"/>
    <dgm:cxn modelId="{59610067-4E30-4CEC-AB2A-F3AB719D75FD}" type="presParOf" srcId="{739878F4-1A52-4059-89FB-36787E9D7A07}" destId="{98DA2ABB-208A-4A9E-B3B4-EEBC0C8F446D}"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CF1E69-D01B-450C-9A5C-A2BB72B59964}">
      <dsp:nvSpPr>
        <dsp:cNvPr id="0" name=""/>
        <dsp:cNvSpPr/>
      </dsp:nvSpPr>
      <dsp:spPr>
        <a:xfrm>
          <a:off x="2736533" y="968852"/>
          <a:ext cx="2413632" cy="2413632"/>
        </a:xfrm>
        <a:prstGeom prst="ellipse">
          <a:avLst/>
        </a:prstGeom>
        <a:solidFill>
          <a:schemeClr val="accent3">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53340" tIns="53340" rIns="53340" bIns="53340" numCol="1" spcCol="1270" anchor="ctr" anchorCtr="0">
          <a:noAutofit/>
        </a:bodyPr>
        <a:lstStyle/>
        <a:p>
          <a:pPr marL="0" lvl="0" indent="0" algn="ctr" defTabSz="1866900">
            <a:lnSpc>
              <a:spcPct val="90000"/>
            </a:lnSpc>
            <a:spcBef>
              <a:spcPct val="0"/>
            </a:spcBef>
            <a:spcAft>
              <a:spcPct val="35000"/>
            </a:spcAft>
            <a:buNone/>
          </a:pPr>
          <a:r>
            <a:rPr lang="en-US" sz="4200" kern="1200" dirty="0"/>
            <a:t>Human life</a:t>
          </a:r>
          <a:endParaRPr lang="en-SG" sz="4200" kern="1200" dirty="0"/>
        </a:p>
      </dsp:txBody>
      <dsp:txXfrm>
        <a:off x="3090001" y="1322320"/>
        <a:ext cx="1706696" cy="1706696"/>
      </dsp:txXfrm>
    </dsp:sp>
    <dsp:sp modelId="{D94D2695-8243-4BFD-91FB-D10B92BBC592}">
      <dsp:nvSpPr>
        <dsp:cNvPr id="0" name=""/>
        <dsp:cNvSpPr/>
      </dsp:nvSpPr>
      <dsp:spPr>
        <a:xfrm>
          <a:off x="3339941" y="430"/>
          <a:ext cx="1206816" cy="1206816"/>
        </a:xfrm>
        <a:prstGeom prst="ellipse">
          <a:avLst/>
        </a:prstGeom>
        <a:solidFill>
          <a:schemeClr val="accent3">
            <a:alpha val="50000"/>
            <a:hueOff val="189320"/>
            <a:satOff val="2476"/>
            <a:lumOff val="-303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Economics</a:t>
          </a:r>
          <a:endParaRPr lang="en-SG" sz="1400" kern="1200" dirty="0"/>
        </a:p>
      </dsp:txBody>
      <dsp:txXfrm>
        <a:off x="3516675" y="177164"/>
        <a:ext cx="853348" cy="853348"/>
      </dsp:txXfrm>
    </dsp:sp>
    <dsp:sp modelId="{201C0333-6D32-430F-B921-12001C932EEA}">
      <dsp:nvSpPr>
        <dsp:cNvPr id="0" name=""/>
        <dsp:cNvSpPr/>
      </dsp:nvSpPr>
      <dsp:spPr>
        <a:xfrm>
          <a:off x="4911771" y="1572260"/>
          <a:ext cx="1206816" cy="1206816"/>
        </a:xfrm>
        <a:prstGeom prst="ellipse">
          <a:avLst/>
        </a:prstGeom>
        <a:solidFill>
          <a:schemeClr val="accent3">
            <a:alpha val="50000"/>
            <a:hueOff val="378640"/>
            <a:satOff val="4952"/>
            <a:lumOff val="-607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Philosophy</a:t>
          </a:r>
          <a:endParaRPr lang="en-SG" sz="1400" kern="1200" dirty="0"/>
        </a:p>
      </dsp:txBody>
      <dsp:txXfrm>
        <a:off x="5088505" y="1748994"/>
        <a:ext cx="853348" cy="853348"/>
      </dsp:txXfrm>
    </dsp:sp>
    <dsp:sp modelId="{87542360-3B40-47C8-AFBF-0EABE88A7574}">
      <dsp:nvSpPr>
        <dsp:cNvPr id="0" name=""/>
        <dsp:cNvSpPr/>
      </dsp:nvSpPr>
      <dsp:spPr>
        <a:xfrm>
          <a:off x="3339941" y="3144090"/>
          <a:ext cx="1206816" cy="1206816"/>
        </a:xfrm>
        <a:prstGeom prst="ellipse">
          <a:avLst/>
        </a:prstGeom>
        <a:solidFill>
          <a:schemeClr val="accent3">
            <a:alpha val="50000"/>
            <a:hueOff val="567960"/>
            <a:satOff val="7427"/>
            <a:lumOff val="-911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Buddhism</a:t>
          </a:r>
          <a:endParaRPr lang="en-SG" sz="1400" kern="1200" dirty="0"/>
        </a:p>
      </dsp:txBody>
      <dsp:txXfrm>
        <a:off x="3516675" y="3320824"/>
        <a:ext cx="853348" cy="853348"/>
      </dsp:txXfrm>
    </dsp:sp>
    <dsp:sp modelId="{27C1EFD5-37DA-41E3-AA36-07CA7126F45C}">
      <dsp:nvSpPr>
        <dsp:cNvPr id="0" name=""/>
        <dsp:cNvSpPr/>
      </dsp:nvSpPr>
      <dsp:spPr>
        <a:xfrm>
          <a:off x="1768111" y="1572260"/>
          <a:ext cx="1206816" cy="1206816"/>
        </a:xfrm>
        <a:prstGeom prst="ellipse">
          <a:avLst/>
        </a:prstGeom>
        <a:solidFill>
          <a:schemeClr val="accent3">
            <a:alpha val="50000"/>
            <a:hueOff val="757279"/>
            <a:satOff val="9903"/>
            <a:lumOff val="-1215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Politics</a:t>
          </a:r>
          <a:endParaRPr lang="en-SG" sz="1400" kern="1200" dirty="0"/>
        </a:p>
      </dsp:txBody>
      <dsp:txXfrm>
        <a:off x="1944845" y="1748994"/>
        <a:ext cx="853348" cy="8533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B0D927-FBD6-4025-8EC2-883983A53AEB}">
      <dsp:nvSpPr>
        <dsp:cNvPr id="0" name=""/>
        <dsp:cNvSpPr/>
      </dsp:nvSpPr>
      <dsp:spPr>
        <a:xfrm>
          <a:off x="3357845" y="1546893"/>
          <a:ext cx="1103373" cy="1103373"/>
        </a:xfrm>
        <a:prstGeom prst="ellipse">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Human pursuits</a:t>
          </a:r>
          <a:endParaRPr lang="en-SG" sz="1800" kern="1200" dirty="0"/>
        </a:p>
      </dsp:txBody>
      <dsp:txXfrm>
        <a:off x="3519430" y="1708478"/>
        <a:ext cx="780203" cy="780203"/>
      </dsp:txXfrm>
    </dsp:sp>
    <dsp:sp modelId="{26717445-DE64-4596-BF18-CBB30C2CF60A}">
      <dsp:nvSpPr>
        <dsp:cNvPr id="0" name=""/>
        <dsp:cNvSpPr/>
      </dsp:nvSpPr>
      <dsp:spPr>
        <a:xfrm rot="16200000">
          <a:off x="3792638" y="1145382"/>
          <a:ext cx="233787" cy="375147"/>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SG" sz="1400" kern="1200"/>
        </a:p>
      </dsp:txBody>
      <dsp:txXfrm>
        <a:off x="3827706" y="1255479"/>
        <a:ext cx="163651" cy="225089"/>
      </dsp:txXfrm>
    </dsp:sp>
    <dsp:sp modelId="{37CD6278-08E1-4CDA-BDCD-87C9D78923ED}">
      <dsp:nvSpPr>
        <dsp:cNvPr id="0" name=""/>
        <dsp:cNvSpPr/>
      </dsp:nvSpPr>
      <dsp:spPr>
        <a:xfrm>
          <a:off x="3357845" y="2411"/>
          <a:ext cx="1103373" cy="1103373"/>
        </a:xfrm>
        <a:prstGeom prst="ellips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Moral integrity</a:t>
          </a:r>
          <a:endParaRPr lang="en-SG" sz="1400" kern="1200" dirty="0"/>
        </a:p>
      </dsp:txBody>
      <dsp:txXfrm>
        <a:off x="3519430" y="163996"/>
        <a:ext cx="780203" cy="780203"/>
      </dsp:txXfrm>
    </dsp:sp>
    <dsp:sp modelId="{8053702F-262F-4A3D-98F6-70918F6E3EE6}">
      <dsp:nvSpPr>
        <dsp:cNvPr id="0" name=""/>
        <dsp:cNvSpPr/>
      </dsp:nvSpPr>
      <dsp:spPr>
        <a:xfrm>
          <a:off x="4558262" y="1911006"/>
          <a:ext cx="233787" cy="375147"/>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SG" sz="1400" kern="1200"/>
        </a:p>
      </dsp:txBody>
      <dsp:txXfrm>
        <a:off x="4558262" y="1986035"/>
        <a:ext cx="163651" cy="225089"/>
      </dsp:txXfrm>
    </dsp:sp>
    <dsp:sp modelId="{47A0CDCF-5A84-4038-B33B-8D1C80D4CA3C}">
      <dsp:nvSpPr>
        <dsp:cNvPr id="0" name=""/>
        <dsp:cNvSpPr/>
      </dsp:nvSpPr>
      <dsp:spPr>
        <a:xfrm>
          <a:off x="4902327" y="1546893"/>
          <a:ext cx="1103373" cy="1103373"/>
        </a:xfrm>
        <a:prstGeom prst="ellipse">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Economic prosperity</a:t>
          </a:r>
          <a:endParaRPr lang="en-SG" sz="1400" kern="1200" dirty="0"/>
        </a:p>
      </dsp:txBody>
      <dsp:txXfrm>
        <a:off x="5063912" y="1708478"/>
        <a:ext cx="780203" cy="780203"/>
      </dsp:txXfrm>
    </dsp:sp>
    <dsp:sp modelId="{7302DE0E-6A72-4BFC-BFAB-1002641EA842}">
      <dsp:nvSpPr>
        <dsp:cNvPr id="0" name=""/>
        <dsp:cNvSpPr/>
      </dsp:nvSpPr>
      <dsp:spPr>
        <a:xfrm rot="5400000">
          <a:off x="3792638" y="2676631"/>
          <a:ext cx="233787" cy="375147"/>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SG" sz="1400" kern="1200"/>
        </a:p>
      </dsp:txBody>
      <dsp:txXfrm>
        <a:off x="3827706" y="2716592"/>
        <a:ext cx="163651" cy="225089"/>
      </dsp:txXfrm>
    </dsp:sp>
    <dsp:sp modelId="{C45BDDC5-CDF9-4940-9B3A-9CD865E51F1E}">
      <dsp:nvSpPr>
        <dsp:cNvPr id="0" name=""/>
        <dsp:cNvSpPr/>
      </dsp:nvSpPr>
      <dsp:spPr>
        <a:xfrm>
          <a:off x="3357845" y="3091376"/>
          <a:ext cx="1103373" cy="1103373"/>
        </a:xfrm>
        <a:prstGeom prst="ellipse">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Sensual pleasure</a:t>
          </a:r>
          <a:endParaRPr lang="en-SG" sz="1400" kern="1200" dirty="0"/>
        </a:p>
      </dsp:txBody>
      <dsp:txXfrm>
        <a:off x="3519430" y="3252961"/>
        <a:ext cx="780203" cy="780203"/>
      </dsp:txXfrm>
    </dsp:sp>
    <dsp:sp modelId="{10F0FEC0-67B2-4573-93EC-F0FDDD38EA7A}">
      <dsp:nvSpPr>
        <dsp:cNvPr id="0" name=""/>
        <dsp:cNvSpPr/>
      </dsp:nvSpPr>
      <dsp:spPr>
        <a:xfrm rot="10800000">
          <a:off x="3027013" y="1911006"/>
          <a:ext cx="233787" cy="375147"/>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SG" sz="1400" kern="1200"/>
        </a:p>
      </dsp:txBody>
      <dsp:txXfrm rot="10800000">
        <a:off x="3097149" y="1986035"/>
        <a:ext cx="163651" cy="225089"/>
      </dsp:txXfrm>
    </dsp:sp>
    <dsp:sp modelId="{E0D082B6-5F32-430A-B95E-2ED93D9818CE}">
      <dsp:nvSpPr>
        <dsp:cNvPr id="0" name=""/>
        <dsp:cNvSpPr/>
      </dsp:nvSpPr>
      <dsp:spPr>
        <a:xfrm>
          <a:off x="1813362" y="1546893"/>
          <a:ext cx="1103373" cy="1103373"/>
        </a:xfrm>
        <a:prstGeom prst="ellipse">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Spiritual liberation </a:t>
          </a:r>
          <a:endParaRPr lang="en-SG" sz="1400" kern="1200" dirty="0"/>
        </a:p>
      </dsp:txBody>
      <dsp:txXfrm>
        <a:off x="1974947" y="1708478"/>
        <a:ext cx="780203" cy="7802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EF2BC5-5EE5-4C57-918C-6BE4484E0141}">
      <dsp:nvSpPr>
        <dsp:cNvPr id="0" name=""/>
        <dsp:cNvSpPr/>
      </dsp:nvSpPr>
      <dsp:spPr>
        <a:xfrm>
          <a:off x="3850" y="677169"/>
          <a:ext cx="1969749" cy="475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60960" rIns="170688" bIns="60960" numCol="1" spcCol="1270" anchor="ctr" anchorCtr="0">
          <a:noAutofit/>
        </a:bodyPr>
        <a:lstStyle/>
        <a:p>
          <a:pPr marL="0" lvl="0" indent="0" algn="r" defTabSz="1066800">
            <a:lnSpc>
              <a:spcPct val="90000"/>
            </a:lnSpc>
            <a:spcBef>
              <a:spcPct val="0"/>
            </a:spcBef>
            <a:spcAft>
              <a:spcPct val="35000"/>
            </a:spcAft>
            <a:buNone/>
          </a:pPr>
          <a:r>
            <a:rPr lang="en-SG" sz="2400" kern="1200" dirty="0"/>
            <a:t>Adam Smith</a:t>
          </a:r>
        </a:p>
      </dsp:txBody>
      <dsp:txXfrm>
        <a:off x="3850" y="677169"/>
        <a:ext cx="1969749" cy="475200"/>
      </dsp:txXfrm>
    </dsp:sp>
    <dsp:sp modelId="{41049065-3598-4E97-8C6C-01A56C6B6E98}">
      <dsp:nvSpPr>
        <dsp:cNvPr id="0" name=""/>
        <dsp:cNvSpPr/>
      </dsp:nvSpPr>
      <dsp:spPr>
        <a:xfrm>
          <a:off x="1973600" y="23769"/>
          <a:ext cx="393949" cy="1782000"/>
        </a:xfrm>
        <a:prstGeom prst="leftBrace">
          <a:avLst>
            <a:gd name="adj1" fmla="val 35000"/>
            <a:gd name="adj2" fmla="val 50000"/>
          </a:avLst>
        </a:prstGeom>
        <a:noFill/>
        <a:ln w="12700" cap="flat" cmpd="sng" algn="ctr">
          <a:solidFill>
            <a:schemeClr val="accent4">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798BD8A5-4528-4DF4-A974-D48B3B4D4643}">
      <dsp:nvSpPr>
        <dsp:cNvPr id="0" name=""/>
        <dsp:cNvSpPr/>
      </dsp:nvSpPr>
      <dsp:spPr>
        <a:xfrm>
          <a:off x="2525130" y="23769"/>
          <a:ext cx="5357718" cy="1782000"/>
        </a:xfrm>
        <a:prstGeom prst="rect">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228600" lvl="1" indent="-228600" algn="l" defTabSz="1066800">
            <a:lnSpc>
              <a:spcPct val="90000"/>
            </a:lnSpc>
            <a:spcBef>
              <a:spcPct val="0"/>
            </a:spcBef>
            <a:spcAft>
              <a:spcPct val="15000"/>
            </a:spcAft>
            <a:buChar char="•"/>
          </a:pPr>
          <a:r>
            <a:rPr lang="en-SG" sz="2400" kern="1200" dirty="0"/>
            <a:t>Adam Smith and his ideas – invisible hand and self-interest/rational choice advanced in his book </a:t>
          </a:r>
          <a:r>
            <a:rPr lang="en-SG" sz="2400" i="1" kern="1200" dirty="0"/>
            <a:t>The Wealth of Nations</a:t>
          </a:r>
          <a:r>
            <a:rPr lang="en-SG" sz="2400" kern="1200" dirty="0"/>
            <a:t>, laid down foundations for the market economic system; </a:t>
          </a:r>
        </a:p>
      </dsp:txBody>
      <dsp:txXfrm>
        <a:off x="2525130" y="23769"/>
        <a:ext cx="5357718" cy="1782000"/>
      </dsp:txXfrm>
    </dsp:sp>
    <dsp:sp modelId="{94F4F840-AAFC-423D-904A-60248970BFFB}">
      <dsp:nvSpPr>
        <dsp:cNvPr id="0" name=""/>
        <dsp:cNvSpPr/>
      </dsp:nvSpPr>
      <dsp:spPr>
        <a:xfrm>
          <a:off x="3850" y="2872269"/>
          <a:ext cx="1969749" cy="475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60960" rIns="170688" bIns="60960" numCol="1" spcCol="1270" anchor="ctr" anchorCtr="0">
          <a:noAutofit/>
        </a:bodyPr>
        <a:lstStyle/>
        <a:p>
          <a:pPr marL="0" lvl="0" indent="0" algn="r" defTabSz="1066800">
            <a:lnSpc>
              <a:spcPct val="90000"/>
            </a:lnSpc>
            <a:spcBef>
              <a:spcPct val="0"/>
            </a:spcBef>
            <a:spcAft>
              <a:spcPct val="35000"/>
            </a:spcAft>
            <a:buNone/>
          </a:pPr>
          <a:r>
            <a:rPr lang="en-SG" sz="2400" kern="1200" dirty="0"/>
            <a:t>Karl Marx</a:t>
          </a:r>
        </a:p>
      </dsp:txBody>
      <dsp:txXfrm>
        <a:off x="3850" y="2872269"/>
        <a:ext cx="1969749" cy="475200"/>
      </dsp:txXfrm>
    </dsp:sp>
    <dsp:sp modelId="{0B2516BF-80F2-4C31-81CE-702CA3E22E71}">
      <dsp:nvSpPr>
        <dsp:cNvPr id="0" name=""/>
        <dsp:cNvSpPr/>
      </dsp:nvSpPr>
      <dsp:spPr>
        <a:xfrm>
          <a:off x="1973600" y="1892169"/>
          <a:ext cx="393949" cy="2435399"/>
        </a:xfrm>
        <a:prstGeom prst="leftBrace">
          <a:avLst>
            <a:gd name="adj1" fmla="val 35000"/>
            <a:gd name="adj2" fmla="val 50000"/>
          </a:avLst>
        </a:prstGeom>
        <a:noFill/>
        <a:ln w="12700" cap="flat" cmpd="sng" algn="ctr">
          <a:solidFill>
            <a:schemeClr val="accent4">
              <a:hueOff val="0"/>
              <a:satOff val="0"/>
              <a:lumOff val="0"/>
              <a:alphaOff val="0"/>
            </a:schemeClr>
          </a:solidFill>
          <a:prstDash val="solid"/>
          <a:miter lim="800000"/>
        </a:ln>
        <a:effectLst/>
        <a:sp3d z="-40000" prstMaterial="matte"/>
      </dsp:spPr>
      <dsp:style>
        <a:lnRef idx="2">
          <a:scrgbClr r="0" g="0" b="0"/>
        </a:lnRef>
        <a:fillRef idx="0">
          <a:scrgbClr r="0" g="0" b="0"/>
        </a:fillRef>
        <a:effectRef idx="0">
          <a:scrgbClr r="0" g="0" b="0"/>
        </a:effectRef>
        <a:fontRef idx="minor"/>
      </dsp:style>
    </dsp:sp>
    <dsp:sp modelId="{BD6B5D3E-F3FE-4D2F-9673-CC850A9B793B}">
      <dsp:nvSpPr>
        <dsp:cNvPr id="0" name=""/>
        <dsp:cNvSpPr/>
      </dsp:nvSpPr>
      <dsp:spPr>
        <a:xfrm>
          <a:off x="2525130" y="1892169"/>
          <a:ext cx="5357718" cy="2435399"/>
        </a:xfrm>
        <a:prstGeom prst="rect">
          <a:avLst/>
        </a:prstGeom>
        <a:solidFill>
          <a:schemeClr val="accent4">
            <a:hueOff val="-11197749"/>
            <a:satOff val="5260"/>
            <a:lumOff val="1959"/>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228600" lvl="1" indent="-228600" algn="l" defTabSz="1066800">
            <a:lnSpc>
              <a:spcPct val="90000"/>
            </a:lnSpc>
            <a:spcBef>
              <a:spcPct val="0"/>
            </a:spcBef>
            <a:spcAft>
              <a:spcPct val="15000"/>
            </a:spcAft>
            <a:buChar char="•"/>
          </a:pPr>
          <a:r>
            <a:rPr lang="en-SG" sz="2400" kern="1200" dirty="0"/>
            <a:t>On the other hand, Karl Marx, who analysed the market economic system, especially the capital system in his book </a:t>
          </a:r>
          <a:r>
            <a:rPr lang="en-SG" sz="2400" i="1" kern="1200" dirty="0"/>
            <a:t>Capital</a:t>
          </a:r>
          <a:r>
            <a:rPr lang="en-SG" sz="2400" kern="1200" dirty="0"/>
            <a:t>, pointed our many problems inherited in capital system; later on, some countries adopted the socialist ideas with a planned economic system; </a:t>
          </a:r>
        </a:p>
      </dsp:txBody>
      <dsp:txXfrm>
        <a:off x="2525130" y="1892169"/>
        <a:ext cx="5357718" cy="243539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4B53BF-E675-45F7-BA24-BB0E4F41FAB2}">
      <dsp:nvSpPr>
        <dsp:cNvPr id="0" name=""/>
        <dsp:cNvSpPr/>
      </dsp:nvSpPr>
      <dsp:spPr>
        <a:xfrm>
          <a:off x="3725783" y="1958102"/>
          <a:ext cx="2393235" cy="2393235"/>
        </a:xfrm>
        <a:prstGeom prst="gear9">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SG" sz="1200" kern="1200" dirty="0"/>
            <a:t>Market economy – capitalism</a:t>
          </a:r>
        </a:p>
      </dsp:txBody>
      <dsp:txXfrm>
        <a:off x="4206930" y="2518706"/>
        <a:ext cx="1430941" cy="1230172"/>
      </dsp:txXfrm>
    </dsp:sp>
    <dsp:sp modelId="{5559EBD5-C66E-44C5-807D-9CEA4B604E59}">
      <dsp:nvSpPr>
        <dsp:cNvPr id="0" name=""/>
        <dsp:cNvSpPr/>
      </dsp:nvSpPr>
      <dsp:spPr>
        <a:xfrm>
          <a:off x="2333354" y="1392428"/>
          <a:ext cx="1740535" cy="1740535"/>
        </a:xfrm>
        <a:prstGeom prst="gear6">
          <a:avLst/>
        </a:prstGeom>
        <a:solidFill>
          <a:schemeClr val="accent4">
            <a:hueOff val="-5598875"/>
            <a:satOff val="2630"/>
            <a:lumOff val="98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SG" sz="1200" kern="1200" dirty="0"/>
            <a:t>Mixed economy of market system and good plans</a:t>
          </a:r>
        </a:p>
      </dsp:txBody>
      <dsp:txXfrm>
        <a:off x="2771539" y="1833261"/>
        <a:ext cx="864165" cy="858869"/>
      </dsp:txXfrm>
    </dsp:sp>
    <dsp:sp modelId="{DF56E3E8-164D-4454-8ECA-F4ABF5C47ACA}">
      <dsp:nvSpPr>
        <dsp:cNvPr id="0" name=""/>
        <dsp:cNvSpPr/>
      </dsp:nvSpPr>
      <dsp:spPr>
        <a:xfrm rot="20700000">
          <a:off x="3308232" y="191636"/>
          <a:ext cx="1705369" cy="1705369"/>
        </a:xfrm>
        <a:prstGeom prst="gear6">
          <a:avLst/>
        </a:prstGeom>
        <a:solidFill>
          <a:schemeClr val="accent4">
            <a:hueOff val="-11197749"/>
            <a:satOff val="5260"/>
            <a:lumOff val="1959"/>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SG" sz="1200" kern="1200" dirty="0"/>
            <a:t>Planned economy – socialist system</a:t>
          </a:r>
        </a:p>
      </dsp:txBody>
      <dsp:txXfrm rot="-20700000">
        <a:off x="3682269" y="565673"/>
        <a:ext cx="957294" cy="957294"/>
      </dsp:txXfrm>
    </dsp:sp>
    <dsp:sp modelId="{325B8017-36BE-41BC-B7A3-31BA522A2697}">
      <dsp:nvSpPr>
        <dsp:cNvPr id="0" name=""/>
        <dsp:cNvSpPr/>
      </dsp:nvSpPr>
      <dsp:spPr>
        <a:xfrm>
          <a:off x="3543483" y="1595986"/>
          <a:ext cx="3063341" cy="3063341"/>
        </a:xfrm>
        <a:prstGeom prst="circularArrow">
          <a:avLst>
            <a:gd name="adj1" fmla="val 4687"/>
            <a:gd name="adj2" fmla="val 299029"/>
            <a:gd name="adj3" fmla="val 2519837"/>
            <a:gd name="adj4" fmla="val 15853391"/>
            <a:gd name="adj5" fmla="val 5469"/>
          </a:avLst>
        </a:prstGeom>
        <a:solidFill>
          <a:schemeClr val="accent4">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66A32135-C253-4DCB-95AA-829A0BBA26EC}">
      <dsp:nvSpPr>
        <dsp:cNvPr id="0" name=""/>
        <dsp:cNvSpPr/>
      </dsp:nvSpPr>
      <dsp:spPr>
        <a:xfrm>
          <a:off x="2025109" y="1006639"/>
          <a:ext cx="2225709" cy="2225709"/>
        </a:xfrm>
        <a:prstGeom prst="leftCircularArrow">
          <a:avLst>
            <a:gd name="adj1" fmla="val 6452"/>
            <a:gd name="adj2" fmla="val 429999"/>
            <a:gd name="adj3" fmla="val 10489124"/>
            <a:gd name="adj4" fmla="val 14837806"/>
            <a:gd name="adj5" fmla="val 7527"/>
          </a:avLst>
        </a:prstGeom>
        <a:solidFill>
          <a:schemeClr val="accent4">
            <a:hueOff val="-5598875"/>
            <a:satOff val="2630"/>
            <a:lumOff val="98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71BBD191-4BF3-4BCA-93D4-B640C1FA76B2}">
      <dsp:nvSpPr>
        <dsp:cNvPr id="0" name=""/>
        <dsp:cNvSpPr/>
      </dsp:nvSpPr>
      <dsp:spPr>
        <a:xfrm>
          <a:off x="2913762" y="-182577"/>
          <a:ext cx="2399762" cy="2399762"/>
        </a:xfrm>
        <a:prstGeom prst="circularArrow">
          <a:avLst>
            <a:gd name="adj1" fmla="val 5984"/>
            <a:gd name="adj2" fmla="val 394124"/>
            <a:gd name="adj3" fmla="val 13313824"/>
            <a:gd name="adj4" fmla="val 10508221"/>
            <a:gd name="adj5" fmla="val 6981"/>
          </a:avLst>
        </a:prstGeom>
        <a:solidFill>
          <a:schemeClr val="accent4">
            <a:hueOff val="-11197749"/>
            <a:satOff val="5260"/>
            <a:lumOff val="1959"/>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3FA94F-F6BB-46DD-8994-418BB7BF452A}">
      <dsp:nvSpPr>
        <dsp:cNvPr id="0" name=""/>
        <dsp:cNvSpPr/>
      </dsp:nvSpPr>
      <dsp:spPr>
        <a:xfrm>
          <a:off x="2209994" y="293715"/>
          <a:ext cx="3655123" cy="3655123"/>
        </a:xfrm>
        <a:prstGeom prst="pie">
          <a:avLst>
            <a:gd name="adj1" fmla="val 16200000"/>
            <a:gd name="adj2" fmla="val 1800000"/>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SG" sz="1300" kern="1200" dirty="0"/>
            <a:t>Economics: study of economic factors such as GDP and prices etc.</a:t>
          </a:r>
        </a:p>
      </dsp:txBody>
      <dsp:txXfrm>
        <a:off x="4197250" y="968172"/>
        <a:ext cx="1240131" cy="1218374"/>
      </dsp:txXfrm>
    </dsp:sp>
    <dsp:sp modelId="{B830ADC5-A3B4-4C75-B9A7-DFF9B78D5382}">
      <dsp:nvSpPr>
        <dsp:cNvPr id="0" name=""/>
        <dsp:cNvSpPr/>
      </dsp:nvSpPr>
      <dsp:spPr>
        <a:xfrm>
          <a:off x="2021581" y="402498"/>
          <a:ext cx="3655123" cy="3655123"/>
        </a:xfrm>
        <a:prstGeom prst="pie">
          <a:avLst>
            <a:gd name="adj1" fmla="val 1800000"/>
            <a:gd name="adj2" fmla="val 9000000"/>
          </a:avLst>
        </a:prstGeom>
        <a:solidFill>
          <a:schemeClr val="accent4">
            <a:hueOff val="-5598875"/>
            <a:satOff val="2630"/>
            <a:lumOff val="98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SG" sz="1300" kern="1200" dirty="0"/>
            <a:t>Normative economics: poverty, equality and economic distribution such as </a:t>
          </a:r>
          <a:r>
            <a:rPr lang="en-SG" sz="1300" i="1" kern="1200" dirty="0"/>
            <a:t>economic ethics</a:t>
          </a:r>
          <a:r>
            <a:rPr lang="en-SG" sz="1300" i="0" kern="1200" dirty="0"/>
            <a:t>, and </a:t>
          </a:r>
          <a:r>
            <a:rPr lang="en-SG" sz="1300" i="1" kern="1200" dirty="0"/>
            <a:t>who </a:t>
          </a:r>
          <a:r>
            <a:rPr lang="en-SG" sz="1300" i="0" kern="1200" dirty="0"/>
            <a:t>get </a:t>
          </a:r>
          <a:r>
            <a:rPr lang="en-SG" sz="1300" i="1" kern="1200" dirty="0"/>
            <a:t>what </a:t>
          </a:r>
          <a:r>
            <a:rPr lang="en-SG" sz="1300" i="0" kern="1200" dirty="0"/>
            <a:t>and </a:t>
          </a:r>
          <a:r>
            <a:rPr lang="en-SG" sz="1300" i="1" kern="1200" dirty="0"/>
            <a:t>how</a:t>
          </a:r>
          <a:endParaRPr lang="en-SG" sz="1300" kern="1200" dirty="0"/>
        </a:p>
      </dsp:txBody>
      <dsp:txXfrm>
        <a:off x="3022389" y="2708707"/>
        <a:ext cx="1653508" cy="1131347"/>
      </dsp:txXfrm>
    </dsp:sp>
    <dsp:sp modelId="{100AB308-4E6B-4414-8661-64C6D89740E7}">
      <dsp:nvSpPr>
        <dsp:cNvPr id="0" name=""/>
        <dsp:cNvSpPr/>
      </dsp:nvSpPr>
      <dsp:spPr>
        <a:xfrm>
          <a:off x="2021581" y="402498"/>
          <a:ext cx="3655123" cy="3655123"/>
        </a:xfrm>
        <a:prstGeom prst="pie">
          <a:avLst>
            <a:gd name="adj1" fmla="val 9000000"/>
            <a:gd name="adj2" fmla="val 16200000"/>
          </a:avLst>
        </a:prstGeom>
        <a:solidFill>
          <a:schemeClr val="accent4">
            <a:hueOff val="-11197749"/>
            <a:satOff val="5260"/>
            <a:lumOff val="1959"/>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SG" sz="1300" kern="1200" dirty="0"/>
            <a:t>Positive economics: how the economic system works such as </a:t>
          </a:r>
          <a:r>
            <a:rPr lang="en-SG" sz="1300" i="1" kern="1200" dirty="0"/>
            <a:t>what</a:t>
          </a:r>
          <a:r>
            <a:rPr lang="en-SG" sz="1300" i="0" kern="1200" dirty="0"/>
            <a:t>, </a:t>
          </a:r>
          <a:r>
            <a:rPr lang="en-SG" sz="1300" i="1" kern="1200" dirty="0"/>
            <a:t>how</a:t>
          </a:r>
          <a:r>
            <a:rPr lang="en-SG" sz="1300" i="0" kern="1200" dirty="0"/>
            <a:t>, and </a:t>
          </a:r>
          <a:r>
            <a:rPr lang="en-SG" sz="1300" i="1" kern="1200" dirty="0"/>
            <a:t>why</a:t>
          </a:r>
          <a:endParaRPr lang="en-SG" sz="1300" kern="1200" dirty="0"/>
        </a:p>
      </dsp:txBody>
      <dsp:txXfrm>
        <a:off x="2413201" y="1120469"/>
        <a:ext cx="1240131" cy="121837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99F5E6-07C5-4E3D-B27A-DFE040A983CC}">
      <dsp:nvSpPr>
        <dsp:cNvPr id="0" name=""/>
        <dsp:cNvSpPr/>
      </dsp:nvSpPr>
      <dsp:spPr>
        <a:xfrm>
          <a:off x="1315476" y="860911"/>
          <a:ext cx="2463631" cy="1643241"/>
        </a:xfrm>
        <a:prstGeom prst="rect">
          <a:avLst/>
        </a:prstGeom>
        <a:solidFill>
          <a:schemeClr val="accent3">
            <a:tint val="40000"/>
            <a:alpha val="90000"/>
            <a:hueOff val="0"/>
            <a:satOff val="0"/>
            <a:lumOff val="0"/>
            <a:alphaOff val="0"/>
          </a:schemeClr>
        </a:solidFill>
        <a:ln>
          <a:noFill/>
        </a:ln>
        <a:effectLst/>
        <a:sp3d z="-400500" extrusionH="63500" contourW="12700" prstMaterial="matte">
          <a:contourClr>
            <a:schemeClr val="lt1"/>
          </a:contourClr>
        </a:sp3d>
      </dsp:spPr>
      <dsp:style>
        <a:lnRef idx="0">
          <a:scrgbClr r="0" g="0" b="0"/>
        </a:lnRef>
        <a:fillRef idx="1">
          <a:scrgbClr r="0" g="0" b="0"/>
        </a:fillRef>
        <a:effectRef idx="2">
          <a:scrgbClr r="0" g="0" b="0"/>
        </a:effectRef>
        <a:fontRef idx="minor"/>
      </dsp:style>
      <dsp:txBody>
        <a:bodyPr spcFirstLastPara="0" vert="horz" wrap="square" lIns="0" tIns="142240" rIns="142240" bIns="142240" numCol="1" spcCol="1270" anchor="ctr" anchorCtr="0">
          <a:noAutofit/>
        </a:bodyPr>
        <a:lstStyle/>
        <a:p>
          <a:pPr marL="0" lvl="0" indent="0" algn="l" defTabSz="889000">
            <a:lnSpc>
              <a:spcPct val="90000"/>
            </a:lnSpc>
            <a:spcBef>
              <a:spcPct val="0"/>
            </a:spcBef>
            <a:spcAft>
              <a:spcPct val="35000"/>
            </a:spcAft>
            <a:buNone/>
          </a:pPr>
          <a:r>
            <a:rPr lang="en-SG" sz="2000" kern="1200" dirty="0"/>
            <a:t>Maximizing profits and efficiency as the ultimate end</a:t>
          </a:r>
        </a:p>
      </dsp:txBody>
      <dsp:txXfrm>
        <a:off x="1709657" y="860911"/>
        <a:ext cx="2069450" cy="1643241"/>
      </dsp:txXfrm>
    </dsp:sp>
    <dsp:sp modelId="{28F696E5-FD41-4BF3-9FA5-1CCB655FF546}">
      <dsp:nvSpPr>
        <dsp:cNvPr id="0" name=""/>
        <dsp:cNvSpPr/>
      </dsp:nvSpPr>
      <dsp:spPr>
        <a:xfrm>
          <a:off x="1315476" y="2504153"/>
          <a:ext cx="2463631" cy="1643241"/>
        </a:xfrm>
        <a:prstGeom prst="rect">
          <a:avLst/>
        </a:prstGeom>
        <a:solidFill>
          <a:schemeClr val="accent3">
            <a:tint val="40000"/>
            <a:alpha val="90000"/>
            <a:hueOff val="357318"/>
            <a:satOff val="-6531"/>
            <a:lumOff val="-831"/>
            <a:alphaOff val="0"/>
          </a:schemeClr>
        </a:solidFill>
        <a:ln>
          <a:noFill/>
        </a:ln>
        <a:effectLst/>
        <a:sp3d z="-400500" extrusionH="63500" contourW="12700" prstMaterial="matte">
          <a:contourClr>
            <a:schemeClr val="lt1"/>
          </a:contourClr>
        </a:sp3d>
      </dsp:spPr>
      <dsp:style>
        <a:lnRef idx="0">
          <a:scrgbClr r="0" g="0" b="0"/>
        </a:lnRef>
        <a:fillRef idx="1">
          <a:scrgbClr r="0" g="0" b="0"/>
        </a:fillRef>
        <a:effectRef idx="2">
          <a:scrgbClr r="0" g="0" b="0"/>
        </a:effectRef>
        <a:fontRef idx="minor"/>
      </dsp:style>
      <dsp:txBody>
        <a:bodyPr spcFirstLastPara="0" vert="horz" wrap="square" lIns="0" tIns="142240" rIns="142240" bIns="142240" numCol="1" spcCol="1270" anchor="ctr" anchorCtr="0">
          <a:noAutofit/>
        </a:bodyPr>
        <a:lstStyle/>
        <a:p>
          <a:pPr marL="0" lvl="0" indent="0" algn="l" defTabSz="889000">
            <a:lnSpc>
              <a:spcPct val="90000"/>
            </a:lnSpc>
            <a:spcBef>
              <a:spcPct val="0"/>
            </a:spcBef>
            <a:spcAft>
              <a:spcPct val="35000"/>
            </a:spcAft>
            <a:buNone/>
          </a:pPr>
          <a:r>
            <a:rPr lang="en-SG" sz="2000" kern="1200" dirty="0"/>
            <a:t>Minimizing cost, regardless of human cost such as unemployment as the means</a:t>
          </a:r>
        </a:p>
      </dsp:txBody>
      <dsp:txXfrm>
        <a:off x="1709657" y="2504153"/>
        <a:ext cx="2069450" cy="1643241"/>
      </dsp:txXfrm>
    </dsp:sp>
    <dsp:sp modelId="{7FCB3996-088D-45E9-BC61-C0656D553A66}">
      <dsp:nvSpPr>
        <dsp:cNvPr id="0" name=""/>
        <dsp:cNvSpPr/>
      </dsp:nvSpPr>
      <dsp:spPr>
        <a:xfrm>
          <a:off x="1540" y="203942"/>
          <a:ext cx="1642420" cy="1642420"/>
        </a:xfrm>
        <a:prstGeom prst="ellipse">
          <a:avLst/>
        </a:prstGeom>
        <a:solidFill>
          <a:schemeClr val="accent3">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en-SG" sz="1700" kern="1200" dirty="0"/>
            <a:t>General economics: market-centred approach</a:t>
          </a:r>
        </a:p>
      </dsp:txBody>
      <dsp:txXfrm>
        <a:off x="242067" y="444469"/>
        <a:ext cx="1161366" cy="1161366"/>
      </dsp:txXfrm>
    </dsp:sp>
    <dsp:sp modelId="{0F52903B-8C07-44E7-8944-272C25C85EC3}">
      <dsp:nvSpPr>
        <dsp:cNvPr id="0" name=""/>
        <dsp:cNvSpPr/>
      </dsp:nvSpPr>
      <dsp:spPr>
        <a:xfrm>
          <a:off x="5421528" y="860911"/>
          <a:ext cx="2463631" cy="1643241"/>
        </a:xfrm>
        <a:prstGeom prst="rect">
          <a:avLst/>
        </a:prstGeom>
        <a:solidFill>
          <a:schemeClr val="accent3">
            <a:tint val="40000"/>
            <a:alpha val="90000"/>
            <a:hueOff val="714635"/>
            <a:satOff val="-13061"/>
            <a:lumOff val="-1662"/>
            <a:alphaOff val="0"/>
          </a:schemeClr>
        </a:solidFill>
        <a:ln>
          <a:noFill/>
        </a:ln>
        <a:effectLst/>
        <a:sp3d z="-400500" extrusionH="63500" contourW="12700" prstMaterial="matte">
          <a:contourClr>
            <a:schemeClr val="lt1"/>
          </a:contourClr>
        </a:sp3d>
      </dsp:spPr>
      <dsp:style>
        <a:lnRef idx="0">
          <a:scrgbClr r="0" g="0" b="0"/>
        </a:lnRef>
        <a:fillRef idx="1">
          <a:scrgbClr r="0" g="0" b="0"/>
        </a:fillRef>
        <a:effectRef idx="2">
          <a:scrgbClr r="0" g="0" b="0"/>
        </a:effectRef>
        <a:fontRef idx="minor"/>
      </dsp:style>
      <dsp:txBody>
        <a:bodyPr spcFirstLastPara="0" vert="horz" wrap="square" lIns="0" tIns="142240" rIns="142240" bIns="142240" numCol="1" spcCol="1270" anchor="ctr" anchorCtr="0">
          <a:noAutofit/>
        </a:bodyPr>
        <a:lstStyle/>
        <a:p>
          <a:pPr marL="0" lvl="0" indent="0" algn="l" defTabSz="889000">
            <a:lnSpc>
              <a:spcPct val="90000"/>
            </a:lnSpc>
            <a:spcBef>
              <a:spcPct val="0"/>
            </a:spcBef>
            <a:spcAft>
              <a:spcPct val="35000"/>
            </a:spcAft>
            <a:buNone/>
          </a:pPr>
          <a:r>
            <a:rPr lang="en-SG" sz="2000" kern="1200" dirty="0"/>
            <a:t>Minimizing suffering and maximizing happiness as the ultimate end</a:t>
          </a:r>
        </a:p>
      </dsp:txBody>
      <dsp:txXfrm>
        <a:off x="5815709" y="860911"/>
        <a:ext cx="2069450" cy="1643241"/>
      </dsp:txXfrm>
    </dsp:sp>
    <dsp:sp modelId="{CB71E1D6-F072-4975-94D8-BE29363EE523}">
      <dsp:nvSpPr>
        <dsp:cNvPr id="0" name=""/>
        <dsp:cNvSpPr/>
      </dsp:nvSpPr>
      <dsp:spPr>
        <a:xfrm>
          <a:off x="5421528" y="2504153"/>
          <a:ext cx="2463631" cy="1643241"/>
        </a:xfrm>
        <a:prstGeom prst="rect">
          <a:avLst/>
        </a:prstGeom>
        <a:solidFill>
          <a:schemeClr val="accent3">
            <a:tint val="40000"/>
            <a:alpha val="90000"/>
            <a:hueOff val="1071953"/>
            <a:satOff val="-19592"/>
            <a:lumOff val="-2493"/>
            <a:alphaOff val="0"/>
          </a:schemeClr>
        </a:solidFill>
        <a:ln>
          <a:noFill/>
        </a:ln>
        <a:effectLst/>
        <a:sp3d z="-400500" extrusionH="63500" contourW="12700" prstMaterial="matte">
          <a:contourClr>
            <a:schemeClr val="lt1"/>
          </a:contourClr>
        </a:sp3d>
      </dsp:spPr>
      <dsp:style>
        <a:lnRef idx="0">
          <a:scrgbClr r="0" g="0" b="0"/>
        </a:lnRef>
        <a:fillRef idx="1">
          <a:scrgbClr r="0" g="0" b="0"/>
        </a:fillRef>
        <a:effectRef idx="2">
          <a:scrgbClr r="0" g="0" b="0"/>
        </a:effectRef>
        <a:fontRef idx="minor"/>
      </dsp:style>
      <dsp:txBody>
        <a:bodyPr spcFirstLastPara="0" vert="horz" wrap="square" lIns="0" tIns="142240" rIns="142240" bIns="142240" numCol="1" spcCol="1270" anchor="ctr" anchorCtr="0">
          <a:noAutofit/>
        </a:bodyPr>
        <a:lstStyle/>
        <a:p>
          <a:pPr marL="0" lvl="0" indent="0" algn="l" defTabSz="889000">
            <a:lnSpc>
              <a:spcPct val="90000"/>
            </a:lnSpc>
            <a:spcBef>
              <a:spcPct val="0"/>
            </a:spcBef>
            <a:spcAft>
              <a:spcPct val="35000"/>
            </a:spcAft>
            <a:buNone/>
          </a:pPr>
          <a:r>
            <a:rPr lang="en-SG" sz="2000" kern="1200" dirty="0"/>
            <a:t>Minimizing consumption and minimizing the materials means</a:t>
          </a:r>
        </a:p>
      </dsp:txBody>
      <dsp:txXfrm>
        <a:off x="5815709" y="2504153"/>
        <a:ext cx="2069450" cy="1643241"/>
      </dsp:txXfrm>
    </dsp:sp>
    <dsp:sp modelId="{D26EC2D5-903F-4ED9-9CA8-86EB82B680C5}">
      <dsp:nvSpPr>
        <dsp:cNvPr id="0" name=""/>
        <dsp:cNvSpPr/>
      </dsp:nvSpPr>
      <dsp:spPr>
        <a:xfrm>
          <a:off x="4107592" y="203942"/>
          <a:ext cx="1642420" cy="1642420"/>
        </a:xfrm>
        <a:prstGeom prst="ellipse">
          <a:avLst/>
        </a:prstGeom>
        <a:solidFill>
          <a:schemeClr val="accent3">
            <a:hueOff val="757279"/>
            <a:satOff val="9903"/>
            <a:lumOff val="-12156"/>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en-SG" sz="1700" kern="1200" dirty="0"/>
            <a:t>Buddhist economics: holistic and humanistic approach</a:t>
          </a:r>
        </a:p>
      </dsp:txBody>
      <dsp:txXfrm>
        <a:off x="4348119" y="444469"/>
        <a:ext cx="1161366" cy="116136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E9360F-79F4-4F46-AF08-F12FAC8715B8}">
      <dsp:nvSpPr>
        <dsp:cNvPr id="0" name=""/>
        <dsp:cNvSpPr/>
      </dsp:nvSpPr>
      <dsp:spPr>
        <a:xfrm>
          <a:off x="2736533" y="968852"/>
          <a:ext cx="2413632" cy="2413632"/>
        </a:xfrm>
        <a:prstGeom prst="ellipse">
          <a:avLst/>
        </a:prstGeom>
        <a:solidFill>
          <a:schemeClr val="accent2">
            <a:alpha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en-SG" sz="3000" kern="1200" dirty="0"/>
            <a:t>Buddhist economics ideas</a:t>
          </a:r>
        </a:p>
      </dsp:txBody>
      <dsp:txXfrm>
        <a:off x="3090001" y="1322320"/>
        <a:ext cx="1706696" cy="1706696"/>
      </dsp:txXfrm>
    </dsp:sp>
    <dsp:sp modelId="{C41B39B4-E5D8-4734-B7A9-9687BCE124D1}">
      <dsp:nvSpPr>
        <dsp:cNvPr id="0" name=""/>
        <dsp:cNvSpPr/>
      </dsp:nvSpPr>
      <dsp:spPr>
        <a:xfrm>
          <a:off x="3339941" y="430"/>
          <a:ext cx="1206816" cy="1206816"/>
        </a:xfrm>
        <a:prstGeom prst="ellipse">
          <a:avLst/>
        </a:prstGeom>
        <a:solidFill>
          <a:schemeClr val="accent3">
            <a:alpha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SG" sz="1200" kern="1200" dirty="0"/>
            <a:t>Lasting happiness as the end</a:t>
          </a:r>
        </a:p>
      </dsp:txBody>
      <dsp:txXfrm>
        <a:off x="3516675" y="177164"/>
        <a:ext cx="853348" cy="853348"/>
      </dsp:txXfrm>
    </dsp:sp>
    <dsp:sp modelId="{F6FF3071-19ED-48F5-9248-E2556D83D48D}">
      <dsp:nvSpPr>
        <dsp:cNvPr id="0" name=""/>
        <dsp:cNvSpPr/>
      </dsp:nvSpPr>
      <dsp:spPr>
        <a:xfrm>
          <a:off x="4911771" y="1572260"/>
          <a:ext cx="1206816" cy="1206816"/>
        </a:xfrm>
        <a:prstGeom prst="ellipse">
          <a:avLst/>
        </a:prstGeom>
        <a:solidFill>
          <a:schemeClr val="accent4">
            <a:alpha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SG" sz="1200" kern="1200" dirty="0"/>
            <a:t>Right livelihood</a:t>
          </a:r>
        </a:p>
      </dsp:txBody>
      <dsp:txXfrm>
        <a:off x="5088505" y="1748994"/>
        <a:ext cx="853348" cy="853348"/>
      </dsp:txXfrm>
    </dsp:sp>
    <dsp:sp modelId="{B7A6E1AE-36B1-4817-825A-041AB0023E68}">
      <dsp:nvSpPr>
        <dsp:cNvPr id="0" name=""/>
        <dsp:cNvSpPr/>
      </dsp:nvSpPr>
      <dsp:spPr>
        <a:xfrm>
          <a:off x="3339941" y="3144090"/>
          <a:ext cx="1206816" cy="1206816"/>
        </a:xfrm>
        <a:prstGeom prst="ellipse">
          <a:avLst/>
        </a:prstGeom>
        <a:solidFill>
          <a:schemeClr val="accent5">
            <a:alpha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SG" sz="1200" i="1" kern="1200" dirty="0"/>
            <a:t>Karma</a:t>
          </a:r>
          <a:r>
            <a:rPr lang="en-SG" sz="1200" kern="1200" dirty="0"/>
            <a:t> and future development</a:t>
          </a:r>
        </a:p>
      </dsp:txBody>
      <dsp:txXfrm>
        <a:off x="3516675" y="3320824"/>
        <a:ext cx="853348" cy="853348"/>
      </dsp:txXfrm>
    </dsp:sp>
    <dsp:sp modelId="{34E648B5-6058-430B-B99F-08C17C87E3BF}">
      <dsp:nvSpPr>
        <dsp:cNvPr id="0" name=""/>
        <dsp:cNvSpPr/>
      </dsp:nvSpPr>
      <dsp:spPr>
        <a:xfrm>
          <a:off x="1768111" y="1572260"/>
          <a:ext cx="1206816" cy="1206816"/>
        </a:xfrm>
        <a:prstGeom prst="ellipse">
          <a:avLst/>
        </a:prstGeom>
        <a:solidFill>
          <a:schemeClr val="accent6">
            <a:alpha val="50000"/>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tx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SG" sz="1200" i="1" kern="1200" dirty="0"/>
            <a:t>Samsara</a:t>
          </a:r>
          <a:r>
            <a:rPr lang="en-SG" sz="1200" kern="1200" dirty="0"/>
            <a:t> and the end of suffering</a:t>
          </a:r>
        </a:p>
      </dsp:txBody>
      <dsp:txXfrm>
        <a:off x="1944845" y="1748994"/>
        <a:ext cx="853348" cy="85334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3E3E6E-7A84-4B75-A773-F01E5869D09C}">
      <dsp:nvSpPr>
        <dsp:cNvPr id="0" name=""/>
        <dsp:cNvSpPr/>
      </dsp:nvSpPr>
      <dsp:spPr>
        <a:xfrm>
          <a:off x="462497" y="0"/>
          <a:ext cx="4350369" cy="4351338"/>
        </a:xfrm>
        <a:prstGeom prst="circularArrow">
          <a:avLst>
            <a:gd name="adj1" fmla="val 10980"/>
            <a:gd name="adj2" fmla="val 1142322"/>
            <a:gd name="adj3" fmla="val 9000000"/>
            <a:gd name="adj4" fmla="val 10800000"/>
            <a:gd name="adj5" fmla="val 12500"/>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7FA5C8C7-92F1-48AC-96F5-5ACFD8914E68}">
      <dsp:nvSpPr>
        <dsp:cNvPr id="0" name=""/>
        <dsp:cNvSpPr/>
      </dsp:nvSpPr>
      <dsp:spPr>
        <a:xfrm>
          <a:off x="4813563" y="1297133"/>
          <a:ext cx="2610639" cy="17409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240" tIns="15240" rIns="15240" bIns="15240" numCol="1" spcCol="1270" anchor="ctr" anchorCtr="0">
          <a:noAutofit/>
        </a:bodyPr>
        <a:lstStyle/>
        <a:p>
          <a:pPr marL="171450" lvl="1" indent="-171450" algn="l" defTabSz="844550">
            <a:lnSpc>
              <a:spcPct val="90000"/>
            </a:lnSpc>
            <a:spcBef>
              <a:spcPct val="0"/>
            </a:spcBef>
            <a:spcAft>
              <a:spcPct val="15000"/>
            </a:spcAft>
            <a:buChar char="•"/>
          </a:pPr>
          <a:r>
            <a:rPr lang="en-SG" sz="1900" kern="1200" dirty="0"/>
            <a:t>Interdependence </a:t>
          </a:r>
        </a:p>
        <a:p>
          <a:pPr marL="171450" lvl="1" indent="-171450" algn="l" defTabSz="844550">
            <a:lnSpc>
              <a:spcPct val="90000"/>
            </a:lnSpc>
            <a:spcBef>
              <a:spcPct val="0"/>
            </a:spcBef>
            <a:spcAft>
              <a:spcPct val="15000"/>
            </a:spcAft>
            <a:buChar char="•"/>
          </a:pPr>
          <a:r>
            <a:rPr lang="en-SG" sz="1900" kern="1200" dirty="0"/>
            <a:t>Wellbeing</a:t>
          </a:r>
        </a:p>
        <a:p>
          <a:pPr marL="171450" lvl="1" indent="-171450" algn="l" defTabSz="844550">
            <a:lnSpc>
              <a:spcPct val="90000"/>
            </a:lnSpc>
            <a:spcBef>
              <a:spcPct val="0"/>
            </a:spcBef>
            <a:spcAft>
              <a:spcPct val="15000"/>
            </a:spcAft>
            <a:buChar char="•"/>
          </a:pPr>
          <a:r>
            <a:rPr lang="en-SG" sz="1900" kern="1200" dirty="0"/>
            <a:t>Fairness</a:t>
          </a:r>
        </a:p>
        <a:p>
          <a:pPr marL="171450" lvl="1" indent="-171450" algn="l" defTabSz="844550">
            <a:lnSpc>
              <a:spcPct val="90000"/>
            </a:lnSpc>
            <a:spcBef>
              <a:spcPct val="0"/>
            </a:spcBef>
            <a:spcAft>
              <a:spcPct val="15000"/>
            </a:spcAft>
            <a:buChar char="•"/>
          </a:pPr>
          <a:r>
            <a:rPr lang="en-SG" sz="1900" kern="1200" dirty="0"/>
            <a:t>Altruism</a:t>
          </a:r>
        </a:p>
        <a:p>
          <a:pPr marL="171450" lvl="1" indent="-171450" algn="l" defTabSz="844550">
            <a:lnSpc>
              <a:spcPct val="90000"/>
            </a:lnSpc>
            <a:spcBef>
              <a:spcPct val="0"/>
            </a:spcBef>
            <a:spcAft>
              <a:spcPct val="15000"/>
            </a:spcAft>
            <a:buChar char="•"/>
          </a:pPr>
          <a:r>
            <a:rPr lang="en-SG" sz="1900" kern="1200" dirty="0"/>
            <a:t>Environment issues</a:t>
          </a:r>
        </a:p>
        <a:p>
          <a:pPr marL="171450" lvl="1" indent="-171450" algn="l" defTabSz="844550">
            <a:lnSpc>
              <a:spcPct val="90000"/>
            </a:lnSpc>
            <a:spcBef>
              <a:spcPct val="0"/>
            </a:spcBef>
            <a:spcAft>
              <a:spcPct val="15000"/>
            </a:spcAft>
            <a:buChar char="•"/>
          </a:pPr>
          <a:r>
            <a:rPr lang="en-SG" sz="1900" kern="1200" dirty="0"/>
            <a:t>Minimizing suffering</a:t>
          </a:r>
        </a:p>
      </dsp:txBody>
      <dsp:txXfrm>
        <a:off x="4813563" y="1297133"/>
        <a:ext cx="2610639" cy="1740970"/>
      </dsp:txXfrm>
    </dsp:sp>
    <dsp:sp modelId="{B6A6EA66-023A-45BD-94BC-15670A703E14}">
      <dsp:nvSpPr>
        <dsp:cNvPr id="0" name=""/>
        <dsp:cNvSpPr/>
      </dsp:nvSpPr>
      <dsp:spPr>
        <a:xfrm>
          <a:off x="1423212" y="1575184"/>
          <a:ext cx="2427546" cy="12135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r>
            <a:rPr lang="en-SG" sz="4400" b="1" i="1" kern="1200" dirty="0"/>
            <a:t>Holistic model</a:t>
          </a:r>
        </a:p>
      </dsp:txBody>
      <dsp:txXfrm>
        <a:off x="1423212" y="1575184"/>
        <a:ext cx="2427546" cy="121358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6E129D-0696-434E-B2DD-45B48175F3FD}">
      <dsp:nvSpPr>
        <dsp:cNvPr id="0" name=""/>
        <dsp:cNvSpPr/>
      </dsp:nvSpPr>
      <dsp:spPr>
        <a:xfrm>
          <a:off x="2307205" y="264090"/>
          <a:ext cx="3412867" cy="3412867"/>
        </a:xfrm>
        <a:prstGeom prst="pie">
          <a:avLst>
            <a:gd name="adj1" fmla="val 16200000"/>
            <a:gd name="adj2" fmla="val 180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Buddhist economics</a:t>
          </a:r>
          <a:endParaRPr lang="en-SG" sz="2100" kern="1200" dirty="0"/>
        </a:p>
      </dsp:txBody>
      <dsp:txXfrm>
        <a:off x="4105867" y="987293"/>
        <a:ext cx="1218881" cy="1015734"/>
      </dsp:txXfrm>
    </dsp:sp>
    <dsp:sp modelId="{B1B7D00B-245E-4E37-8F95-4768C4A5274C}">
      <dsp:nvSpPr>
        <dsp:cNvPr id="0" name=""/>
        <dsp:cNvSpPr/>
      </dsp:nvSpPr>
      <dsp:spPr>
        <a:xfrm>
          <a:off x="2236916" y="385979"/>
          <a:ext cx="3412867" cy="3412867"/>
        </a:xfrm>
        <a:prstGeom prst="pie">
          <a:avLst>
            <a:gd name="adj1" fmla="val 1800000"/>
            <a:gd name="adj2" fmla="val 9000000"/>
          </a:avLst>
        </a:prstGeom>
        <a:solidFill>
          <a:schemeClr val="accent4">
            <a:hueOff val="-5598875"/>
            <a:satOff val="2630"/>
            <a:lumOff val="98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Normative economics</a:t>
          </a:r>
          <a:endParaRPr lang="en-SG" sz="2100" kern="1200" dirty="0"/>
        </a:p>
      </dsp:txBody>
      <dsp:txXfrm>
        <a:off x="3049503" y="2600279"/>
        <a:ext cx="1828321" cy="893846"/>
      </dsp:txXfrm>
    </dsp:sp>
    <dsp:sp modelId="{1D7E0713-8F93-477E-8734-A564C96BB07A}">
      <dsp:nvSpPr>
        <dsp:cNvPr id="0" name=""/>
        <dsp:cNvSpPr/>
      </dsp:nvSpPr>
      <dsp:spPr>
        <a:xfrm>
          <a:off x="2166627" y="264090"/>
          <a:ext cx="3412867" cy="3412867"/>
        </a:xfrm>
        <a:prstGeom prst="pie">
          <a:avLst>
            <a:gd name="adj1" fmla="val 9000000"/>
            <a:gd name="adj2" fmla="val 16200000"/>
          </a:avLst>
        </a:prstGeom>
        <a:solidFill>
          <a:schemeClr val="accent4">
            <a:hueOff val="-11197749"/>
            <a:satOff val="5260"/>
            <a:lumOff val="19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Positive economics</a:t>
          </a:r>
          <a:endParaRPr lang="en-SG" sz="2100" kern="1200" dirty="0"/>
        </a:p>
      </dsp:txBody>
      <dsp:txXfrm>
        <a:off x="2561951" y="987293"/>
        <a:ext cx="1218881" cy="1015734"/>
      </dsp:txXfrm>
    </dsp:sp>
    <dsp:sp modelId="{9298FBA0-41D8-42B7-986C-C93E53B758C6}">
      <dsp:nvSpPr>
        <dsp:cNvPr id="0" name=""/>
        <dsp:cNvSpPr/>
      </dsp:nvSpPr>
      <dsp:spPr>
        <a:xfrm>
          <a:off x="2096214" y="52818"/>
          <a:ext cx="3835412" cy="3835412"/>
        </a:xfrm>
        <a:prstGeom prst="circularArrow">
          <a:avLst>
            <a:gd name="adj1" fmla="val 5085"/>
            <a:gd name="adj2" fmla="val 327528"/>
            <a:gd name="adj3" fmla="val 1472472"/>
            <a:gd name="adj4" fmla="val 16199432"/>
            <a:gd name="adj5" fmla="val 593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A42CA74-E96C-49A3-BAE9-95EE92C8F678}">
      <dsp:nvSpPr>
        <dsp:cNvPr id="0" name=""/>
        <dsp:cNvSpPr/>
      </dsp:nvSpPr>
      <dsp:spPr>
        <a:xfrm>
          <a:off x="2025643" y="174490"/>
          <a:ext cx="3835412" cy="3835412"/>
        </a:xfrm>
        <a:prstGeom prst="circularArrow">
          <a:avLst>
            <a:gd name="adj1" fmla="val 5085"/>
            <a:gd name="adj2" fmla="val 327528"/>
            <a:gd name="adj3" fmla="val 8671970"/>
            <a:gd name="adj4" fmla="val 1800502"/>
            <a:gd name="adj5" fmla="val 5932"/>
          </a:avLst>
        </a:prstGeom>
        <a:solidFill>
          <a:schemeClr val="accent4">
            <a:hueOff val="-5598875"/>
            <a:satOff val="2630"/>
            <a:lumOff val="98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8DA2ABB-208A-4A9E-B3B4-EEBC0C8F446D}">
      <dsp:nvSpPr>
        <dsp:cNvPr id="0" name=""/>
        <dsp:cNvSpPr/>
      </dsp:nvSpPr>
      <dsp:spPr>
        <a:xfrm>
          <a:off x="1955073" y="52818"/>
          <a:ext cx="3835412" cy="3835412"/>
        </a:xfrm>
        <a:prstGeom prst="circularArrow">
          <a:avLst>
            <a:gd name="adj1" fmla="val 5085"/>
            <a:gd name="adj2" fmla="val 327528"/>
            <a:gd name="adj3" fmla="val 15873039"/>
            <a:gd name="adj4" fmla="val 9000000"/>
            <a:gd name="adj5" fmla="val 5932"/>
          </a:avLst>
        </a:prstGeom>
        <a:solidFill>
          <a:schemeClr val="accent4">
            <a:hueOff val="-11197749"/>
            <a:satOff val="5260"/>
            <a:lumOff val="1959"/>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6.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7684A1B-79D8-4701-8150-13324EDE4F80}" type="datetimeFigureOut">
              <a:rPr lang="en-SG" smtClean="0"/>
              <a:t>16/9/2020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2608083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684A1B-79D8-4701-8150-13324EDE4F80}" type="datetimeFigureOut">
              <a:rPr lang="en-SG" smtClean="0"/>
              <a:t>16/9/2020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2584342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684A1B-79D8-4701-8150-13324EDE4F80}" type="datetimeFigureOut">
              <a:rPr lang="en-SG" smtClean="0"/>
              <a:t>16/9/2020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331809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684A1B-79D8-4701-8150-13324EDE4F80}" type="datetimeFigureOut">
              <a:rPr lang="en-SG" smtClean="0"/>
              <a:t>16/9/2020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3260070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684A1B-79D8-4701-8150-13324EDE4F80}" type="datetimeFigureOut">
              <a:rPr lang="en-SG" smtClean="0"/>
              <a:t>16/9/2020</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4164631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684A1B-79D8-4701-8150-13324EDE4F80}" type="datetimeFigureOut">
              <a:rPr lang="en-SG" smtClean="0"/>
              <a:t>16/9/2020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750765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684A1B-79D8-4701-8150-13324EDE4F80}" type="datetimeFigureOut">
              <a:rPr lang="en-SG" smtClean="0"/>
              <a:t>16/9/2020</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477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684A1B-79D8-4701-8150-13324EDE4F80}" type="datetimeFigureOut">
              <a:rPr lang="en-SG" smtClean="0"/>
              <a:t>16/9/2020</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1102766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684A1B-79D8-4701-8150-13324EDE4F80}" type="datetimeFigureOut">
              <a:rPr lang="en-SG" smtClean="0"/>
              <a:t>16/9/2020</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999533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684A1B-79D8-4701-8150-13324EDE4F80}" type="datetimeFigureOut">
              <a:rPr lang="en-SG" smtClean="0"/>
              <a:t>16/9/2020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3331835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684A1B-79D8-4701-8150-13324EDE4F80}" type="datetimeFigureOut">
              <a:rPr lang="en-SG" smtClean="0"/>
              <a:t>16/9/2020</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4E829628-0FA5-44D2-A134-D86256E2DA2E}" type="slidenum">
              <a:rPr lang="en-SG" smtClean="0"/>
              <a:t>‹#›</a:t>
            </a:fld>
            <a:endParaRPr lang="en-SG"/>
          </a:p>
        </p:txBody>
      </p:sp>
    </p:spTree>
    <p:extLst>
      <p:ext uri="{BB962C8B-B14F-4D97-AF65-F5344CB8AC3E}">
        <p14:creationId xmlns:p14="http://schemas.microsoft.com/office/powerpoint/2010/main" val="897309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684A1B-79D8-4701-8150-13324EDE4F80}" type="datetimeFigureOut">
              <a:rPr lang="en-SG" smtClean="0"/>
              <a:t>16/9/2020</a:t>
            </a:fld>
            <a:endParaRPr lang="en-SG"/>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829628-0FA5-44D2-A134-D86256E2DA2E}" type="slidenum">
              <a:rPr lang="en-SG" smtClean="0"/>
              <a:t>‹#›</a:t>
            </a:fld>
            <a:endParaRPr lang="en-SG"/>
          </a:p>
        </p:txBody>
      </p:sp>
    </p:spTree>
    <p:extLst>
      <p:ext uri="{BB962C8B-B14F-4D97-AF65-F5344CB8AC3E}">
        <p14:creationId xmlns:p14="http://schemas.microsoft.com/office/powerpoint/2010/main" val="18922708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chuanqing@bcs.edu.s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73E176-8F67-4248-A40C-E47D8DFDBE44}"/>
              </a:ext>
            </a:extLst>
          </p:cNvPr>
          <p:cNvSpPr>
            <a:spLocks noGrp="1"/>
          </p:cNvSpPr>
          <p:nvPr>
            <p:ph type="title"/>
          </p:nvPr>
        </p:nvSpPr>
        <p:spPr/>
        <p:txBody>
          <a:bodyPr/>
          <a:lstStyle/>
          <a:p>
            <a:r>
              <a:rPr lang="en-SG" dirty="0"/>
              <a:t>Review and revision: lecture 1-3</a:t>
            </a:r>
          </a:p>
        </p:txBody>
      </p:sp>
      <p:sp>
        <p:nvSpPr>
          <p:cNvPr id="5" name="Content Placeholder 4">
            <a:extLst>
              <a:ext uri="{FF2B5EF4-FFF2-40B4-BE49-F238E27FC236}">
                <a16:creationId xmlns:a16="http://schemas.microsoft.com/office/drawing/2014/main" id="{632986DF-233C-4AEF-8E65-82E8D383C855}"/>
              </a:ext>
            </a:extLst>
          </p:cNvPr>
          <p:cNvSpPr>
            <a:spLocks noGrp="1"/>
          </p:cNvSpPr>
          <p:nvPr>
            <p:ph idx="1"/>
          </p:nvPr>
        </p:nvSpPr>
        <p:spPr/>
        <p:txBody>
          <a:bodyPr>
            <a:normAutofit lnSpcReduction="10000"/>
          </a:bodyPr>
          <a:lstStyle/>
          <a:p>
            <a:r>
              <a:rPr lang="en-SG" dirty="0"/>
              <a:t>In this lecture, we shall review what we have learned in the first three lectures and do some revision of the previous lectures; we shall also review the readings that we have done so far in the proceeding lectures;</a:t>
            </a:r>
          </a:p>
          <a:p>
            <a:r>
              <a:rPr lang="en-SG" dirty="0"/>
              <a:t>Lecture one: overview</a:t>
            </a:r>
          </a:p>
          <a:p>
            <a:r>
              <a:rPr lang="en-SG" dirty="0"/>
              <a:t>Lecture two: Buddhism, economics and Buddhist economics</a:t>
            </a:r>
          </a:p>
          <a:p>
            <a:r>
              <a:rPr lang="en-SG" dirty="0"/>
              <a:t>Lecture three: </a:t>
            </a:r>
          </a:p>
          <a:p>
            <a:r>
              <a:rPr lang="en-SG" dirty="0"/>
              <a:t>Exercise/assignment #4</a:t>
            </a:r>
          </a:p>
          <a:p>
            <a:endParaRPr lang="en-SG" dirty="0"/>
          </a:p>
        </p:txBody>
      </p:sp>
    </p:spTree>
    <p:extLst>
      <p:ext uri="{BB962C8B-B14F-4D97-AF65-F5344CB8AC3E}">
        <p14:creationId xmlns:p14="http://schemas.microsoft.com/office/powerpoint/2010/main" val="25213469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4662F-F555-4616-A971-7EADAD352E4A}"/>
              </a:ext>
            </a:extLst>
          </p:cNvPr>
          <p:cNvSpPr>
            <a:spLocks noGrp="1"/>
          </p:cNvSpPr>
          <p:nvPr>
            <p:ph type="title"/>
          </p:nvPr>
        </p:nvSpPr>
        <p:spPr/>
        <p:txBody>
          <a:bodyPr>
            <a:normAutofit fontScale="90000"/>
          </a:bodyPr>
          <a:lstStyle/>
          <a:p>
            <a:r>
              <a:rPr lang="en-US" dirty="0"/>
              <a:t>Positive, normative </a:t>
            </a:r>
            <a:r>
              <a:rPr lang="en-US" sz="2000" dirty="0"/>
              <a:t>&amp; Buddhist economics: as we mentioned, in </a:t>
            </a:r>
            <a:r>
              <a:rPr lang="en-US" sz="2000" i="1" dirty="0"/>
              <a:t>positive economics</a:t>
            </a:r>
            <a:r>
              <a:rPr lang="en-US" sz="2000" dirty="0"/>
              <a:t>, all the important economic facts and factors are studied so as to have a full and objective understanding of economic performance and economic system; but </a:t>
            </a:r>
            <a:r>
              <a:rPr lang="en-US" sz="2000" i="1" dirty="0"/>
              <a:t>normative economics </a:t>
            </a:r>
            <a:r>
              <a:rPr lang="en-US" sz="2000" dirty="0"/>
              <a:t>tries to make economy work for everyone in the society, not only those lifeless economic indicators or economic figures; Buddhist economics takes a middle way approach, providing a </a:t>
            </a:r>
            <a:r>
              <a:rPr lang="en-US" sz="2000" i="1" dirty="0"/>
              <a:t>holistic economic system</a:t>
            </a:r>
            <a:r>
              <a:rPr lang="en-US" sz="2000" dirty="0"/>
              <a:t>: a working economic system works for people;</a:t>
            </a:r>
            <a:endParaRPr lang="en-SG" sz="2000" dirty="0"/>
          </a:p>
        </p:txBody>
      </p:sp>
      <p:graphicFrame>
        <p:nvGraphicFramePr>
          <p:cNvPr id="4" name="Content Placeholder 3">
            <a:extLst>
              <a:ext uri="{FF2B5EF4-FFF2-40B4-BE49-F238E27FC236}">
                <a16:creationId xmlns:a16="http://schemas.microsoft.com/office/drawing/2014/main" id="{A669DFDE-FE3C-4AF2-8064-5955D686AB93}"/>
              </a:ext>
            </a:extLst>
          </p:cNvPr>
          <p:cNvGraphicFramePr>
            <a:graphicFrameLocks noGrp="1"/>
          </p:cNvGraphicFramePr>
          <p:nvPr>
            <p:ph idx="1"/>
            <p:extLst>
              <p:ext uri="{D42A27DB-BD31-4B8C-83A1-F6EECF244321}">
                <p14:modId xmlns:p14="http://schemas.microsoft.com/office/powerpoint/2010/main" val="42370034"/>
              </p:ext>
            </p:extLst>
          </p:nvPr>
        </p:nvGraphicFramePr>
        <p:xfrm>
          <a:off x="628650" y="2114025"/>
          <a:ext cx="7886700" cy="40629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3394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7A7CA-36DB-4021-AC1C-198B24EBC687}"/>
              </a:ext>
            </a:extLst>
          </p:cNvPr>
          <p:cNvSpPr>
            <a:spLocks noGrp="1"/>
          </p:cNvSpPr>
          <p:nvPr>
            <p:ph type="title"/>
          </p:nvPr>
        </p:nvSpPr>
        <p:spPr/>
        <p:txBody>
          <a:bodyPr/>
          <a:lstStyle/>
          <a:p>
            <a:r>
              <a:rPr lang="en-US" dirty="0"/>
              <a:t>Summary and facts check-1</a:t>
            </a:r>
            <a:endParaRPr lang="en-SG" dirty="0"/>
          </a:p>
        </p:txBody>
      </p:sp>
      <p:sp>
        <p:nvSpPr>
          <p:cNvPr id="3" name="Content Placeholder 2">
            <a:extLst>
              <a:ext uri="{FF2B5EF4-FFF2-40B4-BE49-F238E27FC236}">
                <a16:creationId xmlns:a16="http://schemas.microsoft.com/office/drawing/2014/main" id="{3D555941-CFFA-4687-885D-EE969D71B8D0}"/>
              </a:ext>
            </a:extLst>
          </p:cNvPr>
          <p:cNvSpPr>
            <a:spLocks noGrp="1"/>
          </p:cNvSpPr>
          <p:nvPr>
            <p:ph idx="1"/>
          </p:nvPr>
        </p:nvSpPr>
        <p:spPr/>
        <p:txBody>
          <a:bodyPr>
            <a:normAutofit fontScale="92500" lnSpcReduction="20000"/>
          </a:bodyPr>
          <a:lstStyle/>
          <a:p>
            <a:r>
              <a:rPr lang="en-US" dirty="0"/>
              <a:t>In the lecture, we have summarized the important ideas, concepts and theories we have covered in the first three lectures; those include:</a:t>
            </a:r>
          </a:p>
          <a:p>
            <a:r>
              <a:rPr lang="en-US" dirty="0"/>
              <a:t>Although the emphases are different, both economics and Buddhist economics are linked by human life – </a:t>
            </a:r>
            <a:r>
              <a:rPr lang="en-US" i="1" u="sng" dirty="0"/>
              <a:t>wellbeing</a:t>
            </a:r>
            <a:r>
              <a:rPr lang="en-US" i="1" dirty="0"/>
              <a:t> </a:t>
            </a:r>
            <a:r>
              <a:rPr lang="en-US" dirty="0"/>
              <a:t>and </a:t>
            </a:r>
            <a:r>
              <a:rPr lang="en-US" i="1" u="sng" dirty="0"/>
              <a:t>happiness</a:t>
            </a:r>
            <a:r>
              <a:rPr lang="en-US" dirty="0"/>
              <a:t>; for example, in ancient Indian philosophy, one of 4 important human pursuits is </a:t>
            </a:r>
            <a:r>
              <a:rPr lang="en-US" u="sng" dirty="0"/>
              <a:t>material or economic prosperity</a:t>
            </a:r>
            <a:r>
              <a:rPr lang="en-US" dirty="0"/>
              <a:t>; this idea is shared by general economics and Buddhist economics; </a:t>
            </a:r>
          </a:p>
          <a:p>
            <a:r>
              <a:rPr lang="en-US" dirty="0"/>
              <a:t>If you remember, we also mentioned that Alfred Marshall, the author of first modern textbook of economics, started his book by a discussion of the relationship between human wellbeing and economics;</a:t>
            </a:r>
          </a:p>
          <a:p>
            <a:endParaRPr lang="en-SG" dirty="0"/>
          </a:p>
        </p:txBody>
      </p:sp>
    </p:spTree>
    <p:extLst>
      <p:ext uri="{BB962C8B-B14F-4D97-AF65-F5344CB8AC3E}">
        <p14:creationId xmlns:p14="http://schemas.microsoft.com/office/powerpoint/2010/main" val="1960637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DD17E-DDFC-4996-9341-8523E7F100EF}"/>
              </a:ext>
            </a:extLst>
          </p:cNvPr>
          <p:cNvSpPr>
            <a:spLocks noGrp="1"/>
          </p:cNvSpPr>
          <p:nvPr>
            <p:ph type="title"/>
          </p:nvPr>
        </p:nvSpPr>
        <p:spPr/>
        <p:txBody>
          <a:bodyPr/>
          <a:lstStyle/>
          <a:p>
            <a:r>
              <a:rPr lang="en-US" dirty="0"/>
              <a:t>Facts check-2</a:t>
            </a:r>
            <a:endParaRPr lang="en-SG" dirty="0"/>
          </a:p>
        </p:txBody>
      </p:sp>
      <p:sp>
        <p:nvSpPr>
          <p:cNvPr id="3" name="Content Placeholder 2">
            <a:extLst>
              <a:ext uri="{FF2B5EF4-FFF2-40B4-BE49-F238E27FC236}">
                <a16:creationId xmlns:a16="http://schemas.microsoft.com/office/drawing/2014/main" id="{95C23E5A-34FE-4CCB-85A4-B4FF02506167}"/>
              </a:ext>
            </a:extLst>
          </p:cNvPr>
          <p:cNvSpPr>
            <a:spLocks noGrp="1"/>
          </p:cNvSpPr>
          <p:nvPr>
            <p:ph idx="1"/>
          </p:nvPr>
        </p:nvSpPr>
        <p:spPr/>
        <p:txBody>
          <a:bodyPr>
            <a:normAutofit fontScale="92500" lnSpcReduction="20000"/>
          </a:bodyPr>
          <a:lstStyle/>
          <a:p>
            <a:r>
              <a:rPr lang="en-US" dirty="0"/>
              <a:t>Two economic systems: </a:t>
            </a:r>
            <a:r>
              <a:rPr lang="en-US" i="1" u="sng" dirty="0"/>
              <a:t>market</a:t>
            </a:r>
            <a:r>
              <a:rPr lang="en-US" dirty="0"/>
              <a:t> and </a:t>
            </a:r>
            <a:r>
              <a:rPr lang="en-US" i="1" u="sng" dirty="0"/>
              <a:t>planned</a:t>
            </a:r>
            <a:r>
              <a:rPr lang="en-US" dirty="0"/>
              <a:t> (some time called </a:t>
            </a:r>
            <a:r>
              <a:rPr lang="en-US" i="1" u="sng" dirty="0"/>
              <a:t>command economy</a:t>
            </a:r>
            <a:r>
              <a:rPr lang="en-US" dirty="0"/>
              <a:t>) economic systems are important; </a:t>
            </a:r>
          </a:p>
          <a:p>
            <a:r>
              <a:rPr lang="en-US" dirty="0"/>
              <a:t>As we mentioned, because the ideas advanced by </a:t>
            </a:r>
            <a:r>
              <a:rPr lang="en-US" u="sng" dirty="0"/>
              <a:t>Adam Smith</a:t>
            </a:r>
            <a:r>
              <a:rPr lang="en-US" dirty="0"/>
              <a:t> and </a:t>
            </a:r>
            <a:r>
              <a:rPr lang="en-US" u="sng" dirty="0"/>
              <a:t>Karl Marx</a:t>
            </a:r>
            <a:r>
              <a:rPr lang="en-US" dirty="0"/>
              <a:t>, those two economic thinkers are generally regarded as the forerunners of market economic system and planned economic system respectively; this assumption is generally true but should be considered in a more analytical way;</a:t>
            </a:r>
          </a:p>
          <a:p>
            <a:r>
              <a:rPr lang="en-US" dirty="0"/>
              <a:t>The </a:t>
            </a:r>
            <a:r>
              <a:rPr lang="en-US" u="sng" dirty="0"/>
              <a:t>middle way approach</a:t>
            </a:r>
            <a:r>
              <a:rPr lang="en-US" dirty="0"/>
              <a:t>: because of the problems with the said two economic systems, a third way or middle way approach came into existence; that is the </a:t>
            </a:r>
            <a:r>
              <a:rPr lang="en-US" i="1" u="sng" dirty="0"/>
              <a:t>mixed economy</a:t>
            </a:r>
            <a:r>
              <a:rPr lang="en-US" i="1" dirty="0"/>
              <a:t> </a:t>
            </a:r>
            <a:r>
              <a:rPr lang="en-US" dirty="0"/>
              <a:t>of market ideas with good plans;</a:t>
            </a:r>
          </a:p>
          <a:p>
            <a:endParaRPr lang="en-SG" dirty="0"/>
          </a:p>
        </p:txBody>
      </p:sp>
    </p:spTree>
    <p:extLst>
      <p:ext uri="{BB962C8B-B14F-4D97-AF65-F5344CB8AC3E}">
        <p14:creationId xmlns:p14="http://schemas.microsoft.com/office/powerpoint/2010/main" val="3033478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AC032-6858-4469-B8C3-0605BA5A9E98}"/>
              </a:ext>
            </a:extLst>
          </p:cNvPr>
          <p:cNvSpPr>
            <a:spLocks noGrp="1"/>
          </p:cNvSpPr>
          <p:nvPr>
            <p:ph type="title"/>
          </p:nvPr>
        </p:nvSpPr>
        <p:spPr/>
        <p:txBody>
          <a:bodyPr/>
          <a:lstStyle/>
          <a:p>
            <a:r>
              <a:rPr lang="en-US" dirty="0"/>
              <a:t>Facts check-3</a:t>
            </a:r>
            <a:endParaRPr lang="en-SG" dirty="0"/>
          </a:p>
        </p:txBody>
      </p:sp>
      <p:sp>
        <p:nvSpPr>
          <p:cNvPr id="3" name="Content Placeholder 2">
            <a:extLst>
              <a:ext uri="{FF2B5EF4-FFF2-40B4-BE49-F238E27FC236}">
                <a16:creationId xmlns:a16="http://schemas.microsoft.com/office/drawing/2014/main" id="{2E652B8A-A3BA-4C17-AAFF-701568E9C706}"/>
              </a:ext>
            </a:extLst>
          </p:cNvPr>
          <p:cNvSpPr>
            <a:spLocks noGrp="1"/>
          </p:cNvSpPr>
          <p:nvPr>
            <p:ph idx="1"/>
          </p:nvPr>
        </p:nvSpPr>
        <p:spPr/>
        <p:txBody>
          <a:bodyPr>
            <a:normAutofit lnSpcReduction="10000"/>
          </a:bodyPr>
          <a:lstStyle/>
          <a:p>
            <a:r>
              <a:rPr lang="en-US" dirty="0"/>
              <a:t>Also, studies of economic factors such as GDP, business performance, consumption indicators and prices of goods etc. are the field of </a:t>
            </a:r>
            <a:r>
              <a:rPr lang="en-US" i="1" u="sng" dirty="0"/>
              <a:t>positive economics</a:t>
            </a:r>
            <a:r>
              <a:rPr lang="en-US" dirty="0"/>
              <a:t>, whereas issues concerning economic ethics such as fairness, inequality/equality, and the gap between rich and poor and the economic impact are the studies of </a:t>
            </a:r>
            <a:r>
              <a:rPr lang="en-US" i="1" u="sng" dirty="0"/>
              <a:t>normative economics</a:t>
            </a:r>
            <a:r>
              <a:rPr lang="en-US" dirty="0"/>
              <a:t>; </a:t>
            </a:r>
          </a:p>
          <a:p>
            <a:r>
              <a:rPr lang="en-US" dirty="0"/>
              <a:t>Although Buddhist economics is more leaning towards normative economics, ideas of </a:t>
            </a:r>
            <a:r>
              <a:rPr lang="en-US" u="sng" dirty="0"/>
              <a:t>sustainable development</a:t>
            </a:r>
            <a:r>
              <a:rPr lang="en-US" dirty="0"/>
              <a:t> and </a:t>
            </a:r>
            <a:r>
              <a:rPr lang="en-US" u="sng" dirty="0"/>
              <a:t>interdependence</a:t>
            </a:r>
            <a:r>
              <a:rPr lang="en-US" dirty="0"/>
              <a:t> can also be seen from positive economic perspective;</a:t>
            </a:r>
          </a:p>
          <a:p>
            <a:endParaRPr lang="en-SG" dirty="0"/>
          </a:p>
        </p:txBody>
      </p:sp>
    </p:spTree>
    <p:extLst>
      <p:ext uri="{BB962C8B-B14F-4D97-AF65-F5344CB8AC3E}">
        <p14:creationId xmlns:p14="http://schemas.microsoft.com/office/powerpoint/2010/main" val="12107298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6220C-64CF-414F-9A6E-A0449C93A444}"/>
              </a:ext>
            </a:extLst>
          </p:cNvPr>
          <p:cNvSpPr>
            <a:spLocks noGrp="1"/>
          </p:cNvSpPr>
          <p:nvPr>
            <p:ph type="title"/>
          </p:nvPr>
        </p:nvSpPr>
        <p:spPr/>
        <p:txBody>
          <a:bodyPr/>
          <a:lstStyle/>
          <a:p>
            <a:r>
              <a:rPr lang="en-US" dirty="0"/>
              <a:t>Facts check-4</a:t>
            </a:r>
            <a:endParaRPr lang="en-SG" dirty="0"/>
          </a:p>
        </p:txBody>
      </p:sp>
      <p:sp>
        <p:nvSpPr>
          <p:cNvPr id="3" name="Content Placeholder 2">
            <a:extLst>
              <a:ext uri="{FF2B5EF4-FFF2-40B4-BE49-F238E27FC236}">
                <a16:creationId xmlns:a16="http://schemas.microsoft.com/office/drawing/2014/main" id="{E07A7A78-41A0-4070-AFD0-A0B006FAF740}"/>
              </a:ext>
            </a:extLst>
          </p:cNvPr>
          <p:cNvSpPr>
            <a:spLocks noGrp="1"/>
          </p:cNvSpPr>
          <p:nvPr>
            <p:ph idx="1"/>
          </p:nvPr>
        </p:nvSpPr>
        <p:spPr/>
        <p:txBody>
          <a:bodyPr>
            <a:normAutofit fontScale="92500" lnSpcReduction="20000"/>
          </a:bodyPr>
          <a:lstStyle/>
          <a:p>
            <a:r>
              <a:rPr lang="en-SG" dirty="0"/>
              <a:t>The </a:t>
            </a:r>
            <a:r>
              <a:rPr lang="en-SG" i="1" u="sng" dirty="0"/>
              <a:t>holistic economic model</a:t>
            </a:r>
            <a:r>
              <a:rPr lang="en-SG" dirty="0"/>
              <a:t> as advanced by Clair Brown suggests that Buddhist economic model sees economic development in a broad picture which includes the ideas of </a:t>
            </a:r>
            <a:r>
              <a:rPr lang="en-SG" u="sng" dirty="0"/>
              <a:t>interdependence</a:t>
            </a:r>
            <a:r>
              <a:rPr lang="en-SG" dirty="0"/>
              <a:t>, </a:t>
            </a:r>
            <a:r>
              <a:rPr lang="en-SG" u="sng" dirty="0"/>
              <a:t>human welfare</a:t>
            </a:r>
            <a:r>
              <a:rPr lang="en-SG" dirty="0"/>
              <a:t> as well as the </a:t>
            </a:r>
            <a:r>
              <a:rPr lang="en-SG" u="sng" dirty="0"/>
              <a:t>protection of natural environment</a:t>
            </a:r>
            <a:r>
              <a:rPr lang="en-SG" dirty="0"/>
              <a:t>, among other factors;</a:t>
            </a:r>
          </a:p>
          <a:p>
            <a:r>
              <a:rPr lang="en-SG" dirty="0"/>
              <a:t>The above are some important ideas we have discussed but I am sure you will find more interesting aspects of Buddhism and economics, in particular if you read course materials and books regularly; so do read course materials, the textbook and the reference;</a:t>
            </a:r>
          </a:p>
          <a:p>
            <a:r>
              <a:rPr lang="en-SG" dirty="0"/>
              <a:t>This should be enough for today’s lecture; </a:t>
            </a:r>
            <a:r>
              <a:rPr lang="en-SG" b="1" i="1" dirty="0"/>
              <a:t>any questions</a:t>
            </a:r>
            <a:r>
              <a:rPr lang="en-SG" dirty="0"/>
              <a:t>, please let me known!</a:t>
            </a:r>
          </a:p>
        </p:txBody>
      </p:sp>
    </p:spTree>
    <p:extLst>
      <p:ext uri="{BB962C8B-B14F-4D97-AF65-F5344CB8AC3E}">
        <p14:creationId xmlns:p14="http://schemas.microsoft.com/office/powerpoint/2010/main" val="38064634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444FD-9FC3-4CF1-9A5B-A74CA2ADF563}"/>
              </a:ext>
            </a:extLst>
          </p:cNvPr>
          <p:cNvSpPr>
            <a:spLocks noGrp="1"/>
          </p:cNvSpPr>
          <p:nvPr>
            <p:ph type="title"/>
          </p:nvPr>
        </p:nvSpPr>
        <p:spPr/>
        <p:txBody>
          <a:bodyPr/>
          <a:lstStyle/>
          <a:p>
            <a:r>
              <a:rPr lang="en-SG" dirty="0"/>
              <a:t>Coursework/assignment #4</a:t>
            </a:r>
          </a:p>
        </p:txBody>
      </p:sp>
      <p:sp>
        <p:nvSpPr>
          <p:cNvPr id="3" name="Content Placeholder 2">
            <a:extLst>
              <a:ext uri="{FF2B5EF4-FFF2-40B4-BE49-F238E27FC236}">
                <a16:creationId xmlns:a16="http://schemas.microsoft.com/office/drawing/2014/main" id="{9BF4724A-9D2E-45BF-9D92-87C5A3A52A12}"/>
              </a:ext>
            </a:extLst>
          </p:cNvPr>
          <p:cNvSpPr>
            <a:spLocks noGrp="1"/>
          </p:cNvSpPr>
          <p:nvPr>
            <p:ph idx="1"/>
          </p:nvPr>
        </p:nvSpPr>
        <p:spPr/>
        <p:txBody>
          <a:bodyPr>
            <a:normAutofit fontScale="92500" lnSpcReduction="10000"/>
          </a:bodyPr>
          <a:lstStyle/>
          <a:p>
            <a:r>
              <a:rPr lang="en-SG" dirty="0"/>
              <a:t>Do the following assignment and submit it via email (</a:t>
            </a:r>
            <a:r>
              <a:rPr lang="en-SG" dirty="0">
                <a:hlinkClick r:id="rId2"/>
              </a:rPr>
              <a:t>chuanqing@bcs.edu.sg</a:t>
            </a:r>
            <a:r>
              <a:rPr lang="en-SG" dirty="0"/>
              <a:t>) to me by 5:00 pm, on 30</a:t>
            </a:r>
            <a:r>
              <a:rPr lang="en-SG" baseline="30000" dirty="0"/>
              <a:t>th</a:t>
            </a:r>
            <a:r>
              <a:rPr lang="en-SG" dirty="0"/>
              <a:t> September (Wednesday); as usual, please send the assignments of the two courses (</a:t>
            </a:r>
            <a:r>
              <a:rPr lang="en-SG" i="1" dirty="0"/>
              <a:t>Buddhism and Economics</a:t>
            </a:r>
            <a:r>
              <a:rPr lang="en-SG" dirty="0"/>
              <a:t> &amp; </a:t>
            </a:r>
            <a:r>
              <a:rPr lang="en-SG" i="1" dirty="0"/>
              <a:t>Introduction to Buddhist Logic</a:t>
            </a:r>
            <a:r>
              <a:rPr lang="en-SG" dirty="0"/>
              <a:t>) together in one </a:t>
            </a:r>
            <a:r>
              <a:rPr lang="en-SG" u="sng" dirty="0"/>
              <a:t>Word doc. file</a:t>
            </a:r>
            <a:r>
              <a:rPr lang="en-SG" dirty="0"/>
              <a:t>;</a:t>
            </a:r>
            <a:endParaRPr lang="en-US" dirty="0"/>
          </a:p>
          <a:p>
            <a:r>
              <a:rPr lang="en-US" b="1" i="1" dirty="0"/>
              <a:t>Assignment</a:t>
            </a:r>
            <a:r>
              <a:rPr lang="en-US" dirty="0"/>
              <a:t>: </a:t>
            </a:r>
            <a:r>
              <a:rPr lang="en-SG" dirty="0"/>
              <a:t>In Buddhist economics, one important and relevant doctrine is the right livelihood (one of the noble 8fold path). Can you write a short article: 200-300 words (</a:t>
            </a:r>
            <a:r>
              <a:rPr lang="en-SG" u="sng" dirty="0"/>
              <a:t>please do not exceed 500 words</a:t>
            </a:r>
            <a:r>
              <a:rPr lang="en-SG" dirty="0"/>
              <a:t>), to explain the Buddhist doctrine of </a:t>
            </a:r>
            <a:r>
              <a:rPr lang="en-SG" u="sng" dirty="0"/>
              <a:t>right livelihood</a:t>
            </a:r>
            <a:r>
              <a:rPr lang="en-SG" dirty="0"/>
              <a:t> and the possible economic implications in it;</a:t>
            </a:r>
          </a:p>
          <a:p>
            <a:endParaRPr lang="en-SG" dirty="0"/>
          </a:p>
        </p:txBody>
      </p:sp>
    </p:spTree>
    <p:extLst>
      <p:ext uri="{BB962C8B-B14F-4D97-AF65-F5344CB8AC3E}">
        <p14:creationId xmlns:p14="http://schemas.microsoft.com/office/powerpoint/2010/main" val="2601747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0F34D-5FD7-4A45-87DA-9CA6ACC6D299}"/>
              </a:ext>
            </a:extLst>
          </p:cNvPr>
          <p:cNvSpPr>
            <a:spLocks noGrp="1"/>
          </p:cNvSpPr>
          <p:nvPr>
            <p:ph type="title"/>
          </p:nvPr>
        </p:nvSpPr>
        <p:spPr/>
        <p:txBody>
          <a:bodyPr>
            <a:normAutofit fontScale="90000"/>
          </a:bodyPr>
          <a:lstStyle/>
          <a:p>
            <a:r>
              <a:rPr lang="en-US" dirty="0"/>
              <a:t>Human life, </a:t>
            </a:r>
            <a:r>
              <a:rPr lang="en-US" sz="2700" i="1" dirty="0"/>
              <a:t>economics</a:t>
            </a:r>
            <a:r>
              <a:rPr lang="en-US" sz="2700" dirty="0"/>
              <a:t> and </a:t>
            </a:r>
            <a:r>
              <a:rPr lang="en-US" sz="2700" i="1" dirty="0"/>
              <a:t>Buddhism</a:t>
            </a:r>
            <a:r>
              <a:rPr lang="en-US" sz="2700" dirty="0"/>
              <a:t>: </a:t>
            </a:r>
            <a:r>
              <a:rPr lang="en-US" sz="2400" dirty="0"/>
              <a:t>as we mentioned, despite that Buddhism and economics are two very different topics, with one is about spirituality and the other materials, all the differences are linked by one important factor: </a:t>
            </a:r>
            <a:r>
              <a:rPr lang="en-US" sz="2400" i="1" dirty="0"/>
              <a:t>human life</a:t>
            </a:r>
            <a:r>
              <a:rPr lang="en-US" sz="2400" dirty="0"/>
              <a:t>: happiness, wellbeing, abundance etc.;</a:t>
            </a:r>
            <a:endParaRPr lang="en-SG" dirty="0"/>
          </a:p>
        </p:txBody>
      </p:sp>
      <p:graphicFrame>
        <p:nvGraphicFramePr>
          <p:cNvPr id="4" name="Content Placeholder 3">
            <a:extLst>
              <a:ext uri="{FF2B5EF4-FFF2-40B4-BE49-F238E27FC236}">
                <a16:creationId xmlns:a16="http://schemas.microsoft.com/office/drawing/2014/main" id="{060636BD-EB53-436B-A2A6-FA5CC39EC4BB}"/>
              </a:ext>
            </a:extLst>
          </p:cNvPr>
          <p:cNvGraphicFramePr>
            <a:graphicFrameLocks noGrp="1"/>
          </p:cNvGraphicFramePr>
          <p:nvPr>
            <p:ph idx="1"/>
            <p:extLst>
              <p:ext uri="{D42A27DB-BD31-4B8C-83A1-F6EECF244321}">
                <p14:modId xmlns:p14="http://schemas.microsoft.com/office/powerpoint/2010/main" val="2214592635"/>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05901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03BE2-BBF7-42B7-A648-AA21D2241DE7}"/>
              </a:ext>
            </a:extLst>
          </p:cNvPr>
          <p:cNvSpPr>
            <a:spLocks noGrp="1"/>
          </p:cNvSpPr>
          <p:nvPr>
            <p:ph type="title"/>
          </p:nvPr>
        </p:nvSpPr>
        <p:spPr/>
        <p:txBody>
          <a:bodyPr>
            <a:normAutofit fontScale="90000"/>
          </a:bodyPr>
          <a:lstStyle/>
          <a:p>
            <a:r>
              <a:rPr lang="en-US" dirty="0" err="1"/>
              <a:t>Puruṣārtha</a:t>
            </a:r>
            <a:r>
              <a:rPr lang="en-US" sz="2200" dirty="0"/>
              <a:t>: this is the object of human life according to the ancient Indian philosophy/religion; there are mainly 4 aspects of life: </a:t>
            </a:r>
            <a:r>
              <a:rPr lang="en-US" sz="2200" i="1" dirty="0" err="1"/>
              <a:t>kama</a:t>
            </a:r>
            <a:r>
              <a:rPr lang="en-US" sz="2200" dirty="0"/>
              <a:t> – sensual pleasure, </a:t>
            </a:r>
            <a:r>
              <a:rPr lang="en-US" sz="2200" i="1" dirty="0" err="1"/>
              <a:t>artha</a:t>
            </a:r>
            <a:r>
              <a:rPr lang="en-US" sz="2200" dirty="0"/>
              <a:t> – material/economic prosperity, </a:t>
            </a:r>
            <a:r>
              <a:rPr lang="en-US" sz="2200" i="1" dirty="0"/>
              <a:t>dharma</a:t>
            </a:r>
            <a:r>
              <a:rPr lang="en-US" sz="2200" dirty="0"/>
              <a:t> – moral integrity, and </a:t>
            </a:r>
            <a:r>
              <a:rPr lang="en-US" sz="2200" i="1" dirty="0" err="1"/>
              <a:t>mokṣa</a:t>
            </a:r>
            <a:r>
              <a:rPr lang="en-US" sz="2200" dirty="0"/>
              <a:t> – spiritual salvation; so in a comparison, Buddhist practice and economic pursuit are not conflicting but complementary;</a:t>
            </a:r>
            <a:endParaRPr lang="en-SG" sz="2200" dirty="0"/>
          </a:p>
        </p:txBody>
      </p:sp>
      <p:graphicFrame>
        <p:nvGraphicFramePr>
          <p:cNvPr id="4" name="Content Placeholder 3">
            <a:extLst>
              <a:ext uri="{FF2B5EF4-FFF2-40B4-BE49-F238E27FC236}">
                <a16:creationId xmlns:a16="http://schemas.microsoft.com/office/drawing/2014/main" id="{9FF43727-970A-4989-A6F2-6AAC8ABD4878}"/>
              </a:ext>
            </a:extLst>
          </p:cNvPr>
          <p:cNvGraphicFramePr>
            <a:graphicFrameLocks noGrp="1"/>
          </p:cNvGraphicFramePr>
          <p:nvPr>
            <p:ph idx="1"/>
            <p:extLst>
              <p:ext uri="{D42A27DB-BD31-4B8C-83A1-F6EECF244321}">
                <p14:modId xmlns:p14="http://schemas.microsoft.com/office/powerpoint/2010/main" val="1280648078"/>
              </p:ext>
            </p:extLst>
          </p:nvPr>
        </p:nvGraphicFramePr>
        <p:xfrm>
          <a:off x="696286" y="1979801"/>
          <a:ext cx="7819064" cy="41971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8047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64F07-F8CD-4B99-BB96-1D1439F184CB}"/>
              </a:ext>
            </a:extLst>
          </p:cNvPr>
          <p:cNvSpPr>
            <a:spLocks noGrp="1"/>
          </p:cNvSpPr>
          <p:nvPr>
            <p:ph type="title"/>
          </p:nvPr>
        </p:nvSpPr>
        <p:spPr/>
        <p:txBody>
          <a:bodyPr>
            <a:normAutofit fontScale="90000"/>
          </a:bodyPr>
          <a:lstStyle/>
          <a:p>
            <a:r>
              <a:rPr lang="en-SG" dirty="0"/>
              <a:t>Adam Smith and Karl Marx: </a:t>
            </a:r>
            <a:r>
              <a:rPr lang="en-SG" sz="2400" dirty="0"/>
              <a:t>for more details regarding the different ideas of Adam Smith and Karl Marx, please read and reread </a:t>
            </a:r>
            <a:r>
              <a:rPr lang="en-SG" sz="2400" i="1" dirty="0"/>
              <a:t>A Little History of Economics</a:t>
            </a:r>
            <a:r>
              <a:rPr lang="en-SG" sz="2400" dirty="0"/>
              <a:t>, chapter 6 (pp. 31-36) and chapter 10 (pp. 55-60);</a:t>
            </a:r>
            <a:endParaRPr lang="en-SG" dirty="0"/>
          </a:p>
        </p:txBody>
      </p:sp>
      <p:graphicFrame>
        <p:nvGraphicFramePr>
          <p:cNvPr id="4" name="Content Placeholder 3">
            <a:extLst>
              <a:ext uri="{FF2B5EF4-FFF2-40B4-BE49-F238E27FC236}">
                <a16:creationId xmlns:a16="http://schemas.microsoft.com/office/drawing/2014/main" id="{9D1C0B0A-72CF-4D7B-A5B2-F5052D7A93EF}"/>
              </a:ext>
            </a:extLst>
          </p:cNvPr>
          <p:cNvGraphicFramePr>
            <a:graphicFrameLocks noGrp="1"/>
          </p:cNvGraphicFramePr>
          <p:nvPr>
            <p:ph idx="1"/>
            <p:extLst>
              <p:ext uri="{D42A27DB-BD31-4B8C-83A1-F6EECF244321}">
                <p14:modId xmlns:p14="http://schemas.microsoft.com/office/powerpoint/2010/main" val="1131978202"/>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4328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D845A-F772-40AE-89A7-949CA8D3665A}"/>
              </a:ext>
            </a:extLst>
          </p:cNvPr>
          <p:cNvSpPr>
            <a:spLocks noGrp="1"/>
          </p:cNvSpPr>
          <p:nvPr>
            <p:ph type="title"/>
          </p:nvPr>
        </p:nvSpPr>
        <p:spPr/>
        <p:txBody>
          <a:bodyPr>
            <a:normAutofit fontScale="90000"/>
          </a:bodyPr>
          <a:lstStyle/>
          <a:p>
            <a:r>
              <a:rPr lang="en-SG" dirty="0"/>
              <a:t>Three economic systems: </a:t>
            </a:r>
            <a:r>
              <a:rPr lang="en-SG" sz="2200" dirty="0"/>
              <a:t>as we mentioned, because the problems within the two dominant economic systems (market and planned economic systems), modern economists and policymakers outlined and implemented a mixed economic system: market economic ideas with timely but necessary interventions;</a:t>
            </a:r>
          </a:p>
        </p:txBody>
      </p:sp>
      <p:graphicFrame>
        <p:nvGraphicFramePr>
          <p:cNvPr id="4" name="Content Placeholder 3">
            <a:extLst>
              <a:ext uri="{FF2B5EF4-FFF2-40B4-BE49-F238E27FC236}">
                <a16:creationId xmlns:a16="http://schemas.microsoft.com/office/drawing/2014/main" id="{534338B8-4F19-40F6-BD08-48C7921DEE69}"/>
              </a:ext>
            </a:extLst>
          </p:cNvPr>
          <p:cNvGraphicFramePr>
            <a:graphicFrameLocks noGrp="1"/>
          </p:cNvGraphicFramePr>
          <p:nvPr>
            <p:ph idx="1"/>
            <p:extLst>
              <p:ext uri="{D42A27DB-BD31-4B8C-83A1-F6EECF244321}">
                <p14:modId xmlns:p14="http://schemas.microsoft.com/office/powerpoint/2010/main" val="2734987709"/>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00359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390DC-2983-4806-85D6-0E512289515D}"/>
              </a:ext>
            </a:extLst>
          </p:cNvPr>
          <p:cNvSpPr>
            <a:spLocks noGrp="1"/>
          </p:cNvSpPr>
          <p:nvPr>
            <p:ph type="title"/>
          </p:nvPr>
        </p:nvSpPr>
        <p:spPr/>
        <p:txBody>
          <a:bodyPr/>
          <a:lstStyle/>
          <a:p>
            <a:r>
              <a:rPr lang="en-SG" dirty="0"/>
              <a:t>Normative and positive economics</a:t>
            </a:r>
          </a:p>
        </p:txBody>
      </p:sp>
      <p:graphicFrame>
        <p:nvGraphicFramePr>
          <p:cNvPr id="4" name="Content Placeholder 3">
            <a:extLst>
              <a:ext uri="{FF2B5EF4-FFF2-40B4-BE49-F238E27FC236}">
                <a16:creationId xmlns:a16="http://schemas.microsoft.com/office/drawing/2014/main" id="{0DB2A748-2FEA-4100-9267-85C7A6CA07CD}"/>
              </a:ext>
            </a:extLst>
          </p:cNvPr>
          <p:cNvGraphicFramePr>
            <a:graphicFrameLocks noGrp="1"/>
          </p:cNvGraphicFramePr>
          <p:nvPr>
            <p:ph idx="1"/>
            <p:extLst>
              <p:ext uri="{D42A27DB-BD31-4B8C-83A1-F6EECF244321}">
                <p14:modId xmlns:p14="http://schemas.microsoft.com/office/powerpoint/2010/main" val="441132633"/>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6480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5C30C-51ED-481D-BAC7-1B6B84F10469}"/>
              </a:ext>
            </a:extLst>
          </p:cNvPr>
          <p:cNvSpPr>
            <a:spLocks noGrp="1"/>
          </p:cNvSpPr>
          <p:nvPr>
            <p:ph type="title"/>
          </p:nvPr>
        </p:nvSpPr>
        <p:spPr/>
        <p:txBody>
          <a:bodyPr>
            <a:normAutofit/>
          </a:bodyPr>
          <a:lstStyle/>
          <a:p>
            <a:r>
              <a:rPr lang="en-SG" dirty="0"/>
              <a:t>General economics </a:t>
            </a:r>
            <a:r>
              <a:rPr lang="en-SG" sz="2400" dirty="0"/>
              <a:t>and Buddhist economics: the difference of emphasis</a:t>
            </a:r>
          </a:p>
        </p:txBody>
      </p:sp>
      <p:graphicFrame>
        <p:nvGraphicFramePr>
          <p:cNvPr id="4" name="Content Placeholder 3">
            <a:extLst>
              <a:ext uri="{FF2B5EF4-FFF2-40B4-BE49-F238E27FC236}">
                <a16:creationId xmlns:a16="http://schemas.microsoft.com/office/drawing/2014/main" id="{5876C721-C5E1-4D1D-B33A-E34B31927CEB}"/>
              </a:ext>
            </a:extLst>
          </p:cNvPr>
          <p:cNvGraphicFramePr>
            <a:graphicFrameLocks noGrp="1"/>
          </p:cNvGraphicFramePr>
          <p:nvPr>
            <p:ph idx="1"/>
            <p:extLst>
              <p:ext uri="{D42A27DB-BD31-4B8C-83A1-F6EECF244321}">
                <p14:modId xmlns:p14="http://schemas.microsoft.com/office/powerpoint/2010/main" val="4222975640"/>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2235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04786-9E88-4F8B-AC32-E1B1B61500B3}"/>
              </a:ext>
            </a:extLst>
          </p:cNvPr>
          <p:cNvSpPr>
            <a:spLocks noGrp="1"/>
          </p:cNvSpPr>
          <p:nvPr>
            <p:ph type="title"/>
          </p:nvPr>
        </p:nvSpPr>
        <p:spPr/>
        <p:txBody>
          <a:bodyPr/>
          <a:lstStyle/>
          <a:p>
            <a:r>
              <a:rPr lang="en-SG" dirty="0"/>
              <a:t>Major Buddhist economic ideas</a:t>
            </a:r>
          </a:p>
        </p:txBody>
      </p:sp>
      <p:graphicFrame>
        <p:nvGraphicFramePr>
          <p:cNvPr id="4" name="Content Placeholder 3">
            <a:extLst>
              <a:ext uri="{FF2B5EF4-FFF2-40B4-BE49-F238E27FC236}">
                <a16:creationId xmlns:a16="http://schemas.microsoft.com/office/drawing/2014/main" id="{6D57C0EF-AB3F-4D1E-8B86-D8539B9D9592}"/>
              </a:ext>
            </a:extLst>
          </p:cNvPr>
          <p:cNvGraphicFramePr>
            <a:graphicFrameLocks noGrp="1"/>
          </p:cNvGraphicFramePr>
          <p:nvPr>
            <p:ph idx="1"/>
            <p:extLst>
              <p:ext uri="{D42A27DB-BD31-4B8C-83A1-F6EECF244321}">
                <p14:modId xmlns:p14="http://schemas.microsoft.com/office/powerpoint/2010/main" val="3117981757"/>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3668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FE04B-E253-44B2-907B-5711298614F0}"/>
              </a:ext>
            </a:extLst>
          </p:cNvPr>
          <p:cNvSpPr>
            <a:spLocks noGrp="1"/>
          </p:cNvSpPr>
          <p:nvPr>
            <p:ph type="title"/>
          </p:nvPr>
        </p:nvSpPr>
        <p:spPr/>
        <p:txBody>
          <a:bodyPr>
            <a:normAutofit fontScale="90000"/>
          </a:bodyPr>
          <a:lstStyle/>
          <a:p>
            <a:r>
              <a:rPr lang="en-SG" dirty="0"/>
              <a:t>Buddhist economics: </a:t>
            </a:r>
            <a:r>
              <a:rPr lang="en-SG" sz="2200" i="1" dirty="0"/>
              <a:t>holistic model</a:t>
            </a:r>
            <a:r>
              <a:rPr lang="en-SG" sz="2200" dirty="0"/>
              <a:t>, as we have discussed, is a mixture of general economics and Buddhist economic ideas; rather than concentrating merely on profits and efficiency, this model also takes into considerations of the welfares of people, natural resources and the interdependence of human beings and living environment, and many other aspects; (please read textbook pp. 2-5)</a:t>
            </a:r>
          </a:p>
        </p:txBody>
      </p:sp>
      <p:graphicFrame>
        <p:nvGraphicFramePr>
          <p:cNvPr id="4" name="Content Placeholder 3">
            <a:extLst>
              <a:ext uri="{FF2B5EF4-FFF2-40B4-BE49-F238E27FC236}">
                <a16:creationId xmlns:a16="http://schemas.microsoft.com/office/drawing/2014/main" id="{AF0D53B3-7C00-42E3-9B6F-0876AE026975}"/>
              </a:ext>
            </a:extLst>
          </p:cNvPr>
          <p:cNvGraphicFramePr>
            <a:graphicFrameLocks noGrp="1"/>
          </p:cNvGraphicFramePr>
          <p:nvPr>
            <p:ph idx="1"/>
            <p:extLst>
              <p:ext uri="{D42A27DB-BD31-4B8C-83A1-F6EECF244321}">
                <p14:modId xmlns:p14="http://schemas.microsoft.com/office/powerpoint/2010/main" val="141465747"/>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6064814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Custom 5">
      <a:majorFont>
        <a:latin typeface="Times New Roman"/>
        <a:ea typeface="新宋体"/>
        <a:cs typeface=""/>
      </a:majorFont>
      <a:minorFont>
        <a:latin typeface="Times New Roman"/>
        <a:ea typeface="新宋体"/>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764</TotalTime>
  <Words>1239</Words>
  <Application>Microsoft Office PowerPoint</Application>
  <PresentationFormat>On-screen Show (4:3)</PresentationFormat>
  <Paragraphs>74</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Times New Roman</vt:lpstr>
      <vt:lpstr>Office Theme</vt:lpstr>
      <vt:lpstr>Review and revision: lecture 1-3</vt:lpstr>
      <vt:lpstr>Human life, economics and Buddhism: as we mentioned, despite that Buddhism and economics are two very different topics, with one is about spirituality and the other materials, all the differences are linked by one important factor: human life: happiness, wellbeing, abundance etc.;</vt:lpstr>
      <vt:lpstr>Puruṣārtha: this is the object of human life according to the ancient Indian philosophy/religion; there are mainly 4 aspects of life: kama – sensual pleasure, artha – material/economic prosperity, dharma – moral integrity, and mokṣa – spiritual salvation; so in a comparison, Buddhist practice and economic pursuit are not conflicting but complementary;</vt:lpstr>
      <vt:lpstr>Adam Smith and Karl Marx: for more details regarding the different ideas of Adam Smith and Karl Marx, please read and reread A Little History of Economics, chapter 6 (pp. 31-36) and chapter 10 (pp. 55-60);</vt:lpstr>
      <vt:lpstr>Three economic systems: as we mentioned, because the problems within the two dominant economic systems (market and planned economic systems), modern economists and policymakers outlined and implemented a mixed economic system: market economic ideas with timely but necessary interventions;</vt:lpstr>
      <vt:lpstr>Normative and positive economics</vt:lpstr>
      <vt:lpstr>General economics and Buddhist economics: the difference of emphasis</vt:lpstr>
      <vt:lpstr>Major Buddhist economic ideas</vt:lpstr>
      <vt:lpstr>Buddhist economics: holistic model, as we have discussed, is a mixture of general economics and Buddhist economic ideas; rather than concentrating merely on profits and efficiency, this model also takes into considerations of the welfares of people, natural resources and the interdependence of human beings and living environment, and many other aspects; (please read textbook pp. 2-5)</vt:lpstr>
      <vt:lpstr>Positive, normative &amp; Buddhist economics: as we mentioned, in positive economics, all the important economic facts and factors are studied so as to have a full and objective understanding of economic performance and economic system; but normative economics tries to make economy work for everyone in the society, not only those lifeless economic indicators or economic figures; Buddhist economics takes a middle way approach, providing a holistic economic system: a working economic system works for people;</vt:lpstr>
      <vt:lpstr>Summary and facts check-1</vt:lpstr>
      <vt:lpstr>Facts check-2</vt:lpstr>
      <vt:lpstr>Facts check-3</vt:lpstr>
      <vt:lpstr>Facts check-4</vt:lpstr>
      <vt:lpstr>Coursework/assignment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[BCS Lecturer] Ven Chuan Qing</dc:creator>
  <cp:lastModifiedBy>[BCS Lecturer] Ven Chuan Qing</cp:lastModifiedBy>
  <cp:revision>56</cp:revision>
  <dcterms:created xsi:type="dcterms:W3CDTF">2020-09-13T05:13:50Z</dcterms:created>
  <dcterms:modified xsi:type="dcterms:W3CDTF">2020-09-16T06:38:53Z</dcterms:modified>
</cp:coreProperties>
</file>