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71" r:id="rId5"/>
    <p:sldId id="267" r:id="rId6"/>
    <p:sldId id="268" r:id="rId7"/>
    <p:sldId id="269" r:id="rId8"/>
    <p:sldId id="272" r:id="rId9"/>
    <p:sldId id="259" r:id="rId10"/>
    <p:sldId id="266" r:id="rId11"/>
    <p:sldId id="260" r:id="rId12"/>
    <p:sldId id="261" r:id="rId13"/>
    <p:sldId id="262" r:id="rId14"/>
    <p:sldId id="263" r:id="rId15"/>
    <p:sldId id="264" r:id="rId16"/>
    <p:sldId id="265" r:id="rId17"/>
    <p:sldId id="273" r:id="rId18"/>
    <p:sldId id="27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15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C186A5-EB18-4303-8480-F9F4E92A1D28}" type="doc">
      <dgm:prSet loTypeId="urn:microsoft.com/office/officeart/2005/8/layout/cycle8" loCatId="cycle" qsTypeId="urn:microsoft.com/office/officeart/2005/8/quickstyle/simple1" qsCatId="simple" csTypeId="urn:microsoft.com/office/officeart/2005/8/colors/colorful5" csCatId="colorful" phldr="1"/>
      <dgm:spPr/>
    </dgm:pt>
    <dgm:pt modelId="{DAF2035C-D2D2-4907-AD9D-22FB66C37731}">
      <dgm:prSet phldrT="[Text]"/>
      <dgm:spPr/>
      <dgm:t>
        <a:bodyPr/>
        <a:lstStyle/>
        <a:p>
          <a:r>
            <a:rPr lang="en-SG" dirty="0"/>
            <a:t>Asa</a:t>
          </a:r>
          <a:r>
            <a:rPr lang="en-SG" dirty="0">
              <a:latin typeface="Times New Roman" panose="02020603050405020304" pitchFamily="18" charset="0"/>
              <a:cs typeface="Times New Roman" panose="02020603050405020304" pitchFamily="18" charset="0"/>
            </a:rPr>
            <a:t>ṅga</a:t>
          </a:r>
          <a:endParaRPr lang="en-SG" dirty="0"/>
        </a:p>
      </dgm:t>
    </dgm:pt>
    <dgm:pt modelId="{9904DF01-37E8-460A-9C12-576858E04017}" type="parTrans" cxnId="{32F11428-5490-4ED8-9D42-FEF1FD4387F4}">
      <dgm:prSet/>
      <dgm:spPr/>
      <dgm:t>
        <a:bodyPr/>
        <a:lstStyle/>
        <a:p>
          <a:endParaRPr lang="en-SG"/>
        </a:p>
      </dgm:t>
    </dgm:pt>
    <dgm:pt modelId="{13DCA066-2308-4027-A9C0-A051FD9B20D9}" type="sibTrans" cxnId="{32F11428-5490-4ED8-9D42-FEF1FD4387F4}">
      <dgm:prSet/>
      <dgm:spPr/>
      <dgm:t>
        <a:bodyPr/>
        <a:lstStyle/>
        <a:p>
          <a:endParaRPr lang="en-SG"/>
        </a:p>
      </dgm:t>
    </dgm:pt>
    <dgm:pt modelId="{F28E75E0-1524-4419-845F-83A9B316C487}">
      <dgm:prSet phldrT="[Text]"/>
      <dgm:spPr/>
      <dgm:t>
        <a:bodyPr/>
        <a:lstStyle/>
        <a:p>
          <a:r>
            <a:rPr lang="en-SG" dirty="0" err="1"/>
            <a:t>Vasubandhu</a:t>
          </a:r>
          <a:endParaRPr lang="en-SG" dirty="0"/>
        </a:p>
      </dgm:t>
    </dgm:pt>
    <dgm:pt modelId="{0C43663E-8CF3-419A-921F-CBDA188F3AEF}" type="parTrans" cxnId="{ABDDED66-1522-4A1B-BAB8-A960E347D1C6}">
      <dgm:prSet/>
      <dgm:spPr/>
      <dgm:t>
        <a:bodyPr/>
        <a:lstStyle/>
        <a:p>
          <a:endParaRPr lang="en-SG"/>
        </a:p>
      </dgm:t>
    </dgm:pt>
    <dgm:pt modelId="{1E9DE036-EADE-4E23-9531-F31B4C6D442B}" type="sibTrans" cxnId="{ABDDED66-1522-4A1B-BAB8-A960E347D1C6}">
      <dgm:prSet/>
      <dgm:spPr/>
      <dgm:t>
        <a:bodyPr/>
        <a:lstStyle/>
        <a:p>
          <a:endParaRPr lang="en-SG"/>
        </a:p>
      </dgm:t>
    </dgm:pt>
    <dgm:pt modelId="{4FF95C4F-ED8C-437C-9948-F68B858813EE}">
      <dgm:prSet phldrT="[Text]"/>
      <dgm:spPr/>
      <dgm:t>
        <a:bodyPr/>
        <a:lstStyle/>
        <a:p>
          <a:r>
            <a:rPr lang="en-SG" dirty="0"/>
            <a:t>Nāgārjuna</a:t>
          </a:r>
        </a:p>
      </dgm:t>
    </dgm:pt>
    <dgm:pt modelId="{DC7B651B-E377-47EA-90F9-4B741975CB0C}" type="parTrans" cxnId="{D4982D57-53B8-45CE-9D12-86C42E8375EA}">
      <dgm:prSet/>
      <dgm:spPr/>
      <dgm:t>
        <a:bodyPr/>
        <a:lstStyle/>
        <a:p>
          <a:endParaRPr lang="en-SG"/>
        </a:p>
      </dgm:t>
    </dgm:pt>
    <dgm:pt modelId="{8CB271F4-CEAE-43C1-8A82-2655F5A90F6E}" type="sibTrans" cxnId="{D4982D57-53B8-45CE-9D12-86C42E8375EA}">
      <dgm:prSet/>
      <dgm:spPr/>
      <dgm:t>
        <a:bodyPr/>
        <a:lstStyle/>
        <a:p>
          <a:endParaRPr lang="en-SG"/>
        </a:p>
      </dgm:t>
    </dgm:pt>
    <dgm:pt modelId="{81BC4378-1625-4064-83A9-8C9EAF6C68A3}" type="pres">
      <dgm:prSet presAssocID="{86C186A5-EB18-4303-8480-F9F4E92A1D28}" presName="compositeShape" presStyleCnt="0">
        <dgm:presLayoutVars>
          <dgm:chMax val="7"/>
          <dgm:dir/>
          <dgm:resizeHandles val="exact"/>
        </dgm:presLayoutVars>
      </dgm:prSet>
      <dgm:spPr/>
    </dgm:pt>
    <dgm:pt modelId="{02308675-81E4-44EA-9BC5-F81EB7FC6EC7}" type="pres">
      <dgm:prSet presAssocID="{86C186A5-EB18-4303-8480-F9F4E92A1D28}" presName="wedge1" presStyleLbl="node1" presStyleIdx="0" presStyleCnt="3"/>
      <dgm:spPr/>
    </dgm:pt>
    <dgm:pt modelId="{B72347D5-B1CC-4930-B05B-4DBA157F2D95}" type="pres">
      <dgm:prSet presAssocID="{86C186A5-EB18-4303-8480-F9F4E92A1D28}" presName="dummy1a" presStyleCnt="0"/>
      <dgm:spPr/>
    </dgm:pt>
    <dgm:pt modelId="{8D9E1C8E-DFCC-4F7F-8AAC-FF847F3511AC}" type="pres">
      <dgm:prSet presAssocID="{86C186A5-EB18-4303-8480-F9F4E92A1D28}" presName="dummy1b" presStyleCnt="0"/>
      <dgm:spPr/>
    </dgm:pt>
    <dgm:pt modelId="{36E7F12B-1617-42AA-8A5D-F915FC1A70D7}" type="pres">
      <dgm:prSet presAssocID="{86C186A5-EB18-4303-8480-F9F4E92A1D28}" presName="wedge1Tx" presStyleLbl="node1" presStyleIdx="0" presStyleCnt="3">
        <dgm:presLayoutVars>
          <dgm:chMax val="0"/>
          <dgm:chPref val="0"/>
          <dgm:bulletEnabled val="1"/>
        </dgm:presLayoutVars>
      </dgm:prSet>
      <dgm:spPr/>
    </dgm:pt>
    <dgm:pt modelId="{F1C661DD-5C18-4CA2-9EBC-DF27B33622BF}" type="pres">
      <dgm:prSet presAssocID="{86C186A5-EB18-4303-8480-F9F4E92A1D28}" presName="wedge2" presStyleLbl="node1" presStyleIdx="1" presStyleCnt="3"/>
      <dgm:spPr/>
    </dgm:pt>
    <dgm:pt modelId="{BD573DD1-D09F-4813-84A7-BFD8206386A2}" type="pres">
      <dgm:prSet presAssocID="{86C186A5-EB18-4303-8480-F9F4E92A1D28}" presName="dummy2a" presStyleCnt="0"/>
      <dgm:spPr/>
    </dgm:pt>
    <dgm:pt modelId="{A6A8385E-E0E5-4CB6-B09A-433748887044}" type="pres">
      <dgm:prSet presAssocID="{86C186A5-EB18-4303-8480-F9F4E92A1D28}" presName="dummy2b" presStyleCnt="0"/>
      <dgm:spPr/>
    </dgm:pt>
    <dgm:pt modelId="{C691D91F-A4E4-4F8B-8001-EE9CF9A7853B}" type="pres">
      <dgm:prSet presAssocID="{86C186A5-EB18-4303-8480-F9F4E92A1D28}" presName="wedge2Tx" presStyleLbl="node1" presStyleIdx="1" presStyleCnt="3">
        <dgm:presLayoutVars>
          <dgm:chMax val="0"/>
          <dgm:chPref val="0"/>
          <dgm:bulletEnabled val="1"/>
        </dgm:presLayoutVars>
      </dgm:prSet>
      <dgm:spPr/>
    </dgm:pt>
    <dgm:pt modelId="{0B3E9F73-C52D-4652-8DB0-94F7DD34DD5E}" type="pres">
      <dgm:prSet presAssocID="{86C186A5-EB18-4303-8480-F9F4E92A1D28}" presName="wedge3" presStyleLbl="node1" presStyleIdx="2" presStyleCnt="3"/>
      <dgm:spPr/>
    </dgm:pt>
    <dgm:pt modelId="{762068D0-6E3A-4A38-BA85-E475C242CDC6}" type="pres">
      <dgm:prSet presAssocID="{86C186A5-EB18-4303-8480-F9F4E92A1D28}" presName="dummy3a" presStyleCnt="0"/>
      <dgm:spPr/>
    </dgm:pt>
    <dgm:pt modelId="{9417BACE-1682-4A9C-B0BF-9AD8F64DBBF6}" type="pres">
      <dgm:prSet presAssocID="{86C186A5-EB18-4303-8480-F9F4E92A1D28}" presName="dummy3b" presStyleCnt="0"/>
      <dgm:spPr/>
    </dgm:pt>
    <dgm:pt modelId="{C8B5543B-975C-4648-B28D-F067EF150B0F}" type="pres">
      <dgm:prSet presAssocID="{86C186A5-EB18-4303-8480-F9F4E92A1D28}" presName="wedge3Tx" presStyleLbl="node1" presStyleIdx="2" presStyleCnt="3">
        <dgm:presLayoutVars>
          <dgm:chMax val="0"/>
          <dgm:chPref val="0"/>
          <dgm:bulletEnabled val="1"/>
        </dgm:presLayoutVars>
      </dgm:prSet>
      <dgm:spPr/>
    </dgm:pt>
    <dgm:pt modelId="{DF599CD9-EBE7-4C5A-8E94-003F21AAECAA}" type="pres">
      <dgm:prSet presAssocID="{13DCA066-2308-4027-A9C0-A051FD9B20D9}" presName="arrowWedge1" presStyleLbl="fgSibTrans2D1" presStyleIdx="0" presStyleCnt="3"/>
      <dgm:spPr/>
    </dgm:pt>
    <dgm:pt modelId="{568B4FEC-EEB9-406E-9254-E80E0859BE61}" type="pres">
      <dgm:prSet presAssocID="{1E9DE036-EADE-4E23-9531-F31B4C6D442B}" presName="arrowWedge2" presStyleLbl="fgSibTrans2D1" presStyleIdx="1" presStyleCnt="3"/>
      <dgm:spPr/>
    </dgm:pt>
    <dgm:pt modelId="{35699DAC-24FD-4ED3-A03C-3B72E2C77F06}" type="pres">
      <dgm:prSet presAssocID="{8CB271F4-CEAE-43C1-8A82-2655F5A90F6E}" presName="arrowWedge3" presStyleLbl="fgSibTrans2D1" presStyleIdx="2" presStyleCnt="3"/>
      <dgm:spPr/>
    </dgm:pt>
  </dgm:ptLst>
  <dgm:cxnLst>
    <dgm:cxn modelId="{32F11428-5490-4ED8-9D42-FEF1FD4387F4}" srcId="{86C186A5-EB18-4303-8480-F9F4E92A1D28}" destId="{DAF2035C-D2D2-4907-AD9D-22FB66C37731}" srcOrd="0" destOrd="0" parTransId="{9904DF01-37E8-460A-9C12-576858E04017}" sibTransId="{13DCA066-2308-4027-A9C0-A051FD9B20D9}"/>
    <dgm:cxn modelId="{0B585035-AECA-46A9-A2C0-2CAAADA2D54B}" type="presOf" srcId="{DAF2035C-D2D2-4907-AD9D-22FB66C37731}" destId="{02308675-81E4-44EA-9BC5-F81EB7FC6EC7}" srcOrd="0" destOrd="0" presId="urn:microsoft.com/office/officeart/2005/8/layout/cycle8"/>
    <dgm:cxn modelId="{ABDDED66-1522-4A1B-BAB8-A960E347D1C6}" srcId="{86C186A5-EB18-4303-8480-F9F4E92A1D28}" destId="{F28E75E0-1524-4419-845F-83A9B316C487}" srcOrd="1" destOrd="0" parTransId="{0C43663E-8CF3-419A-921F-CBDA188F3AEF}" sibTransId="{1E9DE036-EADE-4E23-9531-F31B4C6D442B}"/>
    <dgm:cxn modelId="{D4982D57-53B8-45CE-9D12-86C42E8375EA}" srcId="{86C186A5-EB18-4303-8480-F9F4E92A1D28}" destId="{4FF95C4F-ED8C-437C-9948-F68B858813EE}" srcOrd="2" destOrd="0" parTransId="{DC7B651B-E377-47EA-90F9-4B741975CB0C}" sibTransId="{8CB271F4-CEAE-43C1-8A82-2655F5A90F6E}"/>
    <dgm:cxn modelId="{C05AB95A-1456-4EA5-A6B2-46317F78F832}" type="presOf" srcId="{DAF2035C-D2D2-4907-AD9D-22FB66C37731}" destId="{36E7F12B-1617-42AA-8A5D-F915FC1A70D7}" srcOrd="1" destOrd="0" presId="urn:microsoft.com/office/officeart/2005/8/layout/cycle8"/>
    <dgm:cxn modelId="{E0C83782-2429-4549-8939-E863EC43C482}" type="presOf" srcId="{86C186A5-EB18-4303-8480-F9F4E92A1D28}" destId="{81BC4378-1625-4064-83A9-8C9EAF6C68A3}" srcOrd="0" destOrd="0" presId="urn:microsoft.com/office/officeart/2005/8/layout/cycle8"/>
    <dgm:cxn modelId="{64383E90-6641-4240-91E5-D04F1394A40F}" type="presOf" srcId="{F28E75E0-1524-4419-845F-83A9B316C487}" destId="{F1C661DD-5C18-4CA2-9EBC-DF27B33622BF}" srcOrd="0" destOrd="0" presId="urn:microsoft.com/office/officeart/2005/8/layout/cycle8"/>
    <dgm:cxn modelId="{414FBAC4-A711-4870-B47E-3B4450F65268}" type="presOf" srcId="{F28E75E0-1524-4419-845F-83A9B316C487}" destId="{C691D91F-A4E4-4F8B-8001-EE9CF9A7853B}" srcOrd="1" destOrd="0" presId="urn:microsoft.com/office/officeart/2005/8/layout/cycle8"/>
    <dgm:cxn modelId="{93939EE6-2766-45A6-A3C6-477C0F95B060}" type="presOf" srcId="{4FF95C4F-ED8C-437C-9948-F68B858813EE}" destId="{0B3E9F73-C52D-4652-8DB0-94F7DD34DD5E}" srcOrd="0" destOrd="0" presId="urn:microsoft.com/office/officeart/2005/8/layout/cycle8"/>
    <dgm:cxn modelId="{A625AEF2-5023-46D5-BD44-751019839F1B}" type="presOf" srcId="{4FF95C4F-ED8C-437C-9948-F68B858813EE}" destId="{C8B5543B-975C-4648-B28D-F067EF150B0F}" srcOrd="1" destOrd="0" presId="urn:microsoft.com/office/officeart/2005/8/layout/cycle8"/>
    <dgm:cxn modelId="{0FB28E00-9D8D-444B-8592-37F8714C89B3}" type="presParOf" srcId="{81BC4378-1625-4064-83A9-8C9EAF6C68A3}" destId="{02308675-81E4-44EA-9BC5-F81EB7FC6EC7}" srcOrd="0" destOrd="0" presId="urn:microsoft.com/office/officeart/2005/8/layout/cycle8"/>
    <dgm:cxn modelId="{BBA4FE67-1695-478D-858C-ED659089718C}" type="presParOf" srcId="{81BC4378-1625-4064-83A9-8C9EAF6C68A3}" destId="{B72347D5-B1CC-4930-B05B-4DBA157F2D95}" srcOrd="1" destOrd="0" presId="urn:microsoft.com/office/officeart/2005/8/layout/cycle8"/>
    <dgm:cxn modelId="{536F49B0-D2A4-4EE7-A978-844D936CC30D}" type="presParOf" srcId="{81BC4378-1625-4064-83A9-8C9EAF6C68A3}" destId="{8D9E1C8E-DFCC-4F7F-8AAC-FF847F3511AC}" srcOrd="2" destOrd="0" presId="urn:microsoft.com/office/officeart/2005/8/layout/cycle8"/>
    <dgm:cxn modelId="{F4AFBF62-794C-4D59-9CC6-BF8AAE90FA4D}" type="presParOf" srcId="{81BC4378-1625-4064-83A9-8C9EAF6C68A3}" destId="{36E7F12B-1617-42AA-8A5D-F915FC1A70D7}" srcOrd="3" destOrd="0" presId="urn:microsoft.com/office/officeart/2005/8/layout/cycle8"/>
    <dgm:cxn modelId="{2A688962-CC94-4277-ACDB-C726C6439E9D}" type="presParOf" srcId="{81BC4378-1625-4064-83A9-8C9EAF6C68A3}" destId="{F1C661DD-5C18-4CA2-9EBC-DF27B33622BF}" srcOrd="4" destOrd="0" presId="urn:microsoft.com/office/officeart/2005/8/layout/cycle8"/>
    <dgm:cxn modelId="{03AFE816-F801-47C0-A49E-C7268E01D3B8}" type="presParOf" srcId="{81BC4378-1625-4064-83A9-8C9EAF6C68A3}" destId="{BD573DD1-D09F-4813-84A7-BFD8206386A2}" srcOrd="5" destOrd="0" presId="urn:microsoft.com/office/officeart/2005/8/layout/cycle8"/>
    <dgm:cxn modelId="{911ECAF0-5011-4F25-B9CB-27099A8434EC}" type="presParOf" srcId="{81BC4378-1625-4064-83A9-8C9EAF6C68A3}" destId="{A6A8385E-E0E5-4CB6-B09A-433748887044}" srcOrd="6" destOrd="0" presId="urn:microsoft.com/office/officeart/2005/8/layout/cycle8"/>
    <dgm:cxn modelId="{F123FEA4-AC72-44F2-ADDE-F4829AA9AF4D}" type="presParOf" srcId="{81BC4378-1625-4064-83A9-8C9EAF6C68A3}" destId="{C691D91F-A4E4-4F8B-8001-EE9CF9A7853B}" srcOrd="7" destOrd="0" presId="urn:microsoft.com/office/officeart/2005/8/layout/cycle8"/>
    <dgm:cxn modelId="{B85EC40A-E2F7-41B5-BF62-3BFB4E761CB8}" type="presParOf" srcId="{81BC4378-1625-4064-83A9-8C9EAF6C68A3}" destId="{0B3E9F73-C52D-4652-8DB0-94F7DD34DD5E}" srcOrd="8" destOrd="0" presId="urn:microsoft.com/office/officeart/2005/8/layout/cycle8"/>
    <dgm:cxn modelId="{B5251693-0515-4123-9F7C-616CE19BF39E}" type="presParOf" srcId="{81BC4378-1625-4064-83A9-8C9EAF6C68A3}" destId="{762068D0-6E3A-4A38-BA85-E475C242CDC6}" srcOrd="9" destOrd="0" presId="urn:microsoft.com/office/officeart/2005/8/layout/cycle8"/>
    <dgm:cxn modelId="{BE9E8223-574D-44EA-B975-7C5B10D569AF}" type="presParOf" srcId="{81BC4378-1625-4064-83A9-8C9EAF6C68A3}" destId="{9417BACE-1682-4A9C-B0BF-9AD8F64DBBF6}" srcOrd="10" destOrd="0" presId="urn:microsoft.com/office/officeart/2005/8/layout/cycle8"/>
    <dgm:cxn modelId="{B8A8DB73-477B-497A-B5B0-BAFF328BDF8D}" type="presParOf" srcId="{81BC4378-1625-4064-83A9-8C9EAF6C68A3}" destId="{C8B5543B-975C-4648-B28D-F067EF150B0F}" srcOrd="11" destOrd="0" presId="urn:microsoft.com/office/officeart/2005/8/layout/cycle8"/>
    <dgm:cxn modelId="{BBC4A781-A504-45C1-9965-52C3D8965934}" type="presParOf" srcId="{81BC4378-1625-4064-83A9-8C9EAF6C68A3}" destId="{DF599CD9-EBE7-4C5A-8E94-003F21AAECAA}" srcOrd="12" destOrd="0" presId="urn:microsoft.com/office/officeart/2005/8/layout/cycle8"/>
    <dgm:cxn modelId="{4B296F42-BB79-41B2-A379-B33ECF5DB729}" type="presParOf" srcId="{81BC4378-1625-4064-83A9-8C9EAF6C68A3}" destId="{568B4FEC-EEB9-406E-9254-E80E0859BE61}" srcOrd="13" destOrd="0" presId="urn:microsoft.com/office/officeart/2005/8/layout/cycle8"/>
    <dgm:cxn modelId="{2E6B1122-BBD3-4948-9C32-A3A75CA62B3A}" type="presParOf" srcId="{81BC4378-1625-4064-83A9-8C9EAF6C68A3}" destId="{35699DAC-24FD-4ED3-A03C-3B72E2C77F06}"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B51EC2-8A46-45A0-A15C-C97440052DE4}" type="doc">
      <dgm:prSet loTypeId="urn:microsoft.com/office/officeart/2005/8/layout/target3" loCatId="list" qsTypeId="urn:microsoft.com/office/officeart/2005/8/quickstyle/simple1" qsCatId="simple" csTypeId="urn:microsoft.com/office/officeart/2005/8/colors/colorful5" csCatId="colorful" phldr="1"/>
      <dgm:spPr/>
      <dgm:t>
        <a:bodyPr/>
        <a:lstStyle/>
        <a:p>
          <a:endParaRPr lang="en-SG"/>
        </a:p>
      </dgm:t>
    </dgm:pt>
    <dgm:pt modelId="{A5B5F163-833C-4EB7-AC04-4C4FA2B2F62E}">
      <dgm:prSet phldrT="[Text]"/>
      <dgm:spPr/>
      <dgm:t>
        <a:bodyPr/>
        <a:lstStyle/>
        <a:p>
          <a:r>
            <a:rPr lang="en-SG" dirty="0"/>
            <a:t>Thesis: there is fire in the mountain</a:t>
          </a:r>
        </a:p>
      </dgm:t>
    </dgm:pt>
    <dgm:pt modelId="{0F70F127-E690-415F-BDC8-F10A1C38024A}" type="parTrans" cxnId="{21A7B9C5-67B5-40D1-902E-EFB3E8D862F6}">
      <dgm:prSet/>
      <dgm:spPr/>
      <dgm:t>
        <a:bodyPr/>
        <a:lstStyle/>
        <a:p>
          <a:endParaRPr lang="en-SG"/>
        </a:p>
      </dgm:t>
    </dgm:pt>
    <dgm:pt modelId="{79834163-B17E-4266-A10D-A81F0B8F0260}" type="sibTrans" cxnId="{21A7B9C5-67B5-40D1-902E-EFB3E8D862F6}">
      <dgm:prSet/>
      <dgm:spPr/>
      <dgm:t>
        <a:bodyPr/>
        <a:lstStyle/>
        <a:p>
          <a:endParaRPr lang="en-SG"/>
        </a:p>
      </dgm:t>
    </dgm:pt>
    <dgm:pt modelId="{4047C1F7-B5FA-477D-95B9-13BB49AB4D78}">
      <dgm:prSet phldrT="[Text]"/>
      <dgm:spPr/>
      <dgm:t>
        <a:bodyPr/>
        <a:lstStyle/>
        <a:p>
          <a:r>
            <a:rPr lang="en-SG" dirty="0"/>
            <a:t>Reason: because of the smoke</a:t>
          </a:r>
        </a:p>
      </dgm:t>
    </dgm:pt>
    <dgm:pt modelId="{2FF3134A-F1E6-4CDE-8F50-6D6F38A7387D}" type="parTrans" cxnId="{0DD4E0BB-7578-4178-A448-122630E9C860}">
      <dgm:prSet/>
      <dgm:spPr/>
      <dgm:t>
        <a:bodyPr/>
        <a:lstStyle/>
        <a:p>
          <a:endParaRPr lang="en-SG"/>
        </a:p>
      </dgm:t>
    </dgm:pt>
    <dgm:pt modelId="{6BF28D0A-EC49-4455-9E66-4116C648D4E0}" type="sibTrans" cxnId="{0DD4E0BB-7578-4178-A448-122630E9C860}">
      <dgm:prSet/>
      <dgm:spPr/>
      <dgm:t>
        <a:bodyPr/>
        <a:lstStyle/>
        <a:p>
          <a:endParaRPr lang="en-SG"/>
        </a:p>
      </dgm:t>
    </dgm:pt>
    <dgm:pt modelId="{718D3ED6-309F-486C-A781-91DEDC6939C0}">
      <dgm:prSet phldrT="[Text]"/>
      <dgm:spPr/>
      <dgm:t>
        <a:bodyPr/>
        <a:lstStyle/>
        <a:p>
          <a:r>
            <a:rPr lang="en-SG" dirty="0"/>
            <a:t>Example: like in a kitchen, and unlike in a lake</a:t>
          </a:r>
        </a:p>
      </dgm:t>
    </dgm:pt>
    <dgm:pt modelId="{8FD8B9DE-F321-4F9E-AAD4-DE55E07B75B0}" type="parTrans" cxnId="{B48943BE-F588-4B3F-8155-74BB292201EB}">
      <dgm:prSet/>
      <dgm:spPr/>
      <dgm:t>
        <a:bodyPr/>
        <a:lstStyle/>
        <a:p>
          <a:endParaRPr lang="en-SG"/>
        </a:p>
      </dgm:t>
    </dgm:pt>
    <dgm:pt modelId="{37F862BC-22BB-4108-8ECF-EE6A4F36AF70}" type="sibTrans" cxnId="{B48943BE-F588-4B3F-8155-74BB292201EB}">
      <dgm:prSet/>
      <dgm:spPr/>
      <dgm:t>
        <a:bodyPr/>
        <a:lstStyle/>
        <a:p>
          <a:endParaRPr lang="en-SG"/>
        </a:p>
      </dgm:t>
    </dgm:pt>
    <dgm:pt modelId="{4C25CAB2-F8A9-49DD-BE53-7C3FC80CA112}">
      <dgm:prSet phldrT="[Text]"/>
      <dgm:spPr/>
      <dgm:t>
        <a:bodyPr/>
        <a:lstStyle/>
        <a:p>
          <a:r>
            <a:rPr lang="en-SG" dirty="0"/>
            <a:t>Application: there is some smoke</a:t>
          </a:r>
        </a:p>
      </dgm:t>
    </dgm:pt>
    <dgm:pt modelId="{BCB638D7-E0DE-4952-9E7F-0D65960F5F42}" type="parTrans" cxnId="{8897A087-AD11-494B-8CB7-D8AEEC5AB51D}">
      <dgm:prSet/>
      <dgm:spPr/>
      <dgm:t>
        <a:bodyPr/>
        <a:lstStyle/>
        <a:p>
          <a:endParaRPr lang="en-SG"/>
        </a:p>
      </dgm:t>
    </dgm:pt>
    <dgm:pt modelId="{003EB9AC-903B-49D4-BB47-8D65397EB40D}" type="sibTrans" cxnId="{8897A087-AD11-494B-8CB7-D8AEEC5AB51D}">
      <dgm:prSet/>
      <dgm:spPr/>
      <dgm:t>
        <a:bodyPr/>
        <a:lstStyle/>
        <a:p>
          <a:endParaRPr lang="en-SG"/>
        </a:p>
      </dgm:t>
    </dgm:pt>
    <dgm:pt modelId="{A22AB5D3-EC44-4926-8293-A0685A6980C0}">
      <dgm:prSet phldrT="[Text]"/>
      <dgm:spPr/>
      <dgm:t>
        <a:bodyPr/>
        <a:lstStyle/>
        <a:p>
          <a:r>
            <a:rPr lang="en-SG" dirty="0"/>
            <a:t>Conclusion: there must be a fire in the mountain</a:t>
          </a:r>
        </a:p>
      </dgm:t>
    </dgm:pt>
    <dgm:pt modelId="{BB5C68AD-9DC1-48AD-AC6D-38FEA5D25B96}" type="parTrans" cxnId="{C1F42CC4-8F38-4E20-9F3D-03EC490E9315}">
      <dgm:prSet/>
      <dgm:spPr/>
      <dgm:t>
        <a:bodyPr/>
        <a:lstStyle/>
        <a:p>
          <a:endParaRPr lang="en-SG"/>
        </a:p>
      </dgm:t>
    </dgm:pt>
    <dgm:pt modelId="{669AD568-AD71-4FE9-B87C-2891C12EE470}" type="sibTrans" cxnId="{C1F42CC4-8F38-4E20-9F3D-03EC490E9315}">
      <dgm:prSet/>
      <dgm:spPr/>
      <dgm:t>
        <a:bodyPr/>
        <a:lstStyle/>
        <a:p>
          <a:endParaRPr lang="en-SG"/>
        </a:p>
      </dgm:t>
    </dgm:pt>
    <dgm:pt modelId="{F5FB16F0-8999-47B5-A8DF-326257B8DC87}" type="pres">
      <dgm:prSet presAssocID="{9BB51EC2-8A46-45A0-A15C-C97440052DE4}" presName="Name0" presStyleCnt="0">
        <dgm:presLayoutVars>
          <dgm:chMax val="7"/>
          <dgm:dir/>
          <dgm:animLvl val="lvl"/>
          <dgm:resizeHandles val="exact"/>
        </dgm:presLayoutVars>
      </dgm:prSet>
      <dgm:spPr/>
    </dgm:pt>
    <dgm:pt modelId="{AED34162-13A0-4083-BD8B-3D3040324DEA}" type="pres">
      <dgm:prSet presAssocID="{A5B5F163-833C-4EB7-AC04-4C4FA2B2F62E}" presName="circle1" presStyleLbl="node1" presStyleIdx="0" presStyleCnt="5"/>
      <dgm:spPr/>
    </dgm:pt>
    <dgm:pt modelId="{FE10C045-95DB-426A-8F70-C1BEB8EE2D56}" type="pres">
      <dgm:prSet presAssocID="{A5B5F163-833C-4EB7-AC04-4C4FA2B2F62E}" presName="space" presStyleCnt="0"/>
      <dgm:spPr/>
    </dgm:pt>
    <dgm:pt modelId="{3D7B834E-EAFC-4118-8EE3-1D04AC188970}" type="pres">
      <dgm:prSet presAssocID="{A5B5F163-833C-4EB7-AC04-4C4FA2B2F62E}" presName="rect1" presStyleLbl="alignAcc1" presStyleIdx="0" presStyleCnt="5"/>
      <dgm:spPr/>
    </dgm:pt>
    <dgm:pt modelId="{59711B07-37AB-4BDF-85BA-A813D10DF0A3}" type="pres">
      <dgm:prSet presAssocID="{4047C1F7-B5FA-477D-95B9-13BB49AB4D78}" presName="vertSpace2" presStyleLbl="node1" presStyleIdx="0" presStyleCnt="5"/>
      <dgm:spPr/>
    </dgm:pt>
    <dgm:pt modelId="{D9648ACB-ABBC-48DE-9746-728FAEA8916F}" type="pres">
      <dgm:prSet presAssocID="{4047C1F7-B5FA-477D-95B9-13BB49AB4D78}" presName="circle2" presStyleLbl="node1" presStyleIdx="1" presStyleCnt="5"/>
      <dgm:spPr/>
    </dgm:pt>
    <dgm:pt modelId="{DBEA3A89-34A8-426E-8DE3-3F8E7DCAE0A3}" type="pres">
      <dgm:prSet presAssocID="{4047C1F7-B5FA-477D-95B9-13BB49AB4D78}" presName="rect2" presStyleLbl="alignAcc1" presStyleIdx="1" presStyleCnt="5"/>
      <dgm:spPr/>
    </dgm:pt>
    <dgm:pt modelId="{6BB652F2-DE18-42EA-BDA5-DBB5B61E21C2}" type="pres">
      <dgm:prSet presAssocID="{718D3ED6-309F-486C-A781-91DEDC6939C0}" presName="vertSpace3" presStyleLbl="node1" presStyleIdx="1" presStyleCnt="5"/>
      <dgm:spPr/>
    </dgm:pt>
    <dgm:pt modelId="{59B66116-AEEA-43B8-9C26-59C2A9E434FA}" type="pres">
      <dgm:prSet presAssocID="{718D3ED6-309F-486C-A781-91DEDC6939C0}" presName="circle3" presStyleLbl="node1" presStyleIdx="2" presStyleCnt="5"/>
      <dgm:spPr/>
    </dgm:pt>
    <dgm:pt modelId="{25749E6F-7E96-49F7-94DD-9254AD4E4399}" type="pres">
      <dgm:prSet presAssocID="{718D3ED6-309F-486C-A781-91DEDC6939C0}" presName="rect3" presStyleLbl="alignAcc1" presStyleIdx="2" presStyleCnt="5"/>
      <dgm:spPr/>
    </dgm:pt>
    <dgm:pt modelId="{47917693-707F-4270-BCE8-53BBBE18BA8D}" type="pres">
      <dgm:prSet presAssocID="{4C25CAB2-F8A9-49DD-BE53-7C3FC80CA112}" presName="vertSpace4" presStyleLbl="node1" presStyleIdx="2" presStyleCnt="5"/>
      <dgm:spPr/>
    </dgm:pt>
    <dgm:pt modelId="{2AD1A538-D096-46B7-9ED8-D04EB4160932}" type="pres">
      <dgm:prSet presAssocID="{4C25CAB2-F8A9-49DD-BE53-7C3FC80CA112}" presName="circle4" presStyleLbl="node1" presStyleIdx="3" presStyleCnt="5"/>
      <dgm:spPr/>
    </dgm:pt>
    <dgm:pt modelId="{AB84DFC3-7DBA-4A19-9081-48ACFFFED39E}" type="pres">
      <dgm:prSet presAssocID="{4C25CAB2-F8A9-49DD-BE53-7C3FC80CA112}" presName="rect4" presStyleLbl="alignAcc1" presStyleIdx="3" presStyleCnt="5"/>
      <dgm:spPr/>
    </dgm:pt>
    <dgm:pt modelId="{37228261-FC21-4E47-8C51-07A32B4D0C1E}" type="pres">
      <dgm:prSet presAssocID="{A22AB5D3-EC44-4926-8293-A0685A6980C0}" presName="vertSpace5" presStyleLbl="node1" presStyleIdx="3" presStyleCnt="5"/>
      <dgm:spPr/>
    </dgm:pt>
    <dgm:pt modelId="{79120639-6E4C-41B0-BE37-66FA97CF35CF}" type="pres">
      <dgm:prSet presAssocID="{A22AB5D3-EC44-4926-8293-A0685A6980C0}" presName="circle5" presStyleLbl="node1" presStyleIdx="4" presStyleCnt="5"/>
      <dgm:spPr/>
    </dgm:pt>
    <dgm:pt modelId="{78656E59-FBF1-496A-BE25-9E41CD7753D2}" type="pres">
      <dgm:prSet presAssocID="{A22AB5D3-EC44-4926-8293-A0685A6980C0}" presName="rect5" presStyleLbl="alignAcc1" presStyleIdx="4" presStyleCnt="5"/>
      <dgm:spPr/>
    </dgm:pt>
    <dgm:pt modelId="{EB76B7D5-64A3-4F85-9761-F9EBCB0D1489}" type="pres">
      <dgm:prSet presAssocID="{A5B5F163-833C-4EB7-AC04-4C4FA2B2F62E}" presName="rect1ParTxNoCh" presStyleLbl="alignAcc1" presStyleIdx="4" presStyleCnt="5">
        <dgm:presLayoutVars>
          <dgm:chMax val="1"/>
          <dgm:bulletEnabled val="1"/>
        </dgm:presLayoutVars>
      </dgm:prSet>
      <dgm:spPr/>
    </dgm:pt>
    <dgm:pt modelId="{D6AB8C1F-6D36-4D27-9FC3-F53FD7C3FCEE}" type="pres">
      <dgm:prSet presAssocID="{4047C1F7-B5FA-477D-95B9-13BB49AB4D78}" presName="rect2ParTxNoCh" presStyleLbl="alignAcc1" presStyleIdx="4" presStyleCnt="5">
        <dgm:presLayoutVars>
          <dgm:chMax val="1"/>
          <dgm:bulletEnabled val="1"/>
        </dgm:presLayoutVars>
      </dgm:prSet>
      <dgm:spPr/>
    </dgm:pt>
    <dgm:pt modelId="{F93BCB57-908E-4B12-8509-5E97417781DE}" type="pres">
      <dgm:prSet presAssocID="{718D3ED6-309F-486C-A781-91DEDC6939C0}" presName="rect3ParTxNoCh" presStyleLbl="alignAcc1" presStyleIdx="4" presStyleCnt="5">
        <dgm:presLayoutVars>
          <dgm:chMax val="1"/>
          <dgm:bulletEnabled val="1"/>
        </dgm:presLayoutVars>
      </dgm:prSet>
      <dgm:spPr/>
    </dgm:pt>
    <dgm:pt modelId="{D94AAB1A-A026-440A-A095-7F9D0C3132A7}" type="pres">
      <dgm:prSet presAssocID="{4C25CAB2-F8A9-49DD-BE53-7C3FC80CA112}" presName="rect4ParTxNoCh" presStyleLbl="alignAcc1" presStyleIdx="4" presStyleCnt="5">
        <dgm:presLayoutVars>
          <dgm:chMax val="1"/>
          <dgm:bulletEnabled val="1"/>
        </dgm:presLayoutVars>
      </dgm:prSet>
      <dgm:spPr/>
    </dgm:pt>
    <dgm:pt modelId="{946C4ED3-7419-49E6-94D6-ACF68CD264E1}" type="pres">
      <dgm:prSet presAssocID="{A22AB5D3-EC44-4926-8293-A0685A6980C0}" presName="rect5ParTxNoCh" presStyleLbl="alignAcc1" presStyleIdx="4" presStyleCnt="5">
        <dgm:presLayoutVars>
          <dgm:chMax val="1"/>
          <dgm:bulletEnabled val="1"/>
        </dgm:presLayoutVars>
      </dgm:prSet>
      <dgm:spPr/>
    </dgm:pt>
  </dgm:ptLst>
  <dgm:cxnLst>
    <dgm:cxn modelId="{2D22F816-8967-478D-941D-725A964D0DDA}" type="presOf" srcId="{A22AB5D3-EC44-4926-8293-A0685A6980C0}" destId="{78656E59-FBF1-496A-BE25-9E41CD7753D2}" srcOrd="0" destOrd="0" presId="urn:microsoft.com/office/officeart/2005/8/layout/target3"/>
    <dgm:cxn modelId="{23AFEB23-4EDF-4AEE-BCBD-B41F7ECB2EC5}" type="presOf" srcId="{A5B5F163-833C-4EB7-AC04-4C4FA2B2F62E}" destId="{EB76B7D5-64A3-4F85-9761-F9EBCB0D1489}" srcOrd="1" destOrd="0" presId="urn:microsoft.com/office/officeart/2005/8/layout/target3"/>
    <dgm:cxn modelId="{5B3F7C33-E7EA-4A6C-A32F-7BE3BAC3581D}" type="presOf" srcId="{718D3ED6-309F-486C-A781-91DEDC6939C0}" destId="{25749E6F-7E96-49F7-94DD-9254AD4E4399}" srcOrd="0" destOrd="0" presId="urn:microsoft.com/office/officeart/2005/8/layout/target3"/>
    <dgm:cxn modelId="{958BCA81-C359-4F64-8A69-CF72209570BF}" type="presOf" srcId="{9BB51EC2-8A46-45A0-A15C-C97440052DE4}" destId="{F5FB16F0-8999-47B5-A8DF-326257B8DC87}" srcOrd="0" destOrd="0" presId="urn:microsoft.com/office/officeart/2005/8/layout/target3"/>
    <dgm:cxn modelId="{8897A087-AD11-494B-8CB7-D8AEEC5AB51D}" srcId="{9BB51EC2-8A46-45A0-A15C-C97440052DE4}" destId="{4C25CAB2-F8A9-49DD-BE53-7C3FC80CA112}" srcOrd="3" destOrd="0" parTransId="{BCB638D7-E0DE-4952-9E7F-0D65960F5F42}" sibTransId="{003EB9AC-903B-49D4-BB47-8D65397EB40D}"/>
    <dgm:cxn modelId="{0B0B018A-DE75-4880-8432-1470A812B4DB}" type="presOf" srcId="{A22AB5D3-EC44-4926-8293-A0685A6980C0}" destId="{946C4ED3-7419-49E6-94D6-ACF68CD264E1}" srcOrd="1" destOrd="0" presId="urn:microsoft.com/office/officeart/2005/8/layout/target3"/>
    <dgm:cxn modelId="{DF7678BA-DF0C-4426-AB5B-3089AEBFD6F4}" type="presOf" srcId="{4047C1F7-B5FA-477D-95B9-13BB49AB4D78}" destId="{D6AB8C1F-6D36-4D27-9FC3-F53FD7C3FCEE}" srcOrd="1" destOrd="0" presId="urn:microsoft.com/office/officeart/2005/8/layout/target3"/>
    <dgm:cxn modelId="{919673BB-A5E1-4C1F-9B46-7001CFE73145}" type="presOf" srcId="{4C25CAB2-F8A9-49DD-BE53-7C3FC80CA112}" destId="{D94AAB1A-A026-440A-A095-7F9D0C3132A7}" srcOrd="1" destOrd="0" presId="urn:microsoft.com/office/officeart/2005/8/layout/target3"/>
    <dgm:cxn modelId="{0DD4E0BB-7578-4178-A448-122630E9C860}" srcId="{9BB51EC2-8A46-45A0-A15C-C97440052DE4}" destId="{4047C1F7-B5FA-477D-95B9-13BB49AB4D78}" srcOrd="1" destOrd="0" parTransId="{2FF3134A-F1E6-4CDE-8F50-6D6F38A7387D}" sibTransId="{6BF28D0A-EC49-4455-9E66-4116C648D4E0}"/>
    <dgm:cxn modelId="{B48943BE-F588-4B3F-8155-74BB292201EB}" srcId="{9BB51EC2-8A46-45A0-A15C-C97440052DE4}" destId="{718D3ED6-309F-486C-A781-91DEDC6939C0}" srcOrd="2" destOrd="0" parTransId="{8FD8B9DE-F321-4F9E-AAD4-DE55E07B75B0}" sibTransId="{37F862BC-22BB-4108-8ECF-EE6A4F36AF70}"/>
    <dgm:cxn modelId="{C1F42CC4-8F38-4E20-9F3D-03EC490E9315}" srcId="{9BB51EC2-8A46-45A0-A15C-C97440052DE4}" destId="{A22AB5D3-EC44-4926-8293-A0685A6980C0}" srcOrd="4" destOrd="0" parTransId="{BB5C68AD-9DC1-48AD-AC6D-38FEA5D25B96}" sibTransId="{669AD568-AD71-4FE9-B87C-2891C12EE470}"/>
    <dgm:cxn modelId="{BB5504C5-3C24-4C6B-A509-A2B67F0010B5}" type="presOf" srcId="{A5B5F163-833C-4EB7-AC04-4C4FA2B2F62E}" destId="{3D7B834E-EAFC-4118-8EE3-1D04AC188970}" srcOrd="0" destOrd="0" presId="urn:microsoft.com/office/officeart/2005/8/layout/target3"/>
    <dgm:cxn modelId="{21A7B9C5-67B5-40D1-902E-EFB3E8D862F6}" srcId="{9BB51EC2-8A46-45A0-A15C-C97440052DE4}" destId="{A5B5F163-833C-4EB7-AC04-4C4FA2B2F62E}" srcOrd="0" destOrd="0" parTransId="{0F70F127-E690-415F-BDC8-F10A1C38024A}" sibTransId="{79834163-B17E-4266-A10D-A81F0B8F0260}"/>
    <dgm:cxn modelId="{4F20D9CB-620A-463C-AAF3-414CA9E91212}" type="presOf" srcId="{4047C1F7-B5FA-477D-95B9-13BB49AB4D78}" destId="{DBEA3A89-34A8-426E-8DE3-3F8E7DCAE0A3}" srcOrd="0" destOrd="0" presId="urn:microsoft.com/office/officeart/2005/8/layout/target3"/>
    <dgm:cxn modelId="{A1C3E6D7-43D0-40F2-91E4-385665F9FA66}" type="presOf" srcId="{718D3ED6-309F-486C-A781-91DEDC6939C0}" destId="{F93BCB57-908E-4B12-8509-5E97417781DE}" srcOrd="1" destOrd="0" presId="urn:microsoft.com/office/officeart/2005/8/layout/target3"/>
    <dgm:cxn modelId="{3A572DE2-9D96-4680-B488-0EB7C897B8F5}" type="presOf" srcId="{4C25CAB2-F8A9-49DD-BE53-7C3FC80CA112}" destId="{AB84DFC3-7DBA-4A19-9081-48ACFFFED39E}" srcOrd="0" destOrd="0" presId="urn:microsoft.com/office/officeart/2005/8/layout/target3"/>
    <dgm:cxn modelId="{1AFA75B4-9784-4E3E-93D6-74783A137B6C}" type="presParOf" srcId="{F5FB16F0-8999-47B5-A8DF-326257B8DC87}" destId="{AED34162-13A0-4083-BD8B-3D3040324DEA}" srcOrd="0" destOrd="0" presId="urn:microsoft.com/office/officeart/2005/8/layout/target3"/>
    <dgm:cxn modelId="{8DAECCA2-FA27-4B5A-A7DC-F2903B639606}" type="presParOf" srcId="{F5FB16F0-8999-47B5-A8DF-326257B8DC87}" destId="{FE10C045-95DB-426A-8F70-C1BEB8EE2D56}" srcOrd="1" destOrd="0" presId="urn:microsoft.com/office/officeart/2005/8/layout/target3"/>
    <dgm:cxn modelId="{8078F70A-5A04-4DEA-AB0B-D74F9FF3C3C7}" type="presParOf" srcId="{F5FB16F0-8999-47B5-A8DF-326257B8DC87}" destId="{3D7B834E-EAFC-4118-8EE3-1D04AC188970}" srcOrd="2" destOrd="0" presId="urn:microsoft.com/office/officeart/2005/8/layout/target3"/>
    <dgm:cxn modelId="{6DE50A66-E1C1-4003-8DCF-C87846DCF77C}" type="presParOf" srcId="{F5FB16F0-8999-47B5-A8DF-326257B8DC87}" destId="{59711B07-37AB-4BDF-85BA-A813D10DF0A3}" srcOrd="3" destOrd="0" presId="urn:microsoft.com/office/officeart/2005/8/layout/target3"/>
    <dgm:cxn modelId="{7EE212F0-B5B8-4944-A63A-485C0B2E9FB3}" type="presParOf" srcId="{F5FB16F0-8999-47B5-A8DF-326257B8DC87}" destId="{D9648ACB-ABBC-48DE-9746-728FAEA8916F}" srcOrd="4" destOrd="0" presId="urn:microsoft.com/office/officeart/2005/8/layout/target3"/>
    <dgm:cxn modelId="{71DA947B-A7BA-481D-9E06-D5A6B18088A9}" type="presParOf" srcId="{F5FB16F0-8999-47B5-A8DF-326257B8DC87}" destId="{DBEA3A89-34A8-426E-8DE3-3F8E7DCAE0A3}" srcOrd="5" destOrd="0" presId="urn:microsoft.com/office/officeart/2005/8/layout/target3"/>
    <dgm:cxn modelId="{6F42E440-6060-4073-B67A-5C75D5C58D6A}" type="presParOf" srcId="{F5FB16F0-8999-47B5-A8DF-326257B8DC87}" destId="{6BB652F2-DE18-42EA-BDA5-DBB5B61E21C2}" srcOrd="6" destOrd="0" presId="urn:microsoft.com/office/officeart/2005/8/layout/target3"/>
    <dgm:cxn modelId="{EA9F24E6-C0EA-41D5-90E9-826DE29256A5}" type="presParOf" srcId="{F5FB16F0-8999-47B5-A8DF-326257B8DC87}" destId="{59B66116-AEEA-43B8-9C26-59C2A9E434FA}" srcOrd="7" destOrd="0" presId="urn:microsoft.com/office/officeart/2005/8/layout/target3"/>
    <dgm:cxn modelId="{5F701E09-AF56-4453-9ECE-9174B18158EB}" type="presParOf" srcId="{F5FB16F0-8999-47B5-A8DF-326257B8DC87}" destId="{25749E6F-7E96-49F7-94DD-9254AD4E4399}" srcOrd="8" destOrd="0" presId="urn:microsoft.com/office/officeart/2005/8/layout/target3"/>
    <dgm:cxn modelId="{9E3904E2-C281-4889-8E94-CD665ED922CF}" type="presParOf" srcId="{F5FB16F0-8999-47B5-A8DF-326257B8DC87}" destId="{47917693-707F-4270-BCE8-53BBBE18BA8D}" srcOrd="9" destOrd="0" presId="urn:microsoft.com/office/officeart/2005/8/layout/target3"/>
    <dgm:cxn modelId="{0252EB01-DAAF-4B77-877E-3F5BADBE2D68}" type="presParOf" srcId="{F5FB16F0-8999-47B5-A8DF-326257B8DC87}" destId="{2AD1A538-D096-46B7-9ED8-D04EB4160932}" srcOrd="10" destOrd="0" presId="urn:microsoft.com/office/officeart/2005/8/layout/target3"/>
    <dgm:cxn modelId="{42CAC19E-6DA3-4985-ABFE-6F8EBDA5C4ED}" type="presParOf" srcId="{F5FB16F0-8999-47B5-A8DF-326257B8DC87}" destId="{AB84DFC3-7DBA-4A19-9081-48ACFFFED39E}" srcOrd="11" destOrd="0" presId="urn:microsoft.com/office/officeart/2005/8/layout/target3"/>
    <dgm:cxn modelId="{845881C7-1CE8-4684-A842-994D8C3759EB}" type="presParOf" srcId="{F5FB16F0-8999-47B5-A8DF-326257B8DC87}" destId="{37228261-FC21-4E47-8C51-07A32B4D0C1E}" srcOrd="12" destOrd="0" presId="urn:microsoft.com/office/officeart/2005/8/layout/target3"/>
    <dgm:cxn modelId="{B3190A30-2ACE-4BBB-9B3E-3AF7DD3C1FA4}" type="presParOf" srcId="{F5FB16F0-8999-47B5-A8DF-326257B8DC87}" destId="{79120639-6E4C-41B0-BE37-66FA97CF35CF}" srcOrd="13" destOrd="0" presId="urn:microsoft.com/office/officeart/2005/8/layout/target3"/>
    <dgm:cxn modelId="{FF6E4B5A-D137-434F-B84D-5F662C655E02}" type="presParOf" srcId="{F5FB16F0-8999-47B5-A8DF-326257B8DC87}" destId="{78656E59-FBF1-496A-BE25-9E41CD7753D2}" srcOrd="14" destOrd="0" presId="urn:microsoft.com/office/officeart/2005/8/layout/target3"/>
    <dgm:cxn modelId="{CE3211D1-DE56-4BF8-81A0-1E9B1610BB71}" type="presParOf" srcId="{F5FB16F0-8999-47B5-A8DF-326257B8DC87}" destId="{EB76B7D5-64A3-4F85-9761-F9EBCB0D1489}" srcOrd="15" destOrd="0" presId="urn:microsoft.com/office/officeart/2005/8/layout/target3"/>
    <dgm:cxn modelId="{D1CF6C35-DF0F-4BE9-A396-73E8C821D9E1}" type="presParOf" srcId="{F5FB16F0-8999-47B5-A8DF-326257B8DC87}" destId="{D6AB8C1F-6D36-4D27-9FC3-F53FD7C3FCEE}" srcOrd="16" destOrd="0" presId="urn:microsoft.com/office/officeart/2005/8/layout/target3"/>
    <dgm:cxn modelId="{26929D28-1230-4AEF-8EF6-076B78465EF9}" type="presParOf" srcId="{F5FB16F0-8999-47B5-A8DF-326257B8DC87}" destId="{F93BCB57-908E-4B12-8509-5E97417781DE}" srcOrd="17" destOrd="0" presId="urn:microsoft.com/office/officeart/2005/8/layout/target3"/>
    <dgm:cxn modelId="{C2006EC1-1809-4116-9861-681224130764}" type="presParOf" srcId="{F5FB16F0-8999-47B5-A8DF-326257B8DC87}" destId="{D94AAB1A-A026-440A-A095-7F9D0C3132A7}" srcOrd="18" destOrd="0" presId="urn:microsoft.com/office/officeart/2005/8/layout/target3"/>
    <dgm:cxn modelId="{D89C0A81-50E4-4419-9EC6-8179E3FE38AD}" type="presParOf" srcId="{F5FB16F0-8999-47B5-A8DF-326257B8DC87}" destId="{946C4ED3-7419-49E6-94D6-ACF68CD264E1}" srcOrd="1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C1EB9E-C618-452F-865C-891210B48D53}" type="doc">
      <dgm:prSet loTypeId="urn:microsoft.com/office/officeart/2005/8/layout/venn1" loCatId="relationship" qsTypeId="urn:microsoft.com/office/officeart/2005/8/quickstyle/simple2" qsCatId="simple" csTypeId="urn:microsoft.com/office/officeart/2005/8/colors/accent1_5" csCatId="accent1" phldr="1"/>
      <dgm:spPr/>
      <dgm:t>
        <a:bodyPr/>
        <a:lstStyle/>
        <a:p>
          <a:endParaRPr lang="en-SG"/>
        </a:p>
      </dgm:t>
    </dgm:pt>
    <dgm:pt modelId="{CE992776-8F3D-4BCD-9917-C1AC981B4AD4}">
      <dgm:prSet phldrT="[Text]"/>
      <dgm:spPr/>
      <dgm:t>
        <a:bodyPr/>
        <a:lstStyle/>
        <a:p>
          <a:r>
            <a:rPr lang="en-SG" b="1" i="1" dirty="0"/>
            <a:t>Thesis</a:t>
          </a:r>
          <a:r>
            <a:rPr lang="en-SG" dirty="0"/>
            <a:t>: sound is impermanent</a:t>
          </a:r>
        </a:p>
      </dgm:t>
    </dgm:pt>
    <dgm:pt modelId="{66BE89CA-6E44-4256-9958-63C8FFA36E0E}" type="parTrans" cxnId="{0F5656B7-9761-4052-9C31-74DB36E306CF}">
      <dgm:prSet/>
      <dgm:spPr/>
      <dgm:t>
        <a:bodyPr/>
        <a:lstStyle/>
        <a:p>
          <a:endParaRPr lang="en-SG"/>
        </a:p>
      </dgm:t>
    </dgm:pt>
    <dgm:pt modelId="{16203361-AE4E-412F-8DAC-D40C2324617C}" type="sibTrans" cxnId="{0F5656B7-9761-4052-9C31-74DB36E306CF}">
      <dgm:prSet/>
      <dgm:spPr/>
      <dgm:t>
        <a:bodyPr/>
        <a:lstStyle/>
        <a:p>
          <a:endParaRPr lang="en-SG"/>
        </a:p>
      </dgm:t>
    </dgm:pt>
    <dgm:pt modelId="{920992A2-B8CE-437B-AA8F-C2921B62479C}">
      <dgm:prSet phldrT="[Text]"/>
      <dgm:spPr/>
      <dgm:t>
        <a:bodyPr/>
        <a:lstStyle/>
        <a:p>
          <a:r>
            <a:rPr lang="en-SG" b="1" i="1" dirty="0"/>
            <a:t>Reason</a:t>
          </a:r>
          <a:r>
            <a:rPr lang="en-SG" dirty="0"/>
            <a:t>: because it is produced</a:t>
          </a:r>
        </a:p>
      </dgm:t>
    </dgm:pt>
    <dgm:pt modelId="{0A3CAB3F-DC61-45B6-8D0F-E54E22CFCB2E}" type="parTrans" cxnId="{CC8C685A-F97D-4614-990A-CBF1FCC3E783}">
      <dgm:prSet/>
      <dgm:spPr/>
      <dgm:t>
        <a:bodyPr/>
        <a:lstStyle/>
        <a:p>
          <a:endParaRPr lang="en-SG"/>
        </a:p>
      </dgm:t>
    </dgm:pt>
    <dgm:pt modelId="{9FAB2FCE-11B7-4901-B011-4B725DBFFE5C}" type="sibTrans" cxnId="{CC8C685A-F97D-4614-990A-CBF1FCC3E783}">
      <dgm:prSet/>
      <dgm:spPr/>
      <dgm:t>
        <a:bodyPr/>
        <a:lstStyle/>
        <a:p>
          <a:endParaRPr lang="en-SG"/>
        </a:p>
      </dgm:t>
    </dgm:pt>
    <dgm:pt modelId="{2344B21D-A32E-4283-9F40-F9468CCEA35D}">
      <dgm:prSet phldrT="[Text]"/>
      <dgm:spPr/>
      <dgm:t>
        <a:bodyPr/>
        <a:lstStyle/>
        <a:p>
          <a:r>
            <a:rPr lang="en-SG" b="1" i="1" dirty="0"/>
            <a:t>Example</a:t>
          </a:r>
          <a:r>
            <a:rPr lang="en-SG" dirty="0"/>
            <a:t>: whatever produced is impermanent, like a pot, unlike the sky (not produced)</a:t>
          </a:r>
        </a:p>
      </dgm:t>
    </dgm:pt>
    <dgm:pt modelId="{66A08CAC-FA3F-4E4B-BACE-A36682387795}" type="parTrans" cxnId="{45726E79-909B-4989-B912-0057143CDA2A}">
      <dgm:prSet/>
      <dgm:spPr/>
      <dgm:t>
        <a:bodyPr/>
        <a:lstStyle/>
        <a:p>
          <a:endParaRPr lang="en-SG"/>
        </a:p>
      </dgm:t>
    </dgm:pt>
    <dgm:pt modelId="{4F8A59AB-F4C9-4FF7-8AA8-4F038A337FD5}" type="sibTrans" cxnId="{45726E79-909B-4989-B912-0057143CDA2A}">
      <dgm:prSet/>
      <dgm:spPr/>
      <dgm:t>
        <a:bodyPr/>
        <a:lstStyle/>
        <a:p>
          <a:endParaRPr lang="en-SG"/>
        </a:p>
      </dgm:t>
    </dgm:pt>
    <dgm:pt modelId="{5927230A-ED63-4E96-9383-E10D90F5FCF8}">
      <dgm:prSet/>
      <dgm:spPr/>
      <dgm:t>
        <a:bodyPr/>
        <a:lstStyle/>
        <a:p>
          <a:r>
            <a:rPr lang="en-SG" b="1" i="1" dirty="0"/>
            <a:t>Application</a:t>
          </a:r>
          <a:r>
            <a:rPr lang="en-SG" dirty="0"/>
            <a:t>: sound is produced</a:t>
          </a:r>
        </a:p>
      </dgm:t>
    </dgm:pt>
    <dgm:pt modelId="{1C942E1D-E6DC-4F76-B30E-EBEB267C753D}" type="parTrans" cxnId="{F4F00CC4-803A-4B3D-B000-0030177F70A1}">
      <dgm:prSet/>
      <dgm:spPr/>
      <dgm:t>
        <a:bodyPr/>
        <a:lstStyle/>
        <a:p>
          <a:endParaRPr lang="en-SG"/>
        </a:p>
      </dgm:t>
    </dgm:pt>
    <dgm:pt modelId="{FEBE2E07-377B-477C-A4AF-5B7F1C97DD56}" type="sibTrans" cxnId="{F4F00CC4-803A-4B3D-B000-0030177F70A1}">
      <dgm:prSet/>
      <dgm:spPr/>
      <dgm:t>
        <a:bodyPr/>
        <a:lstStyle/>
        <a:p>
          <a:endParaRPr lang="en-SG"/>
        </a:p>
      </dgm:t>
    </dgm:pt>
    <dgm:pt modelId="{3CE62AF9-CD63-4B51-AAC6-331D331C4CC8}">
      <dgm:prSet/>
      <dgm:spPr/>
      <dgm:t>
        <a:bodyPr/>
        <a:lstStyle/>
        <a:p>
          <a:r>
            <a:rPr lang="en-SG" b="1" i="1" dirty="0"/>
            <a:t>Conclusion</a:t>
          </a:r>
          <a:r>
            <a:rPr lang="en-SG" dirty="0"/>
            <a:t>: sound is impermanent</a:t>
          </a:r>
        </a:p>
      </dgm:t>
    </dgm:pt>
    <dgm:pt modelId="{DAB76530-6452-4F27-8F17-9E7978659AD8}" type="parTrans" cxnId="{67410068-A4D7-4181-B74C-ABFEDFA38760}">
      <dgm:prSet/>
      <dgm:spPr/>
      <dgm:t>
        <a:bodyPr/>
        <a:lstStyle/>
        <a:p>
          <a:endParaRPr lang="en-SG"/>
        </a:p>
      </dgm:t>
    </dgm:pt>
    <dgm:pt modelId="{BF6E57B9-63E2-4270-B5CC-9AD3E082D108}" type="sibTrans" cxnId="{67410068-A4D7-4181-B74C-ABFEDFA38760}">
      <dgm:prSet/>
      <dgm:spPr/>
      <dgm:t>
        <a:bodyPr/>
        <a:lstStyle/>
        <a:p>
          <a:endParaRPr lang="en-SG"/>
        </a:p>
      </dgm:t>
    </dgm:pt>
    <dgm:pt modelId="{1FEE5C7F-2778-4AF4-8C5D-9501A535D48F}" type="pres">
      <dgm:prSet presAssocID="{31C1EB9E-C618-452F-865C-891210B48D53}" presName="compositeShape" presStyleCnt="0">
        <dgm:presLayoutVars>
          <dgm:chMax val="7"/>
          <dgm:dir/>
          <dgm:resizeHandles val="exact"/>
        </dgm:presLayoutVars>
      </dgm:prSet>
      <dgm:spPr/>
    </dgm:pt>
    <dgm:pt modelId="{044A934C-EC8B-4DE7-A4B2-BA5E3FA02B25}" type="pres">
      <dgm:prSet presAssocID="{CE992776-8F3D-4BCD-9917-C1AC981B4AD4}" presName="circ1" presStyleLbl="vennNode1" presStyleIdx="0" presStyleCnt="5"/>
      <dgm:spPr/>
    </dgm:pt>
    <dgm:pt modelId="{118CF0AC-BC0A-4D60-B0E7-767F201CEB26}" type="pres">
      <dgm:prSet presAssocID="{CE992776-8F3D-4BCD-9917-C1AC981B4AD4}" presName="circ1Tx" presStyleLbl="revTx" presStyleIdx="0" presStyleCnt="0">
        <dgm:presLayoutVars>
          <dgm:chMax val="0"/>
          <dgm:chPref val="0"/>
          <dgm:bulletEnabled val="1"/>
        </dgm:presLayoutVars>
      </dgm:prSet>
      <dgm:spPr/>
    </dgm:pt>
    <dgm:pt modelId="{B60E82FA-F7DC-4BF4-B799-7B4DDAF6F416}" type="pres">
      <dgm:prSet presAssocID="{920992A2-B8CE-437B-AA8F-C2921B62479C}" presName="circ2" presStyleLbl="vennNode1" presStyleIdx="1" presStyleCnt="5"/>
      <dgm:spPr/>
    </dgm:pt>
    <dgm:pt modelId="{BE2E5BFB-A492-46AC-9021-BB6405997FF0}" type="pres">
      <dgm:prSet presAssocID="{920992A2-B8CE-437B-AA8F-C2921B62479C}" presName="circ2Tx" presStyleLbl="revTx" presStyleIdx="0" presStyleCnt="0">
        <dgm:presLayoutVars>
          <dgm:chMax val="0"/>
          <dgm:chPref val="0"/>
          <dgm:bulletEnabled val="1"/>
        </dgm:presLayoutVars>
      </dgm:prSet>
      <dgm:spPr/>
    </dgm:pt>
    <dgm:pt modelId="{D4F5C13C-F5A0-4F28-B135-A08F8030D379}" type="pres">
      <dgm:prSet presAssocID="{2344B21D-A32E-4283-9F40-F9468CCEA35D}" presName="circ3" presStyleLbl="vennNode1" presStyleIdx="2" presStyleCnt="5"/>
      <dgm:spPr/>
    </dgm:pt>
    <dgm:pt modelId="{A50003A0-3706-448D-BB1B-41BF16D98B05}" type="pres">
      <dgm:prSet presAssocID="{2344B21D-A32E-4283-9F40-F9468CCEA35D}" presName="circ3Tx" presStyleLbl="revTx" presStyleIdx="0" presStyleCnt="0">
        <dgm:presLayoutVars>
          <dgm:chMax val="0"/>
          <dgm:chPref val="0"/>
          <dgm:bulletEnabled val="1"/>
        </dgm:presLayoutVars>
      </dgm:prSet>
      <dgm:spPr/>
    </dgm:pt>
    <dgm:pt modelId="{E9712C9D-223B-43C1-B2D7-9097F8F860A7}" type="pres">
      <dgm:prSet presAssocID="{5927230A-ED63-4E96-9383-E10D90F5FCF8}" presName="circ4" presStyleLbl="vennNode1" presStyleIdx="3" presStyleCnt="5"/>
      <dgm:spPr/>
    </dgm:pt>
    <dgm:pt modelId="{DD741CAD-D0A7-41A6-8C1D-EAEB6B2D6DF7}" type="pres">
      <dgm:prSet presAssocID="{5927230A-ED63-4E96-9383-E10D90F5FCF8}" presName="circ4Tx" presStyleLbl="revTx" presStyleIdx="0" presStyleCnt="0">
        <dgm:presLayoutVars>
          <dgm:chMax val="0"/>
          <dgm:chPref val="0"/>
          <dgm:bulletEnabled val="1"/>
        </dgm:presLayoutVars>
      </dgm:prSet>
      <dgm:spPr/>
    </dgm:pt>
    <dgm:pt modelId="{67F6A59D-0A35-4D97-8D17-E8F6CBD915BE}" type="pres">
      <dgm:prSet presAssocID="{3CE62AF9-CD63-4B51-AAC6-331D331C4CC8}" presName="circ5" presStyleLbl="vennNode1" presStyleIdx="4" presStyleCnt="5"/>
      <dgm:spPr/>
    </dgm:pt>
    <dgm:pt modelId="{DFF32372-1828-47E7-AEB7-90DA6B801EEF}" type="pres">
      <dgm:prSet presAssocID="{3CE62AF9-CD63-4B51-AAC6-331D331C4CC8}" presName="circ5Tx" presStyleLbl="revTx" presStyleIdx="0" presStyleCnt="0">
        <dgm:presLayoutVars>
          <dgm:chMax val="0"/>
          <dgm:chPref val="0"/>
          <dgm:bulletEnabled val="1"/>
        </dgm:presLayoutVars>
      </dgm:prSet>
      <dgm:spPr/>
    </dgm:pt>
  </dgm:ptLst>
  <dgm:cxnLst>
    <dgm:cxn modelId="{2398CF04-41F7-4B8B-8C97-BA1071A486BF}" type="presOf" srcId="{CE992776-8F3D-4BCD-9917-C1AC981B4AD4}" destId="{118CF0AC-BC0A-4D60-B0E7-767F201CEB26}" srcOrd="0" destOrd="0" presId="urn:microsoft.com/office/officeart/2005/8/layout/venn1"/>
    <dgm:cxn modelId="{2A9A6E08-274B-4A25-9E66-2194FF38E787}" type="presOf" srcId="{2344B21D-A32E-4283-9F40-F9468CCEA35D}" destId="{A50003A0-3706-448D-BB1B-41BF16D98B05}" srcOrd="0" destOrd="0" presId="urn:microsoft.com/office/officeart/2005/8/layout/venn1"/>
    <dgm:cxn modelId="{BC211244-157D-402D-8969-FA50C5BC36E2}" type="presOf" srcId="{31C1EB9E-C618-452F-865C-891210B48D53}" destId="{1FEE5C7F-2778-4AF4-8C5D-9501A535D48F}" srcOrd="0" destOrd="0" presId="urn:microsoft.com/office/officeart/2005/8/layout/venn1"/>
    <dgm:cxn modelId="{67410068-A4D7-4181-B74C-ABFEDFA38760}" srcId="{31C1EB9E-C618-452F-865C-891210B48D53}" destId="{3CE62AF9-CD63-4B51-AAC6-331D331C4CC8}" srcOrd="4" destOrd="0" parTransId="{DAB76530-6452-4F27-8F17-9E7978659AD8}" sibTransId="{BF6E57B9-63E2-4270-B5CC-9AD3E082D108}"/>
    <dgm:cxn modelId="{45726E79-909B-4989-B912-0057143CDA2A}" srcId="{31C1EB9E-C618-452F-865C-891210B48D53}" destId="{2344B21D-A32E-4283-9F40-F9468CCEA35D}" srcOrd="2" destOrd="0" parTransId="{66A08CAC-FA3F-4E4B-BACE-A36682387795}" sibTransId="{4F8A59AB-F4C9-4FF7-8AA8-4F038A337FD5}"/>
    <dgm:cxn modelId="{CC8C685A-F97D-4614-990A-CBF1FCC3E783}" srcId="{31C1EB9E-C618-452F-865C-891210B48D53}" destId="{920992A2-B8CE-437B-AA8F-C2921B62479C}" srcOrd="1" destOrd="0" parTransId="{0A3CAB3F-DC61-45B6-8D0F-E54E22CFCB2E}" sibTransId="{9FAB2FCE-11B7-4901-B011-4B725DBFFE5C}"/>
    <dgm:cxn modelId="{58ABEA7A-9835-4522-9DA7-F529F20E4F77}" type="presOf" srcId="{920992A2-B8CE-437B-AA8F-C2921B62479C}" destId="{BE2E5BFB-A492-46AC-9021-BB6405997FF0}" srcOrd="0" destOrd="0" presId="urn:microsoft.com/office/officeart/2005/8/layout/venn1"/>
    <dgm:cxn modelId="{A66D8C7B-367E-4A69-A932-03AA0441F07E}" type="presOf" srcId="{5927230A-ED63-4E96-9383-E10D90F5FCF8}" destId="{DD741CAD-D0A7-41A6-8C1D-EAEB6B2D6DF7}" srcOrd="0" destOrd="0" presId="urn:microsoft.com/office/officeart/2005/8/layout/venn1"/>
    <dgm:cxn modelId="{0F5656B7-9761-4052-9C31-74DB36E306CF}" srcId="{31C1EB9E-C618-452F-865C-891210B48D53}" destId="{CE992776-8F3D-4BCD-9917-C1AC981B4AD4}" srcOrd="0" destOrd="0" parTransId="{66BE89CA-6E44-4256-9958-63C8FFA36E0E}" sibTransId="{16203361-AE4E-412F-8DAC-D40C2324617C}"/>
    <dgm:cxn modelId="{F4F00CC4-803A-4B3D-B000-0030177F70A1}" srcId="{31C1EB9E-C618-452F-865C-891210B48D53}" destId="{5927230A-ED63-4E96-9383-E10D90F5FCF8}" srcOrd="3" destOrd="0" parTransId="{1C942E1D-E6DC-4F76-B30E-EBEB267C753D}" sibTransId="{FEBE2E07-377B-477C-A4AF-5B7F1C97DD56}"/>
    <dgm:cxn modelId="{044D70D3-9FDE-4C9A-9500-D665438FAA2D}" type="presOf" srcId="{3CE62AF9-CD63-4B51-AAC6-331D331C4CC8}" destId="{DFF32372-1828-47E7-AEB7-90DA6B801EEF}" srcOrd="0" destOrd="0" presId="urn:microsoft.com/office/officeart/2005/8/layout/venn1"/>
    <dgm:cxn modelId="{43232D45-5D29-4D33-976B-9D9CAFC9866D}" type="presParOf" srcId="{1FEE5C7F-2778-4AF4-8C5D-9501A535D48F}" destId="{044A934C-EC8B-4DE7-A4B2-BA5E3FA02B25}" srcOrd="0" destOrd="0" presId="urn:microsoft.com/office/officeart/2005/8/layout/venn1"/>
    <dgm:cxn modelId="{97E57DF8-447D-4CF7-B2F1-13DD3B1F4B78}" type="presParOf" srcId="{1FEE5C7F-2778-4AF4-8C5D-9501A535D48F}" destId="{118CF0AC-BC0A-4D60-B0E7-767F201CEB26}" srcOrd="1" destOrd="0" presId="urn:microsoft.com/office/officeart/2005/8/layout/venn1"/>
    <dgm:cxn modelId="{460DA7FE-9A23-4B0D-BB72-946F4CB5859E}" type="presParOf" srcId="{1FEE5C7F-2778-4AF4-8C5D-9501A535D48F}" destId="{B60E82FA-F7DC-4BF4-B799-7B4DDAF6F416}" srcOrd="2" destOrd="0" presId="urn:microsoft.com/office/officeart/2005/8/layout/venn1"/>
    <dgm:cxn modelId="{93185083-080A-4639-AA86-931E7F09FAF4}" type="presParOf" srcId="{1FEE5C7F-2778-4AF4-8C5D-9501A535D48F}" destId="{BE2E5BFB-A492-46AC-9021-BB6405997FF0}" srcOrd="3" destOrd="0" presId="urn:microsoft.com/office/officeart/2005/8/layout/venn1"/>
    <dgm:cxn modelId="{AD97B86D-9443-4E34-AD9B-1A6AE33ED7EF}" type="presParOf" srcId="{1FEE5C7F-2778-4AF4-8C5D-9501A535D48F}" destId="{D4F5C13C-F5A0-4F28-B135-A08F8030D379}" srcOrd="4" destOrd="0" presId="urn:microsoft.com/office/officeart/2005/8/layout/venn1"/>
    <dgm:cxn modelId="{6312362A-0A1B-4CA6-AFF0-4EFF9DEAD30E}" type="presParOf" srcId="{1FEE5C7F-2778-4AF4-8C5D-9501A535D48F}" destId="{A50003A0-3706-448D-BB1B-41BF16D98B05}" srcOrd="5" destOrd="0" presId="urn:microsoft.com/office/officeart/2005/8/layout/venn1"/>
    <dgm:cxn modelId="{641BA91D-2302-450B-8E01-06DA6BAEE083}" type="presParOf" srcId="{1FEE5C7F-2778-4AF4-8C5D-9501A535D48F}" destId="{E9712C9D-223B-43C1-B2D7-9097F8F860A7}" srcOrd="6" destOrd="0" presId="urn:microsoft.com/office/officeart/2005/8/layout/venn1"/>
    <dgm:cxn modelId="{90832543-2F3E-4674-83FB-32B0DA35C8CC}" type="presParOf" srcId="{1FEE5C7F-2778-4AF4-8C5D-9501A535D48F}" destId="{DD741CAD-D0A7-41A6-8C1D-EAEB6B2D6DF7}" srcOrd="7" destOrd="0" presId="urn:microsoft.com/office/officeart/2005/8/layout/venn1"/>
    <dgm:cxn modelId="{2321AD61-2F29-4114-83B6-A1C9395BD527}" type="presParOf" srcId="{1FEE5C7F-2778-4AF4-8C5D-9501A535D48F}" destId="{67F6A59D-0A35-4D97-8D17-E8F6CBD915BE}" srcOrd="8" destOrd="0" presId="urn:microsoft.com/office/officeart/2005/8/layout/venn1"/>
    <dgm:cxn modelId="{28664BC8-FFD8-4F11-B074-9785D2A24C51}" type="presParOf" srcId="{1FEE5C7F-2778-4AF4-8C5D-9501A535D48F}" destId="{DFF32372-1828-47E7-AEB7-90DA6B801EEF}" srcOrd="9"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E6AADD-4080-4D65-8A51-4E1667E8D285}" type="doc">
      <dgm:prSet loTypeId="urn:microsoft.com/office/officeart/2005/8/layout/funnel1" loCatId="relationship" qsTypeId="urn:microsoft.com/office/officeart/2005/8/quickstyle/simple2" qsCatId="simple" csTypeId="urn:microsoft.com/office/officeart/2005/8/colors/colorful5" csCatId="colorful" phldr="1"/>
      <dgm:spPr/>
      <dgm:t>
        <a:bodyPr/>
        <a:lstStyle/>
        <a:p>
          <a:endParaRPr lang="en-SG"/>
        </a:p>
      </dgm:t>
    </dgm:pt>
    <dgm:pt modelId="{C6689F34-C48A-4C53-A87D-B34F64F56344}">
      <dgm:prSet phldrT="[Text]"/>
      <dgm:spPr/>
      <dgm:t>
        <a:bodyPr/>
        <a:lstStyle/>
        <a:p>
          <a:r>
            <a:rPr lang="en-SG" dirty="0"/>
            <a:t>5 members</a:t>
          </a:r>
        </a:p>
      </dgm:t>
    </dgm:pt>
    <dgm:pt modelId="{7E760AF6-C12E-4F5B-B6F8-2E4480A55F04}" type="parTrans" cxnId="{59DE7EE2-7650-4844-A9EF-7F8D47F5F9FA}">
      <dgm:prSet/>
      <dgm:spPr/>
      <dgm:t>
        <a:bodyPr/>
        <a:lstStyle/>
        <a:p>
          <a:endParaRPr lang="en-SG"/>
        </a:p>
      </dgm:t>
    </dgm:pt>
    <dgm:pt modelId="{06A91752-74D5-452D-A02B-AFBA4056AF4E}" type="sibTrans" cxnId="{59DE7EE2-7650-4844-A9EF-7F8D47F5F9FA}">
      <dgm:prSet/>
      <dgm:spPr/>
      <dgm:t>
        <a:bodyPr/>
        <a:lstStyle/>
        <a:p>
          <a:endParaRPr lang="en-SG"/>
        </a:p>
      </dgm:t>
    </dgm:pt>
    <dgm:pt modelId="{189991F0-F8DA-4EEE-B7EC-EABA7F54E4CA}">
      <dgm:prSet phldrT="[Text]"/>
      <dgm:spPr/>
      <dgm:t>
        <a:bodyPr/>
        <a:lstStyle/>
        <a:p>
          <a:r>
            <a:rPr lang="en-SG" dirty="0" err="1"/>
            <a:t>Vasubandhu</a:t>
          </a:r>
          <a:endParaRPr lang="en-SG" dirty="0"/>
        </a:p>
      </dgm:t>
    </dgm:pt>
    <dgm:pt modelId="{8DB965A7-6B28-4FF7-9423-C91C175CA823}" type="parTrans" cxnId="{4E9595CD-89B1-48D1-8B72-34575C1E8888}">
      <dgm:prSet/>
      <dgm:spPr/>
      <dgm:t>
        <a:bodyPr/>
        <a:lstStyle/>
        <a:p>
          <a:endParaRPr lang="en-SG"/>
        </a:p>
      </dgm:t>
    </dgm:pt>
    <dgm:pt modelId="{5715DA18-82EA-4072-A06E-E9F6001FD1B7}" type="sibTrans" cxnId="{4E9595CD-89B1-48D1-8B72-34575C1E8888}">
      <dgm:prSet/>
      <dgm:spPr/>
      <dgm:t>
        <a:bodyPr/>
        <a:lstStyle/>
        <a:p>
          <a:endParaRPr lang="en-SG"/>
        </a:p>
      </dgm:t>
    </dgm:pt>
    <dgm:pt modelId="{C5CCB021-0804-475C-83FF-9CFE0E8596A2}">
      <dgm:prSet phldrT="[Text]"/>
      <dgm:spPr/>
      <dgm:t>
        <a:bodyPr/>
        <a:lstStyle/>
        <a:p>
          <a:r>
            <a:rPr lang="en-SG" dirty="0"/>
            <a:t>2 reductions</a:t>
          </a:r>
        </a:p>
      </dgm:t>
    </dgm:pt>
    <dgm:pt modelId="{F1E1C413-6593-4DFC-81C9-A8250CF1565A}" type="parTrans" cxnId="{6B5195A4-1C49-422B-A2FF-5BD49CE928D6}">
      <dgm:prSet/>
      <dgm:spPr/>
      <dgm:t>
        <a:bodyPr/>
        <a:lstStyle/>
        <a:p>
          <a:endParaRPr lang="en-SG"/>
        </a:p>
      </dgm:t>
    </dgm:pt>
    <dgm:pt modelId="{020551B4-526F-4703-BB36-0536D6342ECD}" type="sibTrans" cxnId="{6B5195A4-1C49-422B-A2FF-5BD49CE928D6}">
      <dgm:prSet/>
      <dgm:spPr/>
      <dgm:t>
        <a:bodyPr/>
        <a:lstStyle/>
        <a:p>
          <a:endParaRPr lang="en-SG"/>
        </a:p>
      </dgm:t>
    </dgm:pt>
    <dgm:pt modelId="{4A023461-424C-4E7F-901B-86D076BE1275}">
      <dgm:prSet phldrT="[Text]"/>
      <dgm:spPr/>
      <dgm:t>
        <a:bodyPr/>
        <a:lstStyle/>
        <a:p>
          <a:r>
            <a:rPr lang="en-SG" dirty="0"/>
            <a:t>3-membered method (Thesis – Reason – Examples)</a:t>
          </a:r>
        </a:p>
      </dgm:t>
    </dgm:pt>
    <dgm:pt modelId="{37051A47-9A06-4F3E-A76C-3FFCCDFEF1BA}" type="parTrans" cxnId="{6DDF6C01-2EFE-4FE2-9E5B-D21A7D4FBCF8}">
      <dgm:prSet/>
      <dgm:spPr/>
      <dgm:t>
        <a:bodyPr/>
        <a:lstStyle/>
        <a:p>
          <a:endParaRPr lang="en-SG"/>
        </a:p>
      </dgm:t>
    </dgm:pt>
    <dgm:pt modelId="{A5E135B7-CD6D-42EF-9144-7B7D5CE20624}" type="sibTrans" cxnId="{6DDF6C01-2EFE-4FE2-9E5B-D21A7D4FBCF8}">
      <dgm:prSet/>
      <dgm:spPr/>
      <dgm:t>
        <a:bodyPr/>
        <a:lstStyle/>
        <a:p>
          <a:endParaRPr lang="en-SG"/>
        </a:p>
      </dgm:t>
    </dgm:pt>
    <dgm:pt modelId="{52E4D019-41C4-4BED-8853-1A41E6B51EF6}" type="pres">
      <dgm:prSet presAssocID="{43E6AADD-4080-4D65-8A51-4E1667E8D285}" presName="Name0" presStyleCnt="0">
        <dgm:presLayoutVars>
          <dgm:chMax val="4"/>
          <dgm:resizeHandles val="exact"/>
        </dgm:presLayoutVars>
      </dgm:prSet>
      <dgm:spPr/>
    </dgm:pt>
    <dgm:pt modelId="{60301880-8D11-4162-B9F9-114CEED8A1F0}" type="pres">
      <dgm:prSet presAssocID="{43E6AADD-4080-4D65-8A51-4E1667E8D285}" presName="ellipse" presStyleLbl="trBgShp" presStyleIdx="0" presStyleCnt="1"/>
      <dgm:spPr/>
    </dgm:pt>
    <dgm:pt modelId="{E3678613-5223-4DB7-9749-EB5E9C5A9847}" type="pres">
      <dgm:prSet presAssocID="{43E6AADD-4080-4D65-8A51-4E1667E8D285}" presName="arrow1" presStyleLbl="fgShp" presStyleIdx="0" presStyleCnt="1"/>
      <dgm:spPr/>
    </dgm:pt>
    <dgm:pt modelId="{2B84A655-413B-4427-8393-412E2DAE6904}" type="pres">
      <dgm:prSet presAssocID="{43E6AADD-4080-4D65-8A51-4E1667E8D285}" presName="rectangle" presStyleLbl="revTx" presStyleIdx="0" presStyleCnt="1">
        <dgm:presLayoutVars>
          <dgm:bulletEnabled val="1"/>
        </dgm:presLayoutVars>
      </dgm:prSet>
      <dgm:spPr/>
    </dgm:pt>
    <dgm:pt modelId="{630FD3D4-CB55-4464-9B68-9A590FB0519B}" type="pres">
      <dgm:prSet presAssocID="{189991F0-F8DA-4EEE-B7EC-EABA7F54E4CA}" presName="item1" presStyleLbl="node1" presStyleIdx="0" presStyleCnt="3">
        <dgm:presLayoutVars>
          <dgm:bulletEnabled val="1"/>
        </dgm:presLayoutVars>
      </dgm:prSet>
      <dgm:spPr/>
    </dgm:pt>
    <dgm:pt modelId="{AFCC01DB-80F9-4286-A5C4-401F5B114552}" type="pres">
      <dgm:prSet presAssocID="{C5CCB021-0804-475C-83FF-9CFE0E8596A2}" presName="item2" presStyleLbl="node1" presStyleIdx="1" presStyleCnt="3">
        <dgm:presLayoutVars>
          <dgm:bulletEnabled val="1"/>
        </dgm:presLayoutVars>
      </dgm:prSet>
      <dgm:spPr/>
    </dgm:pt>
    <dgm:pt modelId="{686AF4ED-F2C7-442B-85FC-F5C5E14D13CF}" type="pres">
      <dgm:prSet presAssocID="{4A023461-424C-4E7F-901B-86D076BE1275}" presName="item3" presStyleLbl="node1" presStyleIdx="2" presStyleCnt="3">
        <dgm:presLayoutVars>
          <dgm:bulletEnabled val="1"/>
        </dgm:presLayoutVars>
      </dgm:prSet>
      <dgm:spPr/>
    </dgm:pt>
    <dgm:pt modelId="{E51A8BA5-4997-4C7F-8F54-D65F92F1167C}" type="pres">
      <dgm:prSet presAssocID="{43E6AADD-4080-4D65-8A51-4E1667E8D285}" presName="funnel" presStyleLbl="trAlignAcc1" presStyleIdx="0" presStyleCnt="1"/>
      <dgm:spPr/>
    </dgm:pt>
  </dgm:ptLst>
  <dgm:cxnLst>
    <dgm:cxn modelId="{6DDF6C01-2EFE-4FE2-9E5B-D21A7D4FBCF8}" srcId="{43E6AADD-4080-4D65-8A51-4E1667E8D285}" destId="{4A023461-424C-4E7F-901B-86D076BE1275}" srcOrd="3" destOrd="0" parTransId="{37051A47-9A06-4F3E-A76C-3FFCCDFEF1BA}" sibTransId="{A5E135B7-CD6D-42EF-9144-7B7D5CE20624}"/>
    <dgm:cxn modelId="{31C18475-D5D0-4A2E-9C7F-1DA3BADB8DAD}" type="presOf" srcId="{43E6AADD-4080-4D65-8A51-4E1667E8D285}" destId="{52E4D019-41C4-4BED-8853-1A41E6B51EF6}" srcOrd="0" destOrd="0" presId="urn:microsoft.com/office/officeart/2005/8/layout/funnel1"/>
    <dgm:cxn modelId="{94377577-6D7F-460D-961F-72D1A5711EED}" type="presOf" srcId="{189991F0-F8DA-4EEE-B7EC-EABA7F54E4CA}" destId="{AFCC01DB-80F9-4286-A5C4-401F5B114552}" srcOrd="0" destOrd="0" presId="urn:microsoft.com/office/officeart/2005/8/layout/funnel1"/>
    <dgm:cxn modelId="{8B62EB79-F8BD-4504-BE36-C733761FFF5F}" type="presOf" srcId="{C6689F34-C48A-4C53-A87D-B34F64F56344}" destId="{686AF4ED-F2C7-442B-85FC-F5C5E14D13CF}" srcOrd="0" destOrd="0" presId="urn:microsoft.com/office/officeart/2005/8/layout/funnel1"/>
    <dgm:cxn modelId="{6B5195A4-1C49-422B-A2FF-5BD49CE928D6}" srcId="{43E6AADD-4080-4D65-8A51-4E1667E8D285}" destId="{C5CCB021-0804-475C-83FF-9CFE0E8596A2}" srcOrd="2" destOrd="0" parTransId="{F1E1C413-6593-4DFC-81C9-A8250CF1565A}" sibTransId="{020551B4-526F-4703-BB36-0536D6342ECD}"/>
    <dgm:cxn modelId="{4E9595CD-89B1-48D1-8B72-34575C1E8888}" srcId="{43E6AADD-4080-4D65-8A51-4E1667E8D285}" destId="{189991F0-F8DA-4EEE-B7EC-EABA7F54E4CA}" srcOrd="1" destOrd="0" parTransId="{8DB965A7-6B28-4FF7-9423-C91C175CA823}" sibTransId="{5715DA18-82EA-4072-A06E-E9F6001FD1B7}"/>
    <dgm:cxn modelId="{86E890D2-7D8B-452C-AA3A-4F896C5A7D36}" type="presOf" srcId="{C5CCB021-0804-475C-83FF-9CFE0E8596A2}" destId="{630FD3D4-CB55-4464-9B68-9A590FB0519B}" srcOrd="0" destOrd="0" presId="urn:microsoft.com/office/officeart/2005/8/layout/funnel1"/>
    <dgm:cxn modelId="{59DE7EE2-7650-4844-A9EF-7F8D47F5F9FA}" srcId="{43E6AADD-4080-4D65-8A51-4E1667E8D285}" destId="{C6689F34-C48A-4C53-A87D-B34F64F56344}" srcOrd="0" destOrd="0" parTransId="{7E760AF6-C12E-4F5B-B6F8-2E4480A55F04}" sibTransId="{06A91752-74D5-452D-A02B-AFBA4056AF4E}"/>
    <dgm:cxn modelId="{178F77FB-731A-4319-BA06-6513E3006CC6}" type="presOf" srcId="{4A023461-424C-4E7F-901B-86D076BE1275}" destId="{2B84A655-413B-4427-8393-412E2DAE6904}" srcOrd="0" destOrd="0" presId="urn:microsoft.com/office/officeart/2005/8/layout/funnel1"/>
    <dgm:cxn modelId="{79253284-0443-432F-9622-665F30E97C58}" type="presParOf" srcId="{52E4D019-41C4-4BED-8853-1A41E6B51EF6}" destId="{60301880-8D11-4162-B9F9-114CEED8A1F0}" srcOrd="0" destOrd="0" presId="urn:microsoft.com/office/officeart/2005/8/layout/funnel1"/>
    <dgm:cxn modelId="{E66102CB-485E-4CEC-991F-C049AD838AF3}" type="presParOf" srcId="{52E4D019-41C4-4BED-8853-1A41E6B51EF6}" destId="{E3678613-5223-4DB7-9749-EB5E9C5A9847}" srcOrd="1" destOrd="0" presId="urn:microsoft.com/office/officeart/2005/8/layout/funnel1"/>
    <dgm:cxn modelId="{7349D74B-1936-4B08-BE74-8A82FAFDD6A4}" type="presParOf" srcId="{52E4D019-41C4-4BED-8853-1A41E6B51EF6}" destId="{2B84A655-413B-4427-8393-412E2DAE6904}" srcOrd="2" destOrd="0" presId="urn:microsoft.com/office/officeart/2005/8/layout/funnel1"/>
    <dgm:cxn modelId="{19C36C48-41AB-4708-9785-3477BC898269}" type="presParOf" srcId="{52E4D019-41C4-4BED-8853-1A41E6B51EF6}" destId="{630FD3D4-CB55-4464-9B68-9A590FB0519B}" srcOrd="3" destOrd="0" presId="urn:microsoft.com/office/officeart/2005/8/layout/funnel1"/>
    <dgm:cxn modelId="{C4D11E4C-346A-4AC2-BE2C-7B5BDE93CA3F}" type="presParOf" srcId="{52E4D019-41C4-4BED-8853-1A41E6B51EF6}" destId="{AFCC01DB-80F9-4286-A5C4-401F5B114552}" srcOrd="4" destOrd="0" presId="urn:microsoft.com/office/officeart/2005/8/layout/funnel1"/>
    <dgm:cxn modelId="{6FE26219-A6ED-45B9-8E3D-A9565EE5A130}" type="presParOf" srcId="{52E4D019-41C4-4BED-8853-1A41E6B51EF6}" destId="{686AF4ED-F2C7-442B-85FC-F5C5E14D13CF}" srcOrd="5" destOrd="0" presId="urn:microsoft.com/office/officeart/2005/8/layout/funnel1"/>
    <dgm:cxn modelId="{017A5D41-E721-4E85-B445-9DAF52501FCB}" type="presParOf" srcId="{52E4D019-41C4-4BED-8853-1A41E6B51EF6}" destId="{E51A8BA5-4997-4C7F-8F54-D65F92F1167C}"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52ABC38-6F09-4CFE-BF31-9CA692F5FC0B}" type="doc">
      <dgm:prSet loTypeId="urn:microsoft.com/office/officeart/2008/layout/IncreasingCircleProcess" loCatId="list" qsTypeId="urn:microsoft.com/office/officeart/2005/8/quickstyle/simple1" qsCatId="simple" csTypeId="urn:microsoft.com/office/officeart/2005/8/colors/colorful4" csCatId="colorful" phldr="1"/>
      <dgm:spPr/>
      <dgm:t>
        <a:bodyPr/>
        <a:lstStyle/>
        <a:p>
          <a:endParaRPr lang="en-SG"/>
        </a:p>
      </dgm:t>
    </dgm:pt>
    <dgm:pt modelId="{814E3C32-48F7-4FAA-9954-BD73A2C8C4A2}">
      <dgm:prSet phldrT="[Text]"/>
      <dgm:spPr/>
      <dgm:t>
        <a:bodyPr/>
        <a:lstStyle/>
        <a:p>
          <a:r>
            <a:rPr lang="en-SG" dirty="0"/>
            <a:t>Before </a:t>
          </a:r>
          <a:r>
            <a:rPr lang="en-SG" dirty="0" err="1"/>
            <a:t>Vasubandhu</a:t>
          </a:r>
          <a:endParaRPr lang="en-SG" dirty="0"/>
        </a:p>
      </dgm:t>
    </dgm:pt>
    <dgm:pt modelId="{110991AC-C301-45DA-9982-C412020AAB1D}" type="parTrans" cxnId="{AC5E0C1F-926C-40BE-8F1E-0C05E23986DC}">
      <dgm:prSet/>
      <dgm:spPr/>
      <dgm:t>
        <a:bodyPr/>
        <a:lstStyle/>
        <a:p>
          <a:endParaRPr lang="en-SG"/>
        </a:p>
      </dgm:t>
    </dgm:pt>
    <dgm:pt modelId="{04D70EC5-13C8-46CF-8A3B-6683946DDAD4}" type="sibTrans" cxnId="{AC5E0C1F-926C-40BE-8F1E-0C05E23986DC}">
      <dgm:prSet/>
      <dgm:spPr/>
      <dgm:t>
        <a:bodyPr/>
        <a:lstStyle/>
        <a:p>
          <a:endParaRPr lang="en-SG"/>
        </a:p>
      </dgm:t>
    </dgm:pt>
    <dgm:pt modelId="{3E056746-347D-47DB-B84D-22F29674C43E}">
      <dgm:prSet phldrT="[Text]"/>
      <dgm:spPr/>
      <dgm:t>
        <a:bodyPr/>
        <a:lstStyle/>
        <a:p>
          <a:r>
            <a:rPr lang="en-SG" dirty="0"/>
            <a:t>5-members: </a:t>
          </a:r>
        </a:p>
        <a:p>
          <a:r>
            <a:rPr lang="en-SG" dirty="0"/>
            <a:t>Thesis</a:t>
          </a:r>
        </a:p>
        <a:p>
          <a:r>
            <a:rPr lang="en-SG" dirty="0"/>
            <a:t>Reason</a:t>
          </a:r>
        </a:p>
        <a:p>
          <a:r>
            <a:rPr lang="en-SG" dirty="0"/>
            <a:t>Examples (similar and dissimilar examples)</a:t>
          </a:r>
        </a:p>
      </dgm:t>
    </dgm:pt>
    <dgm:pt modelId="{17D74A76-EC31-4CE6-AC0A-9884B4E6FFBB}" type="parTrans" cxnId="{0B14CCD6-19B2-4524-9489-8729FBE09709}">
      <dgm:prSet/>
      <dgm:spPr/>
      <dgm:t>
        <a:bodyPr/>
        <a:lstStyle/>
        <a:p>
          <a:endParaRPr lang="en-SG"/>
        </a:p>
      </dgm:t>
    </dgm:pt>
    <dgm:pt modelId="{DC864C13-40F0-400E-8DF7-45A82174DD76}" type="sibTrans" cxnId="{0B14CCD6-19B2-4524-9489-8729FBE09709}">
      <dgm:prSet/>
      <dgm:spPr/>
      <dgm:t>
        <a:bodyPr/>
        <a:lstStyle/>
        <a:p>
          <a:endParaRPr lang="en-SG"/>
        </a:p>
      </dgm:t>
    </dgm:pt>
    <dgm:pt modelId="{4455F4B4-F31E-46CA-9E52-941F569E870D}">
      <dgm:prSet phldrT="[Text]"/>
      <dgm:spPr/>
      <dgm:t>
        <a:bodyPr/>
        <a:lstStyle/>
        <a:p>
          <a:endParaRPr lang="en-SG" dirty="0"/>
        </a:p>
        <a:p>
          <a:r>
            <a:rPr lang="en-SG" dirty="0"/>
            <a:t>Application</a:t>
          </a:r>
        </a:p>
        <a:p>
          <a:r>
            <a:rPr lang="en-SG" dirty="0"/>
            <a:t>Conclusion</a:t>
          </a:r>
        </a:p>
      </dgm:t>
    </dgm:pt>
    <dgm:pt modelId="{B6BD253F-CC7D-43DA-8622-669E077FD929}" type="parTrans" cxnId="{C1EFA8C0-3317-4876-8710-C94FE7C001F0}">
      <dgm:prSet/>
      <dgm:spPr/>
      <dgm:t>
        <a:bodyPr/>
        <a:lstStyle/>
        <a:p>
          <a:endParaRPr lang="en-SG"/>
        </a:p>
      </dgm:t>
    </dgm:pt>
    <dgm:pt modelId="{8C60ADD4-20CC-4F77-95EE-F2FF3F1B7DBC}" type="sibTrans" cxnId="{C1EFA8C0-3317-4876-8710-C94FE7C001F0}">
      <dgm:prSet/>
      <dgm:spPr/>
      <dgm:t>
        <a:bodyPr/>
        <a:lstStyle/>
        <a:p>
          <a:endParaRPr lang="en-SG"/>
        </a:p>
      </dgm:t>
    </dgm:pt>
    <dgm:pt modelId="{EB94E7B0-6D1C-459B-8083-A77097930ED9}">
      <dgm:prSet phldrT="[Text]"/>
      <dgm:spPr/>
      <dgm:t>
        <a:bodyPr/>
        <a:lstStyle/>
        <a:p>
          <a:r>
            <a:rPr lang="en-SG" dirty="0"/>
            <a:t>After reform</a:t>
          </a:r>
        </a:p>
      </dgm:t>
    </dgm:pt>
    <dgm:pt modelId="{EB7F6708-AB63-4A9C-A2E6-8590E988216A}" type="parTrans" cxnId="{E05AF5C5-C53D-4917-BB8D-9D83BCBA8070}">
      <dgm:prSet/>
      <dgm:spPr/>
      <dgm:t>
        <a:bodyPr/>
        <a:lstStyle/>
        <a:p>
          <a:endParaRPr lang="en-SG"/>
        </a:p>
      </dgm:t>
    </dgm:pt>
    <dgm:pt modelId="{8AB67F30-26A4-4E75-AAA8-E6FA723A029B}" type="sibTrans" cxnId="{E05AF5C5-C53D-4917-BB8D-9D83BCBA8070}">
      <dgm:prSet/>
      <dgm:spPr/>
      <dgm:t>
        <a:bodyPr/>
        <a:lstStyle/>
        <a:p>
          <a:endParaRPr lang="en-SG"/>
        </a:p>
      </dgm:t>
    </dgm:pt>
    <dgm:pt modelId="{D97C60A9-21FF-4A6D-8BA6-F9256A5334B0}">
      <dgm:prSet phldrT="[Text]"/>
      <dgm:spPr/>
      <dgm:t>
        <a:bodyPr/>
        <a:lstStyle/>
        <a:p>
          <a:r>
            <a:rPr lang="en-SG" dirty="0"/>
            <a:t>3-members: </a:t>
          </a:r>
        </a:p>
        <a:p>
          <a:r>
            <a:rPr lang="en-SG" dirty="0"/>
            <a:t>Thesis</a:t>
          </a:r>
        </a:p>
        <a:p>
          <a:r>
            <a:rPr lang="en-SG" dirty="0"/>
            <a:t>Reason</a:t>
          </a:r>
        </a:p>
      </dgm:t>
    </dgm:pt>
    <dgm:pt modelId="{15B02518-3A99-4F99-A3E1-0B2204C2F6C4}" type="parTrans" cxnId="{73AED983-9EB1-40AC-921D-EC7045DCBD75}">
      <dgm:prSet/>
      <dgm:spPr/>
      <dgm:t>
        <a:bodyPr/>
        <a:lstStyle/>
        <a:p>
          <a:endParaRPr lang="en-SG"/>
        </a:p>
      </dgm:t>
    </dgm:pt>
    <dgm:pt modelId="{24EC535C-64FB-4291-B518-ECFFE1E8F94A}" type="sibTrans" cxnId="{73AED983-9EB1-40AC-921D-EC7045DCBD75}">
      <dgm:prSet/>
      <dgm:spPr/>
      <dgm:t>
        <a:bodyPr/>
        <a:lstStyle/>
        <a:p>
          <a:endParaRPr lang="en-SG"/>
        </a:p>
      </dgm:t>
    </dgm:pt>
    <dgm:pt modelId="{623CA996-337E-4BA5-934B-A52E0E8ED233}">
      <dgm:prSet phldrT="[Text]"/>
      <dgm:spPr/>
      <dgm:t>
        <a:bodyPr/>
        <a:lstStyle/>
        <a:p>
          <a:r>
            <a:rPr lang="en-SG" dirty="0"/>
            <a:t>Examples: (similar and dissimilar examples)</a:t>
          </a:r>
        </a:p>
      </dgm:t>
    </dgm:pt>
    <dgm:pt modelId="{8B8BD9D5-2379-4A78-A5D3-67D825ED78F4}" type="parTrans" cxnId="{77EBA90E-8AB5-4C9D-AFBD-A65775063F0F}">
      <dgm:prSet/>
      <dgm:spPr/>
      <dgm:t>
        <a:bodyPr/>
        <a:lstStyle/>
        <a:p>
          <a:endParaRPr lang="en-SG"/>
        </a:p>
      </dgm:t>
    </dgm:pt>
    <dgm:pt modelId="{81B115B3-D98E-497F-A5E0-02446ABBE1B7}" type="sibTrans" cxnId="{77EBA90E-8AB5-4C9D-AFBD-A65775063F0F}">
      <dgm:prSet/>
      <dgm:spPr/>
      <dgm:t>
        <a:bodyPr/>
        <a:lstStyle/>
        <a:p>
          <a:endParaRPr lang="en-SG"/>
        </a:p>
      </dgm:t>
    </dgm:pt>
    <dgm:pt modelId="{788EC8AF-0C9F-4EE7-AA11-E58F2AD0898F}" type="pres">
      <dgm:prSet presAssocID="{952ABC38-6F09-4CFE-BF31-9CA692F5FC0B}" presName="Name0" presStyleCnt="0">
        <dgm:presLayoutVars>
          <dgm:chMax val="7"/>
          <dgm:chPref val="7"/>
          <dgm:dir/>
          <dgm:animOne val="branch"/>
          <dgm:animLvl val="lvl"/>
        </dgm:presLayoutVars>
      </dgm:prSet>
      <dgm:spPr/>
    </dgm:pt>
    <dgm:pt modelId="{3A4F17E9-8789-4EB8-8B5E-9EC5C6FB9321}" type="pres">
      <dgm:prSet presAssocID="{814E3C32-48F7-4FAA-9954-BD73A2C8C4A2}" presName="composite" presStyleCnt="0"/>
      <dgm:spPr/>
    </dgm:pt>
    <dgm:pt modelId="{11F14A02-DC8F-4643-B92C-411A9D44F9CB}" type="pres">
      <dgm:prSet presAssocID="{814E3C32-48F7-4FAA-9954-BD73A2C8C4A2}" presName="BackAccent" presStyleLbl="bgShp" presStyleIdx="0" presStyleCnt="2"/>
      <dgm:spPr/>
    </dgm:pt>
    <dgm:pt modelId="{84D3794E-FEE6-4B98-A305-BDB2943F8549}" type="pres">
      <dgm:prSet presAssocID="{814E3C32-48F7-4FAA-9954-BD73A2C8C4A2}" presName="Accent" presStyleLbl="alignNode1" presStyleIdx="0" presStyleCnt="2"/>
      <dgm:spPr/>
    </dgm:pt>
    <dgm:pt modelId="{3943E9F3-2375-464F-9B2F-BA7A931CE5DC}" type="pres">
      <dgm:prSet presAssocID="{814E3C32-48F7-4FAA-9954-BD73A2C8C4A2}" presName="Child" presStyleLbl="revTx" presStyleIdx="0" presStyleCnt="4">
        <dgm:presLayoutVars>
          <dgm:chMax val="0"/>
          <dgm:chPref val="0"/>
          <dgm:bulletEnabled val="1"/>
        </dgm:presLayoutVars>
      </dgm:prSet>
      <dgm:spPr/>
    </dgm:pt>
    <dgm:pt modelId="{9F5A6632-E1EF-40FA-BC50-58AE882E9D18}" type="pres">
      <dgm:prSet presAssocID="{814E3C32-48F7-4FAA-9954-BD73A2C8C4A2}" presName="Parent" presStyleLbl="revTx" presStyleIdx="1" presStyleCnt="4">
        <dgm:presLayoutVars>
          <dgm:chMax val="1"/>
          <dgm:chPref val="1"/>
          <dgm:bulletEnabled val="1"/>
        </dgm:presLayoutVars>
      </dgm:prSet>
      <dgm:spPr/>
    </dgm:pt>
    <dgm:pt modelId="{A225386D-7E08-4F09-B6C7-CD60494FE84C}" type="pres">
      <dgm:prSet presAssocID="{04D70EC5-13C8-46CF-8A3B-6683946DDAD4}" presName="sibTrans" presStyleCnt="0"/>
      <dgm:spPr/>
    </dgm:pt>
    <dgm:pt modelId="{BA6AAAFB-61F4-43CD-A743-2907545B1446}" type="pres">
      <dgm:prSet presAssocID="{EB94E7B0-6D1C-459B-8083-A77097930ED9}" presName="composite" presStyleCnt="0"/>
      <dgm:spPr/>
    </dgm:pt>
    <dgm:pt modelId="{48A32EE5-A9A8-446D-A1E9-5AA8EBD98FA6}" type="pres">
      <dgm:prSet presAssocID="{EB94E7B0-6D1C-459B-8083-A77097930ED9}" presName="BackAccent" presStyleLbl="bgShp" presStyleIdx="1" presStyleCnt="2"/>
      <dgm:spPr/>
    </dgm:pt>
    <dgm:pt modelId="{6D6A0643-52B1-4A47-956D-7195C2AEE2C4}" type="pres">
      <dgm:prSet presAssocID="{EB94E7B0-6D1C-459B-8083-A77097930ED9}" presName="Accent" presStyleLbl="alignNode1" presStyleIdx="1" presStyleCnt="2"/>
      <dgm:spPr/>
    </dgm:pt>
    <dgm:pt modelId="{7DA125E9-A11A-4A36-A9FA-A638E038D447}" type="pres">
      <dgm:prSet presAssocID="{EB94E7B0-6D1C-459B-8083-A77097930ED9}" presName="Child" presStyleLbl="revTx" presStyleIdx="2" presStyleCnt="4">
        <dgm:presLayoutVars>
          <dgm:chMax val="0"/>
          <dgm:chPref val="0"/>
          <dgm:bulletEnabled val="1"/>
        </dgm:presLayoutVars>
      </dgm:prSet>
      <dgm:spPr/>
    </dgm:pt>
    <dgm:pt modelId="{8392EF32-186D-45DE-9454-4825D51E0C6E}" type="pres">
      <dgm:prSet presAssocID="{EB94E7B0-6D1C-459B-8083-A77097930ED9}" presName="Parent" presStyleLbl="revTx" presStyleIdx="3" presStyleCnt="4">
        <dgm:presLayoutVars>
          <dgm:chMax val="1"/>
          <dgm:chPref val="1"/>
          <dgm:bulletEnabled val="1"/>
        </dgm:presLayoutVars>
      </dgm:prSet>
      <dgm:spPr/>
    </dgm:pt>
  </dgm:ptLst>
  <dgm:cxnLst>
    <dgm:cxn modelId="{77EBA90E-8AB5-4C9D-AFBD-A65775063F0F}" srcId="{EB94E7B0-6D1C-459B-8083-A77097930ED9}" destId="{623CA996-337E-4BA5-934B-A52E0E8ED233}" srcOrd="1" destOrd="0" parTransId="{8B8BD9D5-2379-4A78-A5D3-67D825ED78F4}" sibTransId="{81B115B3-D98E-497F-A5E0-02446ABBE1B7}"/>
    <dgm:cxn modelId="{AC5E0C1F-926C-40BE-8F1E-0C05E23986DC}" srcId="{952ABC38-6F09-4CFE-BF31-9CA692F5FC0B}" destId="{814E3C32-48F7-4FAA-9954-BD73A2C8C4A2}" srcOrd="0" destOrd="0" parTransId="{110991AC-C301-45DA-9982-C412020AAB1D}" sibTransId="{04D70EC5-13C8-46CF-8A3B-6683946DDAD4}"/>
    <dgm:cxn modelId="{5DA7D422-F9B1-4B5D-80DD-CAC95F517823}" type="presOf" srcId="{D97C60A9-21FF-4A6D-8BA6-F9256A5334B0}" destId="{7DA125E9-A11A-4A36-A9FA-A638E038D447}" srcOrd="0" destOrd="0" presId="urn:microsoft.com/office/officeart/2008/layout/IncreasingCircleProcess"/>
    <dgm:cxn modelId="{9E4D215C-4F32-4797-AC6A-211ABB51359C}" type="presOf" srcId="{623CA996-337E-4BA5-934B-A52E0E8ED233}" destId="{7DA125E9-A11A-4A36-A9FA-A638E038D447}" srcOrd="0" destOrd="1" presId="urn:microsoft.com/office/officeart/2008/layout/IncreasingCircleProcess"/>
    <dgm:cxn modelId="{FDADEC67-3341-4C9F-9BC4-BD9C82253785}" type="presOf" srcId="{814E3C32-48F7-4FAA-9954-BD73A2C8C4A2}" destId="{9F5A6632-E1EF-40FA-BC50-58AE882E9D18}" srcOrd="0" destOrd="0" presId="urn:microsoft.com/office/officeart/2008/layout/IncreasingCircleProcess"/>
    <dgm:cxn modelId="{7D923C72-CA43-4C5D-9F93-1B8609A6F20B}" type="presOf" srcId="{952ABC38-6F09-4CFE-BF31-9CA692F5FC0B}" destId="{788EC8AF-0C9F-4EE7-AA11-E58F2AD0898F}" srcOrd="0" destOrd="0" presId="urn:microsoft.com/office/officeart/2008/layout/IncreasingCircleProcess"/>
    <dgm:cxn modelId="{4BBE2678-910A-4CFE-88B8-500AD4454598}" type="presOf" srcId="{EB94E7B0-6D1C-459B-8083-A77097930ED9}" destId="{8392EF32-186D-45DE-9454-4825D51E0C6E}" srcOrd="0" destOrd="0" presId="urn:microsoft.com/office/officeart/2008/layout/IncreasingCircleProcess"/>
    <dgm:cxn modelId="{73AED983-9EB1-40AC-921D-EC7045DCBD75}" srcId="{EB94E7B0-6D1C-459B-8083-A77097930ED9}" destId="{D97C60A9-21FF-4A6D-8BA6-F9256A5334B0}" srcOrd="0" destOrd="0" parTransId="{15B02518-3A99-4F99-A3E1-0B2204C2F6C4}" sibTransId="{24EC535C-64FB-4291-B518-ECFFE1E8F94A}"/>
    <dgm:cxn modelId="{83D0A491-2D81-416A-BFD0-8F7F34F29FD6}" type="presOf" srcId="{3E056746-347D-47DB-B84D-22F29674C43E}" destId="{3943E9F3-2375-464F-9B2F-BA7A931CE5DC}" srcOrd="0" destOrd="0" presId="urn:microsoft.com/office/officeart/2008/layout/IncreasingCircleProcess"/>
    <dgm:cxn modelId="{C1EFA8C0-3317-4876-8710-C94FE7C001F0}" srcId="{814E3C32-48F7-4FAA-9954-BD73A2C8C4A2}" destId="{4455F4B4-F31E-46CA-9E52-941F569E870D}" srcOrd="1" destOrd="0" parTransId="{B6BD253F-CC7D-43DA-8622-669E077FD929}" sibTransId="{8C60ADD4-20CC-4F77-95EE-F2FF3F1B7DBC}"/>
    <dgm:cxn modelId="{E05AF5C5-C53D-4917-BB8D-9D83BCBA8070}" srcId="{952ABC38-6F09-4CFE-BF31-9CA692F5FC0B}" destId="{EB94E7B0-6D1C-459B-8083-A77097930ED9}" srcOrd="1" destOrd="0" parTransId="{EB7F6708-AB63-4A9C-A2E6-8590E988216A}" sibTransId="{8AB67F30-26A4-4E75-AAA8-E6FA723A029B}"/>
    <dgm:cxn modelId="{0B14CCD6-19B2-4524-9489-8729FBE09709}" srcId="{814E3C32-48F7-4FAA-9954-BD73A2C8C4A2}" destId="{3E056746-347D-47DB-B84D-22F29674C43E}" srcOrd="0" destOrd="0" parTransId="{17D74A76-EC31-4CE6-AC0A-9884B4E6FFBB}" sibTransId="{DC864C13-40F0-400E-8DF7-45A82174DD76}"/>
    <dgm:cxn modelId="{59D165FB-81E0-4E9C-98E6-01D57CA6770B}" type="presOf" srcId="{4455F4B4-F31E-46CA-9E52-941F569E870D}" destId="{3943E9F3-2375-464F-9B2F-BA7A931CE5DC}" srcOrd="0" destOrd="1" presId="urn:microsoft.com/office/officeart/2008/layout/IncreasingCircleProcess"/>
    <dgm:cxn modelId="{16DB8CA7-204D-4CFF-B99B-00258F2AD84E}" type="presParOf" srcId="{788EC8AF-0C9F-4EE7-AA11-E58F2AD0898F}" destId="{3A4F17E9-8789-4EB8-8B5E-9EC5C6FB9321}" srcOrd="0" destOrd="0" presId="urn:microsoft.com/office/officeart/2008/layout/IncreasingCircleProcess"/>
    <dgm:cxn modelId="{B0D3AC7F-67DF-42DD-AA7D-F408EF6BD589}" type="presParOf" srcId="{3A4F17E9-8789-4EB8-8B5E-9EC5C6FB9321}" destId="{11F14A02-DC8F-4643-B92C-411A9D44F9CB}" srcOrd="0" destOrd="0" presId="urn:microsoft.com/office/officeart/2008/layout/IncreasingCircleProcess"/>
    <dgm:cxn modelId="{8FE6CBBB-B5AF-4EEC-9983-B21BCC3B82A8}" type="presParOf" srcId="{3A4F17E9-8789-4EB8-8B5E-9EC5C6FB9321}" destId="{84D3794E-FEE6-4B98-A305-BDB2943F8549}" srcOrd="1" destOrd="0" presId="urn:microsoft.com/office/officeart/2008/layout/IncreasingCircleProcess"/>
    <dgm:cxn modelId="{804C7287-600A-485B-A707-D7BE707C24E9}" type="presParOf" srcId="{3A4F17E9-8789-4EB8-8B5E-9EC5C6FB9321}" destId="{3943E9F3-2375-464F-9B2F-BA7A931CE5DC}" srcOrd="2" destOrd="0" presId="urn:microsoft.com/office/officeart/2008/layout/IncreasingCircleProcess"/>
    <dgm:cxn modelId="{0FA3E577-D861-40E9-84F2-A464248DC0C0}" type="presParOf" srcId="{3A4F17E9-8789-4EB8-8B5E-9EC5C6FB9321}" destId="{9F5A6632-E1EF-40FA-BC50-58AE882E9D18}" srcOrd="3" destOrd="0" presId="urn:microsoft.com/office/officeart/2008/layout/IncreasingCircleProcess"/>
    <dgm:cxn modelId="{706D04A4-E05F-4FF8-992E-32EA715483F4}" type="presParOf" srcId="{788EC8AF-0C9F-4EE7-AA11-E58F2AD0898F}" destId="{A225386D-7E08-4F09-B6C7-CD60494FE84C}" srcOrd="1" destOrd="0" presId="urn:microsoft.com/office/officeart/2008/layout/IncreasingCircleProcess"/>
    <dgm:cxn modelId="{93C1587B-B953-44EC-AFA1-8337A582FAAF}" type="presParOf" srcId="{788EC8AF-0C9F-4EE7-AA11-E58F2AD0898F}" destId="{BA6AAAFB-61F4-43CD-A743-2907545B1446}" srcOrd="2" destOrd="0" presId="urn:microsoft.com/office/officeart/2008/layout/IncreasingCircleProcess"/>
    <dgm:cxn modelId="{B8ADF703-BF25-4DFD-8AE6-8F050FA05F86}" type="presParOf" srcId="{BA6AAAFB-61F4-43CD-A743-2907545B1446}" destId="{48A32EE5-A9A8-446D-A1E9-5AA8EBD98FA6}" srcOrd="0" destOrd="0" presId="urn:microsoft.com/office/officeart/2008/layout/IncreasingCircleProcess"/>
    <dgm:cxn modelId="{B70EF9B7-908A-4488-AEA1-3A3EA4F146A4}" type="presParOf" srcId="{BA6AAAFB-61F4-43CD-A743-2907545B1446}" destId="{6D6A0643-52B1-4A47-956D-7195C2AEE2C4}" srcOrd="1" destOrd="0" presId="urn:microsoft.com/office/officeart/2008/layout/IncreasingCircleProcess"/>
    <dgm:cxn modelId="{A0AE4383-60DC-4C50-898A-3E13BBA35B1C}" type="presParOf" srcId="{BA6AAAFB-61F4-43CD-A743-2907545B1446}" destId="{7DA125E9-A11A-4A36-A9FA-A638E038D447}" srcOrd="2" destOrd="0" presId="urn:microsoft.com/office/officeart/2008/layout/IncreasingCircleProcess"/>
    <dgm:cxn modelId="{626AF653-2894-44B4-A9B5-F3F2DDDDEA6B}" type="presParOf" srcId="{BA6AAAFB-61F4-43CD-A743-2907545B1446}" destId="{8392EF32-186D-45DE-9454-4825D51E0C6E}"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11E30DF-EEB4-41DB-9BB4-E9B6B78E587F}" type="doc">
      <dgm:prSet loTypeId="urn:microsoft.com/office/officeart/2008/layout/IncreasingCircleProcess" loCatId="list" qsTypeId="urn:microsoft.com/office/officeart/2005/8/quickstyle/simple1" qsCatId="simple" csTypeId="urn:microsoft.com/office/officeart/2005/8/colors/colorful4" csCatId="colorful" phldr="1"/>
      <dgm:spPr/>
      <dgm:t>
        <a:bodyPr/>
        <a:lstStyle/>
        <a:p>
          <a:endParaRPr lang="en-SG"/>
        </a:p>
      </dgm:t>
    </dgm:pt>
    <dgm:pt modelId="{062EBE74-1B84-4BE9-AF98-D4CA4C58F325}">
      <dgm:prSet phldrT="[Text]"/>
      <dgm:spPr/>
      <dgm:t>
        <a:bodyPr/>
        <a:lstStyle/>
        <a:p>
          <a:r>
            <a:rPr lang="en-US" dirty="0"/>
            <a:t>5-membered </a:t>
          </a:r>
          <a:endParaRPr lang="en-SG" dirty="0"/>
        </a:p>
      </dgm:t>
    </dgm:pt>
    <dgm:pt modelId="{62B2108E-5574-4AE1-8F87-882E5B9E3C7D}" type="parTrans" cxnId="{2CF4C83C-A9FE-42C5-BF8F-0D795D1003BB}">
      <dgm:prSet/>
      <dgm:spPr/>
      <dgm:t>
        <a:bodyPr/>
        <a:lstStyle/>
        <a:p>
          <a:endParaRPr lang="en-SG"/>
        </a:p>
      </dgm:t>
    </dgm:pt>
    <dgm:pt modelId="{BB0B8354-AD45-45E7-AC82-A6C555BF2FD0}" type="sibTrans" cxnId="{2CF4C83C-A9FE-42C5-BF8F-0D795D1003BB}">
      <dgm:prSet/>
      <dgm:spPr/>
      <dgm:t>
        <a:bodyPr/>
        <a:lstStyle/>
        <a:p>
          <a:endParaRPr lang="en-SG"/>
        </a:p>
      </dgm:t>
    </dgm:pt>
    <dgm:pt modelId="{93384713-3149-4F77-AEB9-7DB5D38D742D}">
      <dgm:prSet phldrT="[Text]"/>
      <dgm:spPr/>
      <dgm:t>
        <a:bodyPr/>
        <a:lstStyle/>
        <a:p>
          <a:r>
            <a:rPr lang="en-US" b="1" i="1" dirty="0"/>
            <a:t>Thesis</a:t>
          </a:r>
          <a:r>
            <a:rPr lang="en-US" dirty="0"/>
            <a:t>: sound is impermanent;</a:t>
          </a:r>
        </a:p>
        <a:p>
          <a:r>
            <a:rPr lang="en-US" b="1" i="1" dirty="0"/>
            <a:t>Reason</a:t>
          </a:r>
          <a:r>
            <a:rPr lang="en-US" dirty="0"/>
            <a:t>: because it is produced;</a:t>
          </a:r>
        </a:p>
        <a:p>
          <a:r>
            <a:rPr lang="en-SG" b="1" i="1" dirty="0"/>
            <a:t>Examples</a:t>
          </a:r>
          <a:r>
            <a:rPr lang="en-SG" dirty="0"/>
            <a:t>: like a pot, unlike the sky</a:t>
          </a:r>
        </a:p>
      </dgm:t>
    </dgm:pt>
    <dgm:pt modelId="{516FBE37-8F7E-4EB4-8BA5-FA4391295EB1}" type="parTrans" cxnId="{50315B8A-ED93-4765-A46F-CD23E06E4F8B}">
      <dgm:prSet/>
      <dgm:spPr/>
      <dgm:t>
        <a:bodyPr/>
        <a:lstStyle/>
        <a:p>
          <a:endParaRPr lang="en-SG"/>
        </a:p>
      </dgm:t>
    </dgm:pt>
    <dgm:pt modelId="{F7FC293D-ABBB-48A6-829A-1156CDF12F57}" type="sibTrans" cxnId="{50315B8A-ED93-4765-A46F-CD23E06E4F8B}">
      <dgm:prSet/>
      <dgm:spPr/>
      <dgm:t>
        <a:bodyPr/>
        <a:lstStyle/>
        <a:p>
          <a:endParaRPr lang="en-SG"/>
        </a:p>
      </dgm:t>
    </dgm:pt>
    <dgm:pt modelId="{2998036D-5D7C-4DAA-B5E0-AE124B22AD2A}">
      <dgm:prSet phldrT="[Text]"/>
      <dgm:spPr/>
      <dgm:t>
        <a:bodyPr/>
        <a:lstStyle/>
        <a:p>
          <a:endParaRPr lang="en-US" dirty="0"/>
        </a:p>
        <a:p>
          <a:r>
            <a:rPr lang="en-US" b="1" i="1" dirty="0"/>
            <a:t>Application</a:t>
          </a:r>
          <a:r>
            <a:rPr lang="en-US" dirty="0"/>
            <a:t>: whatever is produced is impermanent;</a:t>
          </a:r>
        </a:p>
        <a:p>
          <a:r>
            <a:rPr lang="en-US" b="1" i="1" dirty="0"/>
            <a:t>Conclusion</a:t>
          </a:r>
          <a:r>
            <a:rPr lang="en-US" dirty="0"/>
            <a:t>: sound is produced;</a:t>
          </a:r>
          <a:endParaRPr lang="en-SG" dirty="0"/>
        </a:p>
      </dgm:t>
    </dgm:pt>
    <dgm:pt modelId="{7EF6CC4F-E20D-45CF-A8A6-786502773E73}" type="parTrans" cxnId="{2A1D426C-A92A-4A51-A97E-5B69473F4963}">
      <dgm:prSet/>
      <dgm:spPr/>
      <dgm:t>
        <a:bodyPr/>
        <a:lstStyle/>
        <a:p>
          <a:endParaRPr lang="en-SG"/>
        </a:p>
      </dgm:t>
    </dgm:pt>
    <dgm:pt modelId="{67CE1430-704B-4E7D-9AC5-B02184459278}" type="sibTrans" cxnId="{2A1D426C-A92A-4A51-A97E-5B69473F4963}">
      <dgm:prSet/>
      <dgm:spPr/>
      <dgm:t>
        <a:bodyPr/>
        <a:lstStyle/>
        <a:p>
          <a:endParaRPr lang="en-SG"/>
        </a:p>
      </dgm:t>
    </dgm:pt>
    <dgm:pt modelId="{FA5FDEDE-A056-491A-9C36-B1BE9858063C}">
      <dgm:prSet phldrT="[Text]"/>
      <dgm:spPr/>
      <dgm:t>
        <a:bodyPr/>
        <a:lstStyle/>
        <a:p>
          <a:r>
            <a:rPr lang="en-US" dirty="0"/>
            <a:t>3-membered</a:t>
          </a:r>
          <a:endParaRPr lang="en-SG" dirty="0"/>
        </a:p>
      </dgm:t>
    </dgm:pt>
    <dgm:pt modelId="{0E80E433-CF75-4565-A132-55E7AF682C2F}" type="parTrans" cxnId="{B60F90C4-1240-409F-8530-B3F54A372975}">
      <dgm:prSet/>
      <dgm:spPr/>
      <dgm:t>
        <a:bodyPr/>
        <a:lstStyle/>
        <a:p>
          <a:endParaRPr lang="en-SG"/>
        </a:p>
      </dgm:t>
    </dgm:pt>
    <dgm:pt modelId="{7D0370DE-03DE-41D7-9345-D12B72D41180}" type="sibTrans" cxnId="{B60F90C4-1240-409F-8530-B3F54A372975}">
      <dgm:prSet/>
      <dgm:spPr/>
      <dgm:t>
        <a:bodyPr/>
        <a:lstStyle/>
        <a:p>
          <a:endParaRPr lang="en-SG"/>
        </a:p>
      </dgm:t>
    </dgm:pt>
    <dgm:pt modelId="{E8024906-F03C-439E-A1B5-BB65329D29C2}">
      <dgm:prSet phldrT="[Text]"/>
      <dgm:spPr/>
      <dgm:t>
        <a:bodyPr/>
        <a:lstStyle/>
        <a:p>
          <a:r>
            <a:rPr lang="en-US" b="1" i="1" dirty="0"/>
            <a:t>Thesis</a:t>
          </a:r>
          <a:r>
            <a:rPr lang="en-US" dirty="0"/>
            <a:t>: sound is impermanent’</a:t>
          </a:r>
        </a:p>
        <a:p>
          <a:r>
            <a:rPr lang="en-US" b="1" i="1" dirty="0"/>
            <a:t>Reason</a:t>
          </a:r>
          <a:r>
            <a:rPr lang="en-US" dirty="0"/>
            <a:t>: because it is produced</a:t>
          </a:r>
          <a:endParaRPr lang="en-SG" dirty="0"/>
        </a:p>
      </dgm:t>
    </dgm:pt>
    <dgm:pt modelId="{F5BE86EC-9453-44EC-B8B7-A63BB440B820}" type="parTrans" cxnId="{23D2AF14-4335-41F5-A025-FA988302F522}">
      <dgm:prSet/>
      <dgm:spPr/>
      <dgm:t>
        <a:bodyPr/>
        <a:lstStyle/>
        <a:p>
          <a:endParaRPr lang="en-SG"/>
        </a:p>
      </dgm:t>
    </dgm:pt>
    <dgm:pt modelId="{C02E47EE-73CB-49CE-8812-B552DEED6A54}" type="sibTrans" cxnId="{23D2AF14-4335-41F5-A025-FA988302F522}">
      <dgm:prSet/>
      <dgm:spPr/>
      <dgm:t>
        <a:bodyPr/>
        <a:lstStyle/>
        <a:p>
          <a:endParaRPr lang="en-SG"/>
        </a:p>
      </dgm:t>
    </dgm:pt>
    <dgm:pt modelId="{B6D6CA40-A3E7-4DCE-B83A-8B82FC1B01E0}">
      <dgm:prSet phldrT="[Text]"/>
      <dgm:spPr/>
      <dgm:t>
        <a:bodyPr/>
        <a:lstStyle/>
        <a:p>
          <a:r>
            <a:rPr lang="en-US" b="1" i="1" dirty="0"/>
            <a:t>Examples</a:t>
          </a:r>
          <a:r>
            <a:rPr lang="en-US" dirty="0"/>
            <a:t>: like a pot, which is produced; and unlike the *sky which is not produced;</a:t>
          </a:r>
          <a:endParaRPr lang="en-SG" dirty="0"/>
        </a:p>
      </dgm:t>
    </dgm:pt>
    <dgm:pt modelId="{914DBF9D-F520-45B9-BF62-7CA22AC2D09B}" type="parTrans" cxnId="{AC358786-1DAA-4A40-B4D5-CFA134368565}">
      <dgm:prSet/>
      <dgm:spPr/>
      <dgm:t>
        <a:bodyPr/>
        <a:lstStyle/>
        <a:p>
          <a:endParaRPr lang="en-SG"/>
        </a:p>
      </dgm:t>
    </dgm:pt>
    <dgm:pt modelId="{217AB53C-B3B6-4913-B661-484436502C9B}" type="sibTrans" cxnId="{AC358786-1DAA-4A40-B4D5-CFA134368565}">
      <dgm:prSet/>
      <dgm:spPr/>
      <dgm:t>
        <a:bodyPr/>
        <a:lstStyle/>
        <a:p>
          <a:endParaRPr lang="en-SG"/>
        </a:p>
      </dgm:t>
    </dgm:pt>
    <dgm:pt modelId="{0E48186F-84B4-462D-BCE5-7D7A997008D9}" type="pres">
      <dgm:prSet presAssocID="{511E30DF-EEB4-41DB-9BB4-E9B6B78E587F}" presName="Name0" presStyleCnt="0">
        <dgm:presLayoutVars>
          <dgm:chMax val="7"/>
          <dgm:chPref val="7"/>
          <dgm:dir/>
          <dgm:animOne val="branch"/>
          <dgm:animLvl val="lvl"/>
        </dgm:presLayoutVars>
      </dgm:prSet>
      <dgm:spPr/>
    </dgm:pt>
    <dgm:pt modelId="{14B35586-13BD-4902-8AFD-91231DF02D46}" type="pres">
      <dgm:prSet presAssocID="{062EBE74-1B84-4BE9-AF98-D4CA4C58F325}" presName="composite" presStyleCnt="0"/>
      <dgm:spPr/>
    </dgm:pt>
    <dgm:pt modelId="{FDB008B8-A3CF-490E-86D9-A9A982E8F028}" type="pres">
      <dgm:prSet presAssocID="{062EBE74-1B84-4BE9-AF98-D4CA4C58F325}" presName="BackAccent" presStyleLbl="bgShp" presStyleIdx="0" presStyleCnt="2"/>
      <dgm:spPr/>
    </dgm:pt>
    <dgm:pt modelId="{9B2F4A32-6F40-4948-B8C8-3A72FB685A66}" type="pres">
      <dgm:prSet presAssocID="{062EBE74-1B84-4BE9-AF98-D4CA4C58F325}" presName="Accent" presStyleLbl="alignNode1" presStyleIdx="0" presStyleCnt="2"/>
      <dgm:spPr/>
    </dgm:pt>
    <dgm:pt modelId="{5CC29ECE-68F9-45A4-9B32-86ED77AB9105}" type="pres">
      <dgm:prSet presAssocID="{062EBE74-1B84-4BE9-AF98-D4CA4C58F325}" presName="Child" presStyleLbl="revTx" presStyleIdx="0" presStyleCnt="4">
        <dgm:presLayoutVars>
          <dgm:chMax val="0"/>
          <dgm:chPref val="0"/>
          <dgm:bulletEnabled val="1"/>
        </dgm:presLayoutVars>
      </dgm:prSet>
      <dgm:spPr/>
    </dgm:pt>
    <dgm:pt modelId="{46D1B3D3-A6B9-4292-835C-5099BE21B2CE}" type="pres">
      <dgm:prSet presAssocID="{062EBE74-1B84-4BE9-AF98-D4CA4C58F325}" presName="Parent" presStyleLbl="revTx" presStyleIdx="1" presStyleCnt="4">
        <dgm:presLayoutVars>
          <dgm:chMax val="1"/>
          <dgm:chPref val="1"/>
          <dgm:bulletEnabled val="1"/>
        </dgm:presLayoutVars>
      </dgm:prSet>
      <dgm:spPr/>
    </dgm:pt>
    <dgm:pt modelId="{90218123-F120-486C-B117-DD1D232432C7}" type="pres">
      <dgm:prSet presAssocID="{BB0B8354-AD45-45E7-AC82-A6C555BF2FD0}" presName="sibTrans" presStyleCnt="0"/>
      <dgm:spPr/>
    </dgm:pt>
    <dgm:pt modelId="{320725B7-BA27-4757-8D44-6B7DB7B5EA28}" type="pres">
      <dgm:prSet presAssocID="{FA5FDEDE-A056-491A-9C36-B1BE9858063C}" presName="composite" presStyleCnt="0"/>
      <dgm:spPr/>
    </dgm:pt>
    <dgm:pt modelId="{48731726-B704-40C0-82A0-CCA417BA9688}" type="pres">
      <dgm:prSet presAssocID="{FA5FDEDE-A056-491A-9C36-B1BE9858063C}" presName="BackAccent" presStyleLbl="bgShp" presStyleIdx="1" presStyleCnt="2"/>
      <dgm:spPr/>
    </dgm:pt>
    <dgm:pt modelId="{7ABFEB5F-73E5-4DDC-9456-2712D33DFB90}" type="pres">
      <dgm:prSet presAssocID="{FA5FDEDE-A056-491A-9C36-B1BE9858063C}" presName="Accent" presStyleLbl="alignNode1" presStyleIdx="1" presStyleCnt="2"/>
      <dgm:spPr/>
    </dgm:pt>
    <dgm:pt modelId="{D6699E7F-5B68-4DC1-9405-A196F7350971}" type="pres">
      <dgm:prSet presAssocID="{FA5FDEDE-A056-491A-9C36-B1BE9858063C}" presName="Child" presStyleLbl="revTx" presStyleIdx="2" presStyleCnt="4">
        <dgm:presLayoutVars>
          <dgm:chMax val="0"/>
          <dgm:chPref val="0"/>
          <dgm:bulletEnabled val="1"/>
        </dgm:presLayoutVars>
      </dgm:prSet>
      <dgm:spPr/>
    </dgm:pt>
    <dgm:pt modelId="{D7956C2B-531F-4581-9D5A-D2A780B43C42}" type="pres">
      <dgm:prSet presAssocID="{FA5FDEDE-A056-491A-9C36-B1BE9858063C}" presName="Parent" presStyleLbl="revTx" presStyleIdx="3" presStyleCnt="4">
        <dgm:presLayoutVars>
          <dgm:chMax val="1"/>
          <dgm:chPref val="1"/>
          <dgm:bulletEnabled val="1"/>
        </dgm:presLayoutVars>
      </dgm:prSet>
      <dgm:spPr/>
    </dgm:pt>
  </dgm:ptLst>
  <dgm:cxnLst>
    <dgm:cxn modelId="{23D2AF14-4335-41F5-A025-FA988302F522}" srcId="{FA5FDEDE-A056-491A-9C36-B1BE9858063C}" destId="{E8024906-F03C-439E-A1B5-BB65329D29C2}" srcOrd="0" destOrd="0" parTransId="{F5BE86EC-9453-44EC-B8B7-A63BB440B820}" sibTransId="{C02E47EE-73CB-49CE-8812-B552DEED6A54}"/>
    <dgm:cxn modelId="{D746082C-80C5-4EFB-9EBB-ECFBC95F9DBB}" type="presOf" srcId="{062EBE74-1B84-4BE9-AF98-D4CA4C58F325}" destId="{46D1B3D3-A6B9-4292-835C-5099BE21B2CE}" srcOrd="0" destOrd="0" presId="urn:microsoft.com/office/officeart/2008/layout/IncreasingCircleProcess"/>
    <dgm:cxn modelId="{2CF4C83C-A9FE-42C5-BF8F-0D795D1003BB}" srcId="{511E30DF-EEB4-41DB-9BB4-E9B6B78E587F}" destId="{062EBE74-1B84-4BE9-AF98-D4CA4C58F325}" srcOrd="0" destOrd="0" parTransId="{62B2108E-5574-4AE1-8F87-882E5B9E3C7D}" sibTransId="{BB0B8354-AD45-45E7-AC82-A6C555BF2FD0}"/>
    <dgm:cxn modelId="{2A1D426C-A92A-4A51-A97E-5B69473F4963}" srcId="{062EBE74-1B84-4BE9-AF98-D4CA4C58F325}" destId="{2998036D-5D7C-4DAA-B5E0-AE124B22AD2A}" srcOrd="1" destOrd="0" parTransId="{7EF6CC4F-E20D-45CF-A8A6-786502773E73}" sibTransId="{67CE1430-704B-4E7D-9AC5-B02184459278}"/>
    <dgm:cxn modelId="{0CCD7970-38E1-4054-85A7-7A34D60F19DA}" type="presOf" srcId="{93384713-3149-4F77-AEB9-7DB5D38D742D}" destId="{5CC29ECE-68F9-45A4-9B32-86ED77AB9105}" srcOrd="0" destOrd="0" presId="urn:microsoft.com/office/officeart/2008/layout/IncreasingCircleProcess"/>
    <dgm:cxn modelId="{BB45F858-8837-4AFA-B8E0-563FB362958B}" type="presOf" srcId="{B6D6CA40-A3E7-4DCE-B83A-8B82FC1B01E0}" destId="{D6699E7F-5B68-4DC1-9405-A196F7350971}" srcOrd="0" destOrd="1" presId="urn:microsoft.com/office/officeart/2008/layout/IncreasingCircleProcess"/>
    <dgm:cxn modelId="{1A6D5279-017B-4110-807F-87540D9EF236}" type="presOf" srcId="{E8024906-F03C-439E-A1B5-BB65329D29C2}" destId="{D6699E7F-5B68-4DC1-9405-A196F7350971}" srcOrd="0" destOrd="0" presId="urn:microsoft.com/office/officeart/2008/layout/IncreasingCircleProcess"/>
    <dgm:cxn modelId="{AC358786-1DAA-4A40-B4D5-CFA134368565}" srcId="{FA5FDEDE-A056-491A-9C36-B1BE9858063C}" destId="{B6D6CA40-A3E7-4DCE-B83A-8B82FC1B01E0}" srcOrd="1" destOrd="0" parTransId="{914DBF9D-F520-45B9-BF62-7CA22AC2D09B}" sibTransId="{217AB53C-B3B6-4913-B661-484436502C9B}"/>
    <dgm:cxn modelId="{50315B8A-ED93-4765-A46F-CD23E06E4F8B}" srcId="{062EBE74-1B84-4BE9-AF98-D4CA4C58F325}" destId="{93384713-3149-4F77-AEB9-7DB5D38D742D}" srcOrd="0" destOrd="0" parTransId="{516FBE37-8F7E-4EB4-8BA5-FA4391295EB1}" sibTransId="{F7FC293D-ABBB-48A6-829A-1156CDF12F57}"/>
    <dgm:cxn modelId="{9D8DE2AE-18EB-41D3-86B9-08B26F38B335}" type="presOf" srcId="{511E30DF-EEB4-41DB-9BB4-E9B6B78E587F}" destId="{0E48186F-84B4-462D-BCE5-7D7A997008D9}" srcOrd="0" destOrd="0" presId="urn:microsoft.com/office/officeart/2008/layout/IncreasingCircleProcess"/>
    <dgm:cxn modelId="{B60F90C4-1240-409F-8530-B3F54A372975}" srcId="{511E30DF-EEB4-41DB-9BB4-E9B6B78E587F}" destId="{FA5FDEDE-A056-491A-9C36-B1BE9858063C}" srcOrd="1" destOrd="0" parTransId="{0E80E433-CF75-4565-A132-55E7AF682C2F}" sibTransId="{7D0370DE-03DE-41D7-9345-D12B72D41180}"/>
    <dgm:cxn modelId="{9681E0DA-0C43-45AA-894D-02D08E3CDCEC}" type="presOf" srcId="{FA5FDEDE-A056-491A-9C36-B1BE9858063C}" destId="{D7956C2B-531F-4581-9D5A-D2A780B43C42}" srcOrd="0" destOrd="0" presId="urn:microsoft.com/office/officeart/2008/layout/IncreasingCircleProcess"/>
    <dgm:cxn modelId="{2A3905FD-6CC6-498A-8109-E32FF982FDBA}" type="presOf" srcId="{2998036D-5D7C-4DAA-B5E0-AE124B22AD2A}" destId="{5CC29ECE-68F9-45A4-9B32-86ED77AB9105}" srcOrd="0" destOrd="1" presId="urn:microsoft.com/office/officeart/2008/layout/IncreasingCircleProcess"/>
    <dgm:cxn modelId="{C84234B1-39CB-4F2C-AAE5-3D60E4EDEB29}" type="presParOf" srcId="{0E48186F-84B4-462D-BCE5-7D7A997008D9}" destId="{14B35586-13BD-4902-8AFD-91231DF02D46}" srcOrd="0" destOrd="0" presId="urn:microsoft.com/office/officeart/2008/layout/IncreasingCircleProcess"/>
    <dgm:cxn modelId="{274E39AA-9E98-4BD0-B505-B4D522C11B21}" type="presParOf" srcId="{14B35586-13BD-4902-8AFD-91231DF02D46}" destId="{FDB008B8-A3CF-490E-86D9-A9A982E8F028}" srcOrd="0" destOrd="0" presId="urn:microsoft.com/office/officeart/2008/layout/IncreasingCircleProcess"/>
    <dgm:cxn modelId="{204833CD-CF9B-4FCD-B157-20BA7B4EF2E3}" type="presParOf" srcId="{14B35586-13BD-4902-8AFD-91231DF02D46}" destId="{9B2F4A32-6F40-4948-B8C8-3A72FB685A66}" srcOrd="1" destOrd="0" presId="urn:microsoft.com/office/officeart/2008/layout/IncreasingCircleProcess"/>
    <dgm:cxn modelId="{B5B59D3A-6B50-47C1-9735-A12B6FE9534B}" type="presParOf" srcId="{14B35586-13BD-4902-8AFD-91231DF02D46}" destId="{5CC29ECE-68F9-45A4-9B32-86ED77AB9105}" srcOrd="2" destOrd="0" presId="urn:microsoft.com/office/officeart/2008/layout/IncreasingCircleProcess"/>
    <dgm:cxn modelId="{6F3122E2-AE37-46B4-8A84-36ACB9F457AF}" type="presParOf" srcId="{14B35586-13BD-4902-8AFD-91231DF02D46}" destId="{46D1B3D3-A6B9-4292-835C-5099BE21B2CE}" srcOrd="3" destOrd="0" presId="urn:microsoft.com/office/officeart/2008/layout/IncreasingCircleProcess"/>
    <dgm:cxn modelId="{E7575FB9-4C20-4B9D-9C08-6DCC264D72FB}" type="presParOf" srcId="{0E48186F-84B4-462D-BCE5-7D7A997008D9}" destId="{90218123-F120-486C-B117-DD1D232432C7}" srcOrd="1" destOrd="0" presId="urn:microsoft.com/office/officeart/2008/layout/IncreasingCircleProcess"/>
    <dgm:cxn modelId="{73C4D246-D74E-4D74-AB09-41FAD8410CEB}" type="presParOf" srcId="{0E48186F-84B4-462D-BCE5-7D7A997008D9}" destId="{320725B7-BA27-4757-8D44-6B7DB7B5EA28}" srcOrd="2" destOrd="0" presId="urn:microsoft.com/office/officeart/2008/layout/IncreasingCircleProcess"/>
    <dgm:cxn modelId="{61903FB2-783C-4165-8A26-F045F59BE935}" type="presParOf" srcId="{320725B7-BA27-4757-8D44-6B7DB7B5EA28}" destId="{48731726-B704-40C0-82A0-CCA417BA9688}" srcOrd="0" destOrd="0" presId="urn:microsoft.com/office/officeart/2008/layout/IncreasingCircleProcess"/>
    <dgm:cxn modelId="{CAAE7660-753D-471C-AD6C-591B343E6EA7}" type="presParOf" srcId="{320725B7-BA27-4757-8D44-6B7DB7B5EA28}" destId="{7ABFEB5F-73E5-4DDC-9456-2712D33DFB90}" srcOrd="1" destOrd="0" presId="urn:microsoft.com/office/officeart/2008/layout/IncreasingCircleProcess"/>
    <dgm:cxn modelId="{23113769-5A6E-402E-9F05-03F7A47A1A7F}" type="presParOf" srcId="{320725B7-BA27-4757-8D44-6B7DB7B5EA28}" destId="{D6699E7F-5B68-4DC1-9405-A196F7350971}" srcOrd="2" destOrd="0" presId="urn:microsoft.com/office/officeart/2008/layout/IncreasingCircleProcess"/>
    <dgm:cxn modelId="{447F9F53-9397-4EF6-A76F-95111A8B7B2F}" type="presParOf" srcId="{320725B7-BA27-4757-8D44-6B7DB7B5EA28}" destId="{D7956C2B-531F-4581-9D5A-D2A780B43C4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783F4AB-387B-4145-975A-4963DE68B203}" type="doc">
      <dgm:prSet loTypeId="urn:microsoft.com/office/officeart/2008/layout/IncreasingCircleProcess" loCatId="list" qsTypeId="urn:microsoft.com/office/officeart/2005/8/quickstyle/simple1" qsCatId="simple" csTypeId="urn:microsoft.com/office/officeart/2005/8/colors/colorful4" csCatId="colorful" phldr="1"/>
      <dgm:spPr/>
      <dgm:t>
        <a:bodyPr/>
        <a:lstStyle/>
        <a:p>
          <a:endParaRPr lang="en-SG"/>
        </a:p>
      </dgm:t>
    </dgm:pt>
    <dgm:pt modelId="{B355C4B3-4E80-4CA7-9DCC-3947F509D8A6}">
      <dgm:prSet phldrT="[Text]"/>
      <dgm:spPr/>
      <dgm:t>
        <a:bodyPr/>
        <a:lstStyle/>
        <a:p>
          <a:r>
            <a:rPr lang="en-SG" dirty="0"/>
            <a:t>First 3 members</a:t>
          </a:r>
        </a:p>
      </dgm:t>
    </dgm:pt>
    <dgm:pt modelId="{AE8D193D-7AA9-4E97-B727-D479DCD5AC89}" type="parTrans" cxnId="{DBD001B7-287F-45A4-BCD6-52A8A92EE80A}">
      <dgm:prSet/>
      <dgm:spPr/>
      <dgm:t>
        <a:bodyPr/>
        <a:lstStyle/>
        <a:p>
          <a:endParaRPr lang="en-SG"/>
        </a:p>
      </dgm:t>
    </dgm:pt>
    <dgm:pt modelId="{897E9EDC-DA97-46DB-818A-5F91BF420A9D}" type="sibTrans" cxnId="{DBD001B7-287F-45A4-BCD6-52A8A92EE80A}">
      <dgm:prSet/>
      <dgm:spPr/>
      <dgm:t>
        <a:bodyPr/>
        <a:lstStyle/>
        <a:p>
          <a:endParaRPr lang="en-SG"/>
        </a:p>
      </dgm:t>
    </dgm:pt>
    <dgm:pt modelId="{CEC7126D-1A37-4369-8B01-90E664591A6C}">
      <dgm:prSet phldrT="[Text]"/>
      <dgm:spPr/>
      <dgm:t>
        <a:bodyPr/>
        <a:lstStyle/>
        <a:p>
          <a:r>
            <a:rPr lang="en-SG" u="sng" dirty="0"/>
            <a:t>Thesis: fire on the mountain</a:t>
          </a:r>
        </a:p>
        <a:p>
          <a:endParaRPr lang="en-SG" u="sng" dirty="0"/>
        </a:p>
        <a:p>
          <a:r>
            <a:rPr lang="en-SG" u="sng" dirty="0"/>
            <a:t>Reason: smoke can be seen</a:t>
          </a:r>
        </a:p>
      </dgm:t>
    </dgm:pt>
    <dgm:pt modelId="{FC04813E-4F9F-4E58-8901-FED37DEE27FC}" type="parTrans" cxnId="{FE83CF08-8F55-47C3-AFF5-EF3E5F1C34AD}">
      <dgm:prSet/>
      <dgm:spPr/>
      <dgm:t>
        <a:bodyPr/>
        <a:lstStyle/>
        <a:p>
          <a:endParaRPr lang="en-SG"/>
        </a:p>
      </dgm:t>
    </dgm:pt>
    <dgm:pt modelId="{FFB26C13-D204-43BE-8B89-9DD9F416D148}" type="sibTrans" cxnId="{FE83CF08-8F55-47C3-AFF5-EF3E5F1C34AD}">
      <dgm:prSet/>
      <dgm:spPr/>
      <dgm:t>
        <a:bodyPr/>
        <a:lstStyle/>
        <a:p>
          <a:endParaRPr lang="en-SG"/>
        </a:p>
      </dgm:t>
    </dgm:pt>
    <dgm:pt modelId="{01D67494-D814-4283-939E-3C272F6F5548}">
      <dgm:prSet phldrT="[Text]"/>
      <dgm:spPr/>
      <dgm:t>
        <a:bodyPr/>
        <a:lstStyle/>
        <a:p>
          <a:endParaRPr lang="en-SG" dirty="0"/>
        </a:p>
        <a:p>
          <a:r>
            <a:rPr lang="en-SG" dirty="0"/>
            <a:t>Illustration: fire and smoke are concomitant</a:t>
          </a:r>
        </a:p>
      </dgm:t>
    </dgm:pt>
    <dgm:pt modelId="{48BEAB76-3594-43ED-BBD6-7BF914198097}" type="parTrans" cxnId="{9AA3235F-CB2F-4D45-AD08-C5EA84F46DBB}">
      <dgm:prSet/>
      <dgm:spPr/>
      <dgm:t>
        <a:bodyPr/>
        <a:lstStyle/>
        <a:p>
          <a:endParaRPr lang="en-SG"/>
        </a:p>
      </dgm:t>
    </dgm:pt>
    <dgm:pt modelId="{886D6F78-2DB6-476A-8490-6CE8D29DE80F}" type="sibTrans" cxnId="{9AA3235F-CB2F-4D45-AD08-C5EA84F46DBB}">
      <dgm:prSet/>
      <dgm:spPr/>
      <dgm:t>
        <a:bodyPr/>
        <a:lstStyle/>
        <a:p>
          <a:endParaRPr lang="en-SG"/>
        </a:p>
      </dgm:t>
    </dgm:pt>
    <dgm:pt modelId="{C9D232BC-D65B-4D94-8615-CB1ED38CF732}">
      <dgm:prSet phldrT="[Text]"/>
      <dgm:spPr/>
      <dgm:t>
        <a:bodyPr/>
        <a:lstStyle/>
        <a:p>
          <a:r>
            <a:rPr lang="en-SG" dirty="0"/>
            <a:t>Last 2 members</a:t>
          </a:r>
        </a:p>
      </dgm:t>
    </dgm:pt>
    <dgm:pt modelId="{9F066B25-93BF-4414-AFF7-DBB058F955EF}" type="parTrans" cxnId="{DE97D49B-7810-40AA-B7A2-B7D132318044}">
      <dgm:prSet/>
      <dgm:spPr/>
      <dgm:t>
        <a:bodyPr/>
        <a:lstStyle/>
        <a:p>
          <a:endParaRPr lang="en-SG"/>
        </a:p>
      </dgm:t>
    </dgm:pt>
    <dgm:pt modelId="{4D285B06-0B4B-4625-BA06-8458F5887F0F}" type="sibTrans" cxnId="{DE97D49B-7810-40AA-B7A2-B7D132318044}">
      <dgm:prSet/>
      <dgm:spPr/>
      <dgm:t>
        <a:bodyPr/>
        <a:lstStyle/>
        <a:p>
          <a:endParaRPr lang="en-SG"/>
        </a:p>
      </dgm:t>
    </dgm:pt>
    <dgm:pt modelId="{0F9886BD-53D0-4DA6-8969-7599F90C28FF}">
      <dgm:prSet phldrT="[Text]"/>
      <dgm:spPr/>
      <dgm:t>
        <a:bodyPr/>
        <a:lstStyle/>
        <a:p>
          <a:r>
            <a:rPr lang="en-SG" u="sng" dirty="0"/>
            <a:t>Conclusion: there is fire on the mountain</a:t>
          </a:r>
        </a:p>
        <a:p>
          <a:r>
            <a:rPr lang="en-SG" u="sng" dirty="0"/>
            <a:t> Application: there is smoke from afar</a:t>
          </a:r>
        </a:p>
      </dgm:t>
    </dgm:pt>
    <dgm:pt modelId="{3B939B34-BCAD-443A-88B6-A438AAA5144E}" type="parTrans" cxnId="{CDD761E8-359B-49CE-9EEA-FBE3F5FEDCF7}">
      <dgm:prSet/>
      <dgm:spPr/>
      <dgm:t>
        <a:bodyPr/>
        <a:lstStyle/>
        <a:p>
          <a:endParaRPr lang="en-SG"/>
        </a:p>
      </dgm:t>
    </dgm:pt>
    <dgm:pt modelId="{E31387C9-EFAE-4D26-8FEF-1C9199D9FBAE}" type="sibTrans" cxnId="{CDD761E8-359B-49CE-9EEA-FBE3F5FEDCF7}">
      <dgm:prSet/>
      <dgm:spPr/>
      <dgm:t>
        <a:bodyPr/>
        <a:lstStyle/>
        <a:p>
          <a:endParaRPr lang="en-SG"/>
        </a:p>
      </dgm:t>
    </dgm:pt>
    <dgm:pt modelId="{3F7F6733-020D-4775-93C1-04A915DB4889}" type="pres">
      <dgm:prSet presAssocID="{3783F4AB-387B-4145-975A-4963DE68B203}" presName="Name0" presStyleCnt="0">
        <dgm:presLayoutVars>
          <dgm:chMax val="7"/>
          <dgm:chPref val="7"/>
          <dgm:dir/>
          <dgm:animOne val="branch"/>
          <dgm:animLvl val="lvl"/>
        </dgm:presLayoutVars>
      </dgm:prSet>
      <dgm:spPr/>
    </dgm:pt>
    <dgm:pt modelId="{20602490-9068-455A-A786-D992CA24BB75}" type="pres">
      <dgm:prSet presAssocID="{B355C4B3-4E80-4CA7-9DCC-3947F509D8A6}" presName="composite" presStyleCnt="0"/>
      <dgm:spPr/>
    </dgm:pt>
    <dgm:pt modelId="{751B36FC-B0AF-4EA4-A521-487DE8024FD5}" type="pres">
      <dgm:prSet presAssocID="{B355C4B3-4E80-4CA7-9DCC-3947F509D8A6}" presName="BackAccent" presStyleLbl="bgShp" presStyleIdx="0" presStyleCnt="2"/>
      <dgm:spPr/>
    </dgm:pt>
    <dgm:pt modelId="{8048A085-FCDA-47CB-8A8C-A21F7441A9B2}" type="pres">
      <dgm:prSet presAssocID="{B355C4B3-4E80-4CA7-9DCC-3947F509D8A6}" presName="Accent" presStyleLbl="alignNode1" presStyleIdx="0" presStyleCnt="2"/>
      <dgm:spPr/>
    </dgm:pt>
    <dgm:pt modelId="{8438AC2A-3212-4C0B-9F2D-37DF4A72FEE5}" type="pres">
      <dgm:prSet presAssocID="{B355C4B3-4E80-4CA7-9DCC-3947F509D8A6}" presName="Child" presStyleLbl="revTx" presStyleIdx="0" presStyleCnt="4">
        <dgm:presLayoutVars>
          <dgm:chMax val="0"/>
          <dgm:chPref val="0"/>
          <dgm:bulletEnabled val="1"/>
        </dgm:presLayoutVars>
      </dgm:prSet>
      <dgm:spPr/>
    </dgm:pt>
    <dgm:pt modelId="{EBE2DEB8-421D-434D-AF17-A72B2B32229A}" type="pres">
      <dgm:prSet presAssocID="{B355C4B3-4E80-4CA7-9DCC-3947F509D8A6}" presName="Parent" presStyleLbl="revTx" presStyleIdx="1" presStyleCnt="4">
        <dgm:presLayoutVars>
          <dgm:chMax val="1"/>
          <dgm:chPref val="1"/>
          <dgm:bulletEnabled val="1"/>
        </dgm:presLayoutVars>
      </dgm:prSet>
      <dgm:spPr/>
    </dgm:pt>
    <dgm:pt modelId="{5A0A6488-B900-4F29-9C14-2389E8E3E4D4}" type="pres">
      <dgm:prSet presAssocID="{897E9EDC-DA97-46DB-818A-5F91BF420A9D}" presName="sibTrans" presStyleCnt="0"/>
      <dgm:spPr/>
    </dgm:pt>
    <dgm:pt modelId="{C900024B-2554-48F2-AC46-A189784FBF6F}" type="pres">
      <dgm:prSet presAssocID="{C9D232BC-D65B-4D94-8615-CB1ED38CF732}" presName="composite" presStyleCnt="0"/>
      <dgm:spPr/>
    </dgm:pt>
    <dgm:pt modelId="{75B19CFF-CD65-4F56-8490-AA41F304A984}" type="pres">
      <dgm:prSet presAssocID="{C9D232BC-D65B-4D94-8615-CB1ED38CF732}" presName="BackAccent" presStyleLbl="bgShp" presStyleIdx="1" presStyleCnt="2"/>
      <dgm:spPr/>
    </dgm:pt>
    <dgm:pt modelId="{61E8DC5F-FFA2-40B9-AD06-CC69670C8615}" type="pres">
      <dgm:prSet presAssocID="{C9D232BC-D65B-4D94-8615-CB1ED38CF732}" presName="Accent" presStyleLbl="alignNode1" presStyleIdx="1" presStyleCnt="2"/>
      <dgm:spPr/>
    </dgm:pt>
    <dgm:pt modelId="{C744E19D-7154-4731-8885-DEBD22A0FEFC}" type="pres">
      <dgm:prSet presAssocID="{C9D232BC-D65B-4D94-8615-CB1ED38CF732}" presName="Child" presStyleLbl="revTx" presStyleIdx="2" presStyleCnt="4">
        <dgm:presLayoutVars>
          <dgm:chMax val="0"/>
          <dgm:chPref val="0"/>
          <dgm:bulletEnabled val="1"/>
        </dgm:presLayoutVars>
      </dgm:prSet>
      <dgm:spPr/>
    </dgm:pt>
    <dgm:pt modelId="{E75CDDBA-A492-4D5F-A979-229270EAB2FC}" type="pres">
      <dgm:prSet presAssocID="{C9D232BC-D65B-4D94-8615-CB1ED38CF732}" presName="Parent" presStyleLbl="revTx" presStyleIdx="3" presStyleCnt="4">
        <dgm:presLayoutVars>
          <dgm:chMax val="1"/>
          <dgm:chPref val="1"/>
          <dgm:bulletEnabled val="1"/>
        </dgm:presLayoutVars>
      </dgm:prSet>
      <dgm:spPr/>
    </dgm:pt>
  </dgm:ptLst>
  <dgm:cxnLst>
    <dgm:cxn modelId="{FE83CF08-8F55-47C3-AFF5-EF3E5F1C34AD}" srcId="{B355C4B3-4E80-4CA7-9DCC-3947F509D8A6}" destId="{CEC7126D-1A37-4369-8B01-90E664591A6C}" srcOrd="0" destOrd="0" parTransId="{FC04813E-4F9F-4E58-8901-FED37DEE27FC}" sibTransId="{FFB26C13-D204-43BE-8B89-9DD9F416D148}"/>
    <dgm:cxn modelId="{9AA3235F-CB2F-4D45-AD08-C5EA84F46DBB}" srcId="{B355C4B3-4E80-4CA7-9DCC-3947F509D8A6}" destId="{01D67494-D814-4283-939E-3C272F6F5548}" srcOrd="1" destOrd="0" parTransId="{48BEAB76-3594-43ED-BBD6-7BF914198097}" sibTransId="{886D6F78-2DB6-476A-8490-6CE8D29DE80F}"/>
    <dgm:cxn modelId="{82680078-FC5B-4879-9475-25C32049E0E6}" type="presOf" srcId="{0F9886BD-53D0-4DA6-8969-7599F90C28FF}" destId="{C744E19D-7154-4731-8885-DEBD22A0FEFC}" srcOrd="0" destOrd="0" presId="urn:microsoft.com/office/officeart/2008/layout/IncreasingCircleProcess"/>
    <dgm:cxn modelId="{23CD3179-98CD-4E41-95F5-DCBFBAC1CD04}" type="presOf" srcId="{01D67494-D814-4283-939E-3C272F6F5548}" destId="{8438AC2A-3212-4C0B-9F2D-37DF4A72FEE5}" srcOrd="0" destOrd="1" presId="urn:microsoft.com/office/officeart/2008/layout/IncreasingCircleProcess"/>
    <dgm:cxn modelId="{AECCFC7C-221E-4663-ABD6-2F43AF46E62B}" type="presOf" srcId="{B355C4B3-4E80-4CA7-9DCC-3947F509D8A6}" destId="{EBE2DEB8-421D-434D-AF17-A72B2B32229A}" srcOrd="0" destOrd="0" presId="urn:microsoft.com/office/officeart/2008/layout/IncreasingCircleProcess"/>
    <dgm:cxn modelId="{2EFDDA7E-EF25-41AD-9493-FE67128A0B14}" type="presOf" srcId="{C9D232BC-D65B-4D94-8615-CB1ED38CF732}" destId="{E75CDDBA-A492-4D5F-A979-229270EAB2FC}" srcOrd="0" destOrd="0" presId="urn:microsoft.com/office/officeart/2008/layout/IncreasingCircleProcess"/>
    <dgm:cxn modelId="{DE97D49B-7810-40AA-B7A2-B7D132318044}" srcId="{3783F4AB-387B-4145-975A-4963DE68B203}" destId="{C9D232BC-D65B-4D94-8615-CB1ED38CF732}" srcOrd="1" destOrd="0" parTransId="{9F066B25-93BF-4414-AFF7-DBB058F955EF}" sibTransId="{4D285B06-0B4B-4625-BA06-8458F5887F0F}"/>
    <dgm:cxn modelId="{DBD001B7-287F-45A4-BCD6-52A8A92EE80A}" srcId="{3783F4AB-387B-4145-975A-4963DE68B203}" destId="{B355C4B3-4E80-4CA7-9DCC-3947F509D8A6}" srcOrd="0" destOrd="0" parTransId="{AE8D193D-7AA9-4E97-B727-D479DCD5AC89}" sibTransId="{897E9EDC-DA97-46DB-818A-5F91BF420A9D}"/>
    <dgm:cxn modelId="{D9D965CE-9B2E-4F0E-BF9A-3BD87B61DEC4}" type="presOf" srcId="{3783F4AB-387B-4145-975A-4963DE68B203}" destId="{3F7F6733-020D-4775-93C1-04A915DB4889}" srcOrd="0" destOrd="0" presId="urn:microsoft.com/office/officeart/2008/layout/IncreasingCircleProcess"/>
    <dgm:cxn modelId="{5A2502D1-9A1C-402F-9248-5F51BA87E168}" type="presOf" srcId="{CEC7126D-1A37-4369-8B01-90E664591A6C}" destId="{8438AC2A-3212-4C0B-9F2D-37DF4A72FEE5}" srcOrd="0" destOrd="0" presId="urn:microsoft.com/office/officeart/2008/layout/IncreasingCircleProcess"/>
    <dgm:cxn modelId="{CDD761E8-359B-49CE-9EEA-FBE3F5FEDCF7}" srcId="{C9D232BC-D65B-4D94-8615-CB1ED38CF732}" destId="{0F9886BD-53D0-4DA6-8969-7599F90C28FF}" srcOrd="0" destOrd="0" parTransId="{3B939B34-BCAD-443A-88B6-A438AAA5144E}" sibTransId="{E31387C9-EFAE-4D26-8FEF-1C9199D9FBAE}"/>
    <dgm:cxn modelId="{48E9AE30-4B1F-46F8-AA4B-93F108F00477}" type="presParOf" srcId="{3F7F6733-020D-4775-93C1-04A915DB4889}" destId="{20602490-9068-455A-A786-D992CA24BB75}" srcOrd="0" destOrd="0" presId="urn:microsoft.com/office/officeart/2008/layout/IncreasingCircleProcess"/>
    <dgm:cxn modelId="{03D9F72F-8554-4817-98BB-42C3C1F600B5}" type="presParOf" srcId="{20602490-9068-455A-A786-D992CA24BB75}" destId="{751B36FC-B0AF-4EA4-A521-487DE8024FD5}" srcOrd="0" destOrd="0" presId="urn:microsoft.com/office/officeart/2008/layout/IncreasingCircleProcess"/>
    <dgm:cxn modelId="{5B006C61-DB15-4642-8A24-CAA73EE1227E}" type="presParOf" srcId="{20602490-9068-455A-A786-D992CA24BB75}" destId="{8048A085-FCDA-47CB-8A8C-A21F7441A9B2}" srcOrd="1" destOrd="0" presId="urn:microsoft.com/office/officeart/2008/layout/IncreasingCircleProcess"/>
    <dgm:cxn modelId="{45FF4CD5-9B1C-4F74-A4CA-33CC0832121F}" type="presParOf" srcId="{20602490-9068-455A-A786-D992CA24BB75}" destId="{8438AC2A-3212-4C0B-9F2D-37DF4A72FEE5}" srcOrd="2" destOrd="0" presId="urn:microsoft.com/office/officeart/2008/layout/IncreasingCircleProcess"/>
    <dgm:cxn modelId="{0ADEEC8D-F2DB-48D5-AD09-4241C114CB20}" type="presParOf" srcId="{20602490-9068-455A-A786-D992CA24BB75}" destId="{EBE2DEB8-421D-434D-AF17-A72B2B32229A}" srcOrd="3" destOrd="0" presId="urn:microsoft.com/office/officeart/2008/layout/IncreasingCircleProcess"/>
    <dgm:cxn modelId="{4A4D625C-CF0C-469C-B7D5-797BF9200999}" type="presParOf" srcId="{3F7F6733-020D-4775-93C1-04A915DB4889}" destId="{5A0A6488-B900-4F29-9C14-2389E8E3E4D4}" srcOrd="1" destOrd="0" presId="urn:microsoft.com/office/officeart/2008/layout/IncreasingCircleProcess"/>
    <dgm:cxn modelId="{67BD791C-5F14-4F20-954E-51A8E45458EA}" type="presParOf" srcId="{3F7F6733-020D-4775-93C1-04A915DB4889}" destId="{C900024B-2554-48F2-AC46-A189784FBF6F}" srcOrd="2" destOrd="0" presId="urn:microsoft.com/office/officeart/2008/layout/IncreasingCircleProcess"/>
    <dgm:cxn modelId="{80B1D613-838E-4CCE-AC49-37C1C02E05BB}" type="presParOf" srcId="{C900024B-2554-48F2-AC46-A189784FBF6F}" destId="{75B19CFF-CD65-4F56-8490-AA41F304A984}" srcOrd="0" destOrd="0" presId="urn:microsoft.com/office/officeart/2008/layout/IncreasingCircleProcess"/>
    <dgm:cxn modelId="{F64DEDC8-7700-4FD6-8568-30009DA66A47}" type="presParOf" srcId="{C900024B-2554-48F2-AC46-A189784FBF6F}" destId="{61E8DC5F-FFA2-40B9-AD06-CC69670C8615}" srcOrd="1" destOrd="0" presId="urn:microsoft.com/office/officeart/2008/layout/IncreasingCircleProcess"/>
    <dgm:cxn modelId="{A73B69E9-6D57-4068-95AB-7CFBF2B0425F}" type="presParOf" srcId="{C900024B-2554-48F2-AC46-A189784FBF6F}" destId="{C744E19D-7154-4731-8885-DEBD22A0FEFC}" srcOrd="2" destOrd="0" presId="urn:microsoft.com/office/officeart/2008/layout/IncreasingCircleProcess"/>
    <dgm:cxn modelId="{D5E6BA62-1E70-43A9-B9D9-2E1E98D0FB89}" type="presParOf" srcId="{C900024B-2554-48F2-AC46-A189784FBF6F}" destId="{E75CDDBA-A492-4D5F-A979-229270EAB2FC}"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08675-81E4-44EA-9BC5-F81EB7FC6EC7}">
      <dsp:nvSpPr>
        <dsp:cNvPr id="0" name=""/>
        <dsp:cNvSpPr/>
      </dsp:nvSpPr>
      <dsp:spPr>
        <a:xfrm>
          <a:off x="2191066" y="282836"/>
          <a:ext cx="3655123" cy="3655123"/>
        </a:xfrm>
        <a:prstGeom prst="pie">
          <a:avLst>
            <a:gd name="adj1" fmla="val 16200000"/>
            <a:gd name="adj2" fmla="val 180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SG" sz="2300" kern="1200" dirty="0"/>
            <a:t>Asa</a:t>
          </a:r>
          <a:r>
            <a:rPr lang="en-SG" sz="2300" kern="1200" dirty="0">
              <a:latin typeface="Times New Roman" panose="02020603050405020304" pitchFamily="18" charset="0"/>
              <a:cs typeface="Times New Roman" panose="02020603050405020304" pitchFamily="18" charset="0"/>
            </a:rPr>
            <a:t>ṅga</a:t>
          </a:r>
          <a:endParaRPr lang="en-SG" sz="2300" kern="1200" dirty="0"/>
        </a:p>
      </dsp:txBody>
      <dsp:txXfrm>
        <a:off x="4117403" y="1057375"/>
        <a:ext cx="1305401" cy="1087834"/>
      </dsp:txXfrm>
    </dsp:sp>
    <dsp:sp modelId="{F1C661DD-5C18-4CA2-9EBC-DF27B33622BF}">
      <dsp:nvSpPr>
        <dsp:cNvPr id="0" name=""/>
        <dsp:cNvSpPr/>
      </dsp:nvSpPr>
      <dsp:spPr>
        <a:xfrm>
          <a:off x="2115788" y="413377"/>
          <a:ext cx="3655123" cy="3655123"/>
        </a:xfrm>
        <a:prstGeom prst="pie">
          <a:avLst>
            <a:gd name="adj1" fmla="val 1800000"/>
            <a:gd name="adj2" fmla="val 900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SG" sz="2300" kern="1200" dirty="0" err="1"/>
            <a:t>Vasubandhu</a:t>
          </a:r>
          <a:endParaRPr lang="en-SG" sz="2300" kern="1200" dirty="0"/>
        </a:p>
      </dsp:txBody>
      <dsp:txXfrm>
        <a:off x="2986055" y="2784856"/>
        <a:ext cx="1958102" cy="957294"/>
      </dsp:txXfrm>
    </dsp:sp>
    <dsp:sp modelId="{0B3E9F73-C52D-4652-8DB0-94F7DD34DD5E}">
      <dsp:nvSpPr>
        <dsp:cNvPr id="0" name=""/>
        <dsp:cNvSpPr/>
      </dsp:nvSpPr>
      <dsp:spPr>
        <a:xfrm>
          <a:off x="2040509" y="282836"/>
          <a:ext cx="3655123" cy="3655123"/>
        </a:xfrm>
        <a:prstGeom prst="pie">
          <a:avLst>
            <a:gd name="adj1" fmla="val 9000000"/>
            <a:gd name="adj2" fmla="val 1620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SG" sz="2300" kern="1200" dirty="0"/>
            <a:t>Nāgārjuna</a:t>
          </a:r>
        </a:p>
      </dsp:txBody>
      <dsp:txXfrm>
        <a:off x="2463895" y="1057375"/>
        <a:ext cx="1305401" cy="1087834"/>
      </dsp:txXfrm>
    </dsp:sp>
    <dsp:sp modelId="{DF599CD9-EBE7-4C5A-8E94-003F21AAECAA}">
      <dsp:nvSpPr>
        <dsp:cNvPr id="0" name=""/>
        <dsp:cNvSpPr/>
      </dsp:nvSpPr>
      <dsp:spPr>
        <a:xfrm>
          <a:off x="1965098" y="56567"/>
          <a:ext cx="4107663" cy="4107663"/>
        </a:xfrm>
        <a:prstGeom prst="circularArrow">
          <a:avLst>
            <a:gd name="adj1" fmla="val 5085"/>
            <a:gd name="adj2" fmla="val 327528"/>
            <a:gd name="adj3" fmla="val 1472472"/>
            <a:gd name="adj4" fmla="val 16199432"/>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8B4FEC-EEB9-406E-9254-E80E0859BE61}">
      <dsp:nvSpPr>
        <dsp:cNvPr id="0" name=""/>
        <dsp:cNvSpPr/>
      </dsp:nvSpPr>
      <dsp:spPr>
        <a:xfrm>
          <a:off x="1889518" y="186876"/>
          <a:ext cx="4107663" cy="4107663"/>
        </a:xfrm>
        <a:prstGeom prst="circularArrow">
          <a:avLst>
            <a:gd name="adj1" fmla="val 5085"/>
            <a:gd name="adj2" fmla="val 327528"/>
            <a:gd name="adj3" fmla="val 8671970"/>
            <a:gd name="adj4" fmla="val 1800502"/>
            <a:gd name="adj5" fmla="val 5932"/>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5699DAC-24FD-4ED3-A03C-3B72E2C77F06}">
      <dsp:nvSpPr>
        <dsp:cNvPr id="0" name=""/>
        <dsp:cNvSpPr/>
      </dsp:nvSpPr>
      <dsp:spPr>
        <a:xfrm>
          <a:off x="1813938" y="56567"/>
          <a:ext cx="4107663" cy="4107663"/>
        </a:xfrm>
        <a:prstGeom prst="circularArrow">
          <a:avLst>
            <a:gd name="adj1" fmla="val 5085"/>
            <a:gd name="adj2" fmla="val 327528"/>
            <a:gd name="adj3" fmla="val 15873039"/>
            <a:gd name="adj4" fmla="val 9000000"/>
            <a:gd name="adj5" fmla="val 5932"/>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D34162-13A0-4083-BD8B-3D3040324DEA}">
      <dsp:nvSpPr>
        <dsp:cNvPr id="0" name=""/>
        <dsp:cNvSpPr/>
      </dsp:nvSpPr>
      <dsp:spPr>
        <a:xfrm>
          <a:off x="0" y="0"/>
          <a:ext cx="3937102" cy="3937102"/>
        </a:xfrm>
        <a:prstGeom prst="pie">
          <a:avLst>
            <a:gd name="adj1" fmla="val 5400000"/>
            <a:gd name="adj2" fmla="val 1620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7B834E-EAFC-4118-8EE3-1D04AC188970}">
      <dsp:nvSpPr>
        <dsp:cNvPr id="0" name=""/>
        <dsp:cNvSpPr/>
      </dsp:nvSpPr>
      <dsp:spPr>
        <a:xfrm>
          <a:off x="1968551" y="0"/>
          <a:ext cx="5918149" cy="3937102"/>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SG" sz="2200" kern="1200" dirty="0"/>
            <a:t>Thesis: there is fire in the mountain</a:t>
          </a:r>
        </a:p>
      </dsp:txBody>
      <dsp:txXfrm>
        <a:off x="1968551" y="0"/>
        <a:ext cx="5918149" cy="629936"/>
      </dsp:txXfrm>
    </dsp:sp>
    <dsp:sp modelId="{D9648ACB-ABBC-48DE-9746-728FAEA8916F}">
      <dsp:nvSpPr>
        <dsp:cNvPr id="0" name=""/>
        <dsp:cNvSpPr/>
      </dsp:nvSpPr>
      <dsp:spPr>
        <a:xfrm>
          <a:off x="413395" y="629936"/>
          <a:ext cx="3110310" cy="3110310"/>
        </a:xfrm>
        <a:prstGeom prst="pie">
          <a:avLst>
            <a:gd name="adj1" fmla="val 5400000"/>
            <a:gd name="adj2" fmla="val 1620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EA3A89-34A8-426E-8DE3-3F8E7DCAE0A3}">
      <dsp:nvSpPr>
        <dsp:cNvPr id="0" name=""/>
        <dsp:cNvSpPr/>
      </dsp:nvSpPr>
      <dsp:spPr>
        <a:xfrm>
          <a:off x="1968551" y="629936"/>
          <a:ext cx="5918149" cy="3110310"/>
        </a:xfrm>
        <a:prstGeom prst="rect">
          <a:avLst/>
        </a:prstGeom>
        <a:solidFill>
          <a:schemeClr val="lt1">
            <a:alpha val="90000"/>
            <a:hueOff val="0"/>
            <a:satOff val="0"/>
            <a:lumOff val="0"/>
            <a:alphaOff val="0"/>
          </a:schemeClr>
        </a:solidFill>
        <a:ln w="12700" cap="flat" cmpd="sng" algn="ctr">
          <a:solidFill>
            <a:schemeClr val="accent5">
              <a:hueOff val="-1689636"/>
              <a:satOff val="-4355"/>
              <a:lumOff val="-294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SG" sz="2200" kern="1200" dirty="0"/>
            <a:t>Reason: because of the smoke</a:t>
          </a:r>
        </a:p>
      </dsp:txBody>
      <dsp:txXfrm>
        <a:off x="1968551" y="629936"/>
        <a:ext cx="5918149" cy="629936"/>
      </dsp:txXfrm>
    </dsp:sp>
    <dsp:sp modelId="{59B66116-AEEA-43B8-9C26-59C2A9E434FA}">
      <dsp:nvSpPr>
        <dsp:cNvPr id="0" name=""/>
        <dsp:cNvSpPr/>
      </dsp:nvSpPr>
      <dsp:spPr>
        <a:xfrm>
          <a:off x="826791" y="1259872"/>
          <a:ext cx="2283519" cy="2283519"/>
        </a:xfrm>
        <a:prstGeom prst="pie">
          <a:avLst>
            <a:gd name="adj1" fmla="val 5400000"/>
            <a:gd name="adj2" fmla="val 1620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749E6F-7E96-49F7-94DD-9254AD4E4399}">
      <dsp:nvSpPr>
        <dsp:cNvPr id="0" name=""/>
        <dsp:cNvSpPr/>
      </dsp:nvSpPr>
      <dsp:spPr>
        <a:xfrm>
          <a:off x="1968551" y="1259872"/>
          <a:ext cx="5918149" cy="2283519"/>
        </a:xfrm>
        <a:prstGeom prst="rect">
          <a:avLst/>
        </a:prstGeom>
        <a:solidFill>
          <a:schemeClr val="lt1">
            <a:alpha val="90000"/>
            <a:hueOff val="0"/>
            <a:satOff val="0"/>
            <a:lumOff val="0"/>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SG" sz="2200" kern="1200" dirty="0"/>
            <a:t>Example: like in a kitchen, and unlike in a lake</a:t>
          </a:r>
        </a:p>
      </dsp:txBody>
      <dsp:txXfrm>
        <a:off x="1968551" y="1259872"/>
        <a:ext cx="5918149" cy="629936"/>
      </dsp:txXfrm>
    </dsp:sp>
    <dsp:sp modelId="{2AD1A538-D096-46B7-9ED8-D04EB4160932}">
      <dsp:nvSpPr>
        <dsp:cNvPr id="0" name=""/>
        <dsp:cNvSpPr/>
      </dsp:nvSpPr>
      <dsp:spPr>
        <a:xfrm>
          <a:off x="1240187" y="1889808"/>
          <a:ext cx="1456727" cy="1456727"/>
        </a:xfrm>
        <a:prstGeom prst="pie">
          <a:avLst>
            <a:gd name="adj1" fmla="val 5400000"/>
            <a:gd name="adj2" fmla="val 1620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84DFC3-7DBA-4A19-9081-48ACFFFED39E}">
      <dsp:nvSpPr>
        <dsp:cNvPr id="0" name=""/>
        <dsp:cNvSpPr/>
      </dsp:nvSpPr>
      <dsp:spPr>
        <a:xfrm>
          <a:off x="1968551" y="1889808"/>
          <a:ext cx="5918149" cy="1456727"/>
        </a:xfrm>
        <a:prstGeom prst="rect">
          <a:avLst/>
        </a:prstGeom>
        <a:solidFill>
          <a:schemeClr val="lt1">
            <a:alpha val="90000"/>
            <a:hueOff val="0"/>
            <a:satOff val="0"/>
            <a:lumOff val="0"/>
            <a:alphaOff val="0"/>
          </a:schemeClr>
        </a:solidFill>
        <a:ln w="12700" cap="flat" cmpd="sng" algn="ctr">
          <a:solidFill>
            <a:schemeClr val="accent5">
              <a:hueOff val="-5068907"/>
              <a:satOff val="-13064"/>
              <a:lumOff val="-882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SG" sz="2200" kern="1200" dirty="0"/>
            <a:t>Application: there is some smoke</a:t>
          </a:r>
        </a:p>
      </dsp:txBody>
      <dsp:txXfrm>
        <a:off x="1968551" y="1889808"/>
        <a:ext cx="5918149" cy="629936"/>
      </dsp:txXfrm>
    </dsp:sp>
    <dsp:sp modelId="{79120639-6E4C-41B0-BE37-66FA97CF35CF}">
      <dsp:nvSpPr>
        <dsp:cNvPr id="0" name=""/>
        <dsp:cNvSpPr/>
      </dsp:nvSpPr>
      <dsp:spPr>
        <a:xfrm>
          <a:off x="1653582" y="2519745"/>
          <a:ext cx="629936" cy="629936"/>
        </a:xfrm>
        <a:prstGeom prst="pie">
          <a:avLst>
            <a:gd name="adj1" fmla="val 5400000"/>
            <a:gd name="adj2" fmla="val 1620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656E59-FBF1-496A-BE25-9E41CD7753D2}">
      <dsp:nvSpPr>
        <dsp:cNvPr id="0" name=""/>
        <dsp:cNvSpPr/>
      </dsp:nvSpPr>
      <dsp:spPr>
        <a:xfrm>
          <a:off x="1968551" y="2519745"/>
          <a:ext cx="5918149" cy="629936"/>
        </a:xfrm>
        <a:prstGeom prst="rect">
          <a:avLst/>
        </a:prstGeom>
        <a:solidFill>
          <a:schemeClr val="lt1">
            <a:alpha val="90000"/>
            <a:hueOff val="0"/>
            <a:satOff val="0"/>
            <a:lumOff val="0"/>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SG" sz="2200" kern="1200" dirty="0"/>
            <a:t>Conclusion: there must be a fire in the mountain</a:t>
          </a:r>
        </a:p>
      </dsp:txBody>
      <dsp:txXfrm>
        <a:off x="1968551" y="2519745"/>
        <a:ext cx="5918149" cy="6299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4A934C-EC8B-4DE7-A4B2-BA5E3FA02B25}">
      <dsp:nvSpPr>
        <dsp:cNvPr id="0" name=""/>
        <dsp:cNvSpPr/>
      </dsp:nvSpPr>
      <dsp:spPr>
        <a:xfrm>
          <a:off x="3181865" y="1240131"/>
          <a:ext cx="1522968" cy="1522968"/>
        </a:xfrm>
        <a:prstGeom prst="ellipse">
          <a:avLst/>
        </a:prstGeom>
        <a:solidFill>
          <a:schemeClr val="accent1">
            <a:shade val="80000"/>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118CF0AC-BC0A-4D60-B0E7-767F201CEB26}">
      <dsp:nvSpPr>
        <dsp:cNvPr id="0" name=""/>
        <dsp:cNvSpPr/>
      </dsp:nvSpPr>
      <dsp:spPr>
        <a:xfrm>
          <a:off x="3060028" y="0"/>
          <a:ext cx="1766643" cy="102256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SG" sz="1500" b="1" i="1" kern="1200" dirty="0"/>
            <a:t>Thesis</a:t>
          </a:r>
          <a:r>
            <a:rPr lang="en-SG" sz="1500" kern="1200" dirty="0"/>
            <a:t>: sound is impermanent</a:t>
          </a:r>
        </a:p>
      </dsp:txBody>
      <dsp:txXfrm>
        <a:off x="3060028" y="0"/>
        <a:ext cx="1766643" cy="1022564"/>
      </dsp:txXfrm>
    </dsp:sp>
    <dsp:sp modelId="{B60E82FA-F7DC-4BF4-B799-7B4DDAF6F416}">
      <dsp:nvSpPr>
        <dsp:cNvPr id="0" name=""/>
        <dsp:cNvSpPr/>
      </dsp:nvSpPr>
      <dsp:spPr>
        <a:xfrm>
          <a:off x="3761202" y="1660905"/>
          <a:ext cx="1522968" cy="1522968"/>
        </a:xfrm>
        <a:prstGeom prst="ellipse">
          <a:avLst/>
        </a:prstGeom>
        <a:solidFill>
          <a:schemeClr val="accent1">
            <a:shade val="80000"/>
            <a:alpha val="50000"/>
            <a:hueOff val="4"/>
            <a:satOff val="761"/>
            <a:lumOff val="1271"/>
            <a:alphaOff val="75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BE2E5BFB-A492-46AC-9021-BB6405997FF0}">
      <dsp:nvSpPr>
        <dsp:cNvPr id="0" name=""/>
        <dsp:cNvSpPr/>
      </dsp:nvSpPr>
      <dsp:spPr>
        <a:xfrm>
          <a:off x="5405399" y="1348914"/>
          <a:ext cx="1583887" cy="11095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SG" sz="1500" b="1" i="1" kern="1200" dirty="0"/>
            <a:t>Reason</a:t>
          </a:r>
          <a:r>
            <a:rPr lang="en-SG" sz="1500" kern="1200" dirty="0"/>
            <a:t>: because it is produced</a:t>
          </a:r>
        </a:p>
      </dsp:txBody>
      <dsp:txXfrm>
        <a:off x="5405399" y="1348914"/>
        <a:ext cx="1583887" cy="1109591"/>
      </dsp:txXfrm>
    </dsp:sp>
    <dsp:sp modelId="{D4F5C13C-F5A0-4F28-B135-A08F8030D379}">
      <dsp:nvSpPr>
        <dsp:cNvPr id="0" name=""/>
        <dsp:cNvSpPr/>
      </dsp:nvSpPr>
      <dsp:spPr>
        <a:xfrm>
          <a:off x="3540067" y="2342325"/>
          <a:ext cx="1522968" cy="1522968"/>
        </a:xfrm>
        <a:prstGeom prst="ellipse">
          <a:avLst/>
        </a:prstGeom>
        <a:solidFill>
          <a:schemeClr val="accent1">
            <a:shade val="80000"/>
            <a:alpha val="50000"/>
            <a:hueOff val="7"/>
            <a:satOff val="1521"/>
            <a:lumOff val="2542"/>
            <a:alphaOff val="1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A50003A0-3706-448D-BB1B-41BF16D98B05}">
      <dsp:nvSpPr>
        <dsp:cNvPr id="0" name=""/>
        <dsp:cNvSpPr/>
      </dsp:nvSpPr>
      <dsp:spPr>
        <a:xfrm>
          <a:off x="5161724" y="3241746"/>
          <a:ext cx="1583887" cy="11095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SG" sz="1500" b="1" i="1" kern="1200" dirty="0"/>
            <a:t>Example</a:t>
          </a:r>
          <a:r>
            <a:rPr lang="en-SG" sz="1500" kern="1200" dirty="0"/>
            <a:t>: whatever produced is impermanent, like a pot, unlike the sky (not produced)</a:t>
          </a:r>
        </a:p>
      </dsp:txBody>
      <dsp:txXfrm>
        <a:off x="5161724" y="3241746"/>
        <a:ext cx="1583887" cy="1109591"/>
      </dsp:txXfrm>
    </dsp:sp>
    <dsp:sp modelId="{E9712C9D-223B-43C1-B2D7-9097F8F860A7}">
      <dsp:nvSpPr>
        <dsp:cNvPr id="0" name=""/>
        <dsp:cNvSpPr/>
      </dsp:nvSpPr>
      <dsp:spPr>
        <a:xfrm>
          <a:off x="2823663" y="2342325"/>
          <a:ext cx="1522968" cy="1522968"/>
        </a:xfrm>
        <a:prstGeom prst="ellipse">
          <a:avLst/>
        </a:prstGeom>
        <a:solidFill>
          <a:schemeClr val="accent1">
            <a:shade val="80000"/>
            <a:alpha val="50000"/>
            <a:hueOff val="11"/>
            <a:satOff val="2282"/>
            <a:lumOff val="3813"/>
            <a:alphaOff val="225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DD741CAD-D0A7-41A6-8C1D-EAEB6B2D6DF7}">
      <dsp:nvSpPr>
        <dsp:cNvPr id="0" name=""/>
        <dsp:cNvSpPr/>
      </dsp:nvSpPr>
      <dsp:spPr>
        <a:xfrm>
          <a:off x="1141088" y="3241746"/>
          <a:ext cx="1583887" cy="11095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SG" sz="1500" b="1" i="1" kern="1200" dirty="0"/>
            <a:t>Application</a:t>
          </a:r>
          <a:r>
            <a:rPr lang="en-SG" sz="1500" kern="1200" dirty="0"/>
            <a:t>: sound is produced</a:t>
          </a:r>
        </a:p>
      </dsp:txBody>
      <dsp:txXfrm>
        <a:off x="1141088" y="3241746"/>
        <a:ext cx="1583887" cy="1109591"/>
      </dsp:txXfrm>
    </dsp:sp>
    <dsp:sp modelId="{67F6A59D-0A35-4D97-8D17-E8F6CBD915BE}">
      <dsp:nvSpPr>
        <dsp:cNvPr id="0" name=""/>
        <dsp:cNvSpPr/>
      </dsp:nvSpPr>
      <dsp:spPr>
        <a:xfrm>
          <a:off x="2602528" y="1660905"/>
          <a:ext cx="1522968" cy="1522968"/>
        </a:xfrm>
        <a:prstGeom prst="ellipse">
          <a:avLst/>
        </a:prstGeom>
        <a:solidFill>
          <a:schemeClr val="accent1">
            <a:shade val="80000"/>
            <a:alpha val="50000"/>
            <a:hueOff val="15"/>
            <a:satOff val="3042"/>
            <a:lumOff val="5084"/>
            <a:alphaOff val="3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DFF32372-1828-47E7-AEB7-90DA6B801EEF}">
      <dsp:nvSpPr>
        <dsp:cNvPr id="0" name=""/>
        <dsp:cNvSpPr/>
      </dsp:nvSpPr>
      <dsp:spPr>
        <a:xfrm>
          <a:off x="897413" y="1348914"/>
          <a:ext cx="1583887" cy="11095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SG" sz="1500" b="1" i="1" kern="1200" dirty="0"/>
            <a:t>Conclusion</a:t>
          </a:r>
          <a:r>
            <a:rPr lang="en-SG" sz="1500" kern="1200" dirty="0"/>
            <a:t>: sound is impermanent</a:t>
          </a:r>
        </a:p>
      </dsp:txBody>
      <dsp:txXfrm>
        <a:off x="897413" y="1348914"/>
        <a:ext cx="1583887" cy="11095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301880-8D11-4162-B9F9-114CEED8A1F0}">
      <dsp:nvSpPr>
        <dsp:cNvPr id="0" name=""/>
        <dsp:cNvSpPr/>
      </dsp:nvSpPr>
      <dsp:spPr>
        <a:xfrm>
          <a:off x="2183777" y="176773"/>
          <a:ext cx="3508266" cy="1218374"/>
        </a:xfrm>
        <a:prstGeom prst="ellipse">
          <a:avLst/>
        </a:prstGeom>
        <a:solidFill>
          <a:schemeClr val="accent5">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678613-5223-4DB7-9749-EB5E9C5A9847}">
      <dsp:nvSpPr>
        <dsp:cNvPr id="0" name=""/>
        <dsp:cNvSpPr/>
      </dsp:nvSpPr>
      <dsp:spPr>
        <a:xfrm>
          <a:off x="3603401" y="3160159"/>
          <a:ext cx="679896" cy="435133"/>
        </a:xfrm>
        <a:prstGeom prst="downArrow">
          <a:avLst/>
        </a:prstGeom>
        <a:solidFill>
          <a:schemeClr val="accent5">
            <a:tint val="4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2B84A655-413B-4427-8393-412E2DAE6904}">
      <dsp:nvSpPr>
        <dsp:cNvPr id="0" name=""/>
        <dsp:cNvSpPr/>
      </dsp:nvSpPr>
      <dsp:spPr>
        <a:xfrm>
          <a:off x="2311598" y="3508266"/>
          <a:ext cx="3263503" cy="815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SG" sz="2000" kern="1200" dirty="0"/>
            <a:t>3-membered method (Thesis – Reason – Examples)</a:t>
          </a:r>
        </a:p>
      </dsp:txBody>
      <dsp:txXfrm>
        <a:off x="2311598" y="3508266"/>
        <a:ext cx="3263503" cy="815875"/>
      </dsp:txXfrm>
    </dsp:sp>
    <dsp:sp modelId="{630FD3D4-CB55-4464-9B68-9A590FB0519B}">
      <dsp:nvSpPr>
        <dsp:cNvPr id="0" name=""/>
        <dsp:cNvSpPr/>
      </dsp:nvSpPr>
      <dsp:spPr>
        <a:xfrm>
          <a:off x="3459263" y="1489245"/>
          <a:ext cx="1223813" cy="1223813"/>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2 reductions</a:t>
          </a:r>
        </a:p>
      </dsp:txBody>
      <dsp:txXfrm>
        <a:off x="3638486" y="1668468"/>
        <a:ext cx="865367" cy="865367"/>
      </dsp:txXfrm>
    </dsp:sp>
    <dsp:sp modelId="{AFCC01DB-80F9-4286-A5C4-401F5B114552}">
      <dsp:nvSpPr>
        <dsp:cNvPr id="0" name=""/>
        <dsp:cNvSpPr/>
      </dsp:nvSpPr>
      <dsp:spPr>
        <a:xfrm>
          <a:off x="2583556" y="571113"/>
          <a:ext cx="1223813" cy="1223813"/>
        </a:xfrm>
        <a:prstGeom prst="ellipse">
          <a:avLst/>
        </a:prstGeom>
        <a:solidFill>
          <a:schemeClr val="accent5">
            <a:hueOff val="-3379271"/>
            <a:satOff val="-8710"/>
            <a:lumOff val="-5883"/>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err="1"/>
            <a:t>Vasubandhu</a:t>
          </a:r>
          <a:endParaRPr lang="en-SG" sz="1300" kern="1200" dirty="0"/>
        </a:p>
      </dsp:txBody>
      <dsp:txXfrm>
        <a:off x="2762779" y="750336"/>
        <a:ext cx="865367" cy="865367"/>
      </dsp:txXfrm>
    </dsp:sp>
    <dsp:sp modelId="{686AF4ED-F2C7-442B-85FC-F5C5E14D13CF}">
      <dsp:nvSpPr>
        <dsp:cNvPr id="0" name=""/>
        <dsp:cNvSpPr/>
      </dsp:nvSpPr>
      <dsp:spPr>
        <a:xfrm>
          <a:off x="3834566" y="275222"/>
          <a:ext cx="1223813" cy="1223813"/>
        </a:xfrm>
        <a:prstGeom prst="ellipse">
          <a:avLst/>
        </a:prstGeom>
        <a:solidFill>
          <a:schemeClr val="accent5">
            <a:hueOff val="-6758543"/>
            <a:satOff val="-17419"/>
            <a:lumOff val="-1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5 members</a:t>
          </a:r>
        </a:p>
      </dsp:txBody>
      <dsp:txXfrm>
        <a:off x="4013789" y="454445"/>
        <a:ext cx="865367" cy="865367"/>
      </dsp:txXfrm>
    </dsp:sp>
    <dsp:sp modelId="{E51A8BA5-4997-4C7F-8F54-D65F92F1167C}">
      <dsp:nvSpPr>
        <dsp:cNvPr id="0" name=""/>
        <dsp:cNvSpPr/>
      </dsp:nvSpPr>
      <dsp:spPr>
        <a:xfrm>
          <a:off x="2039639" y="27195"/>
          <a:ext cx="3807420" cy="3045936"/>
        </a:xfrm>
        <a:prstGeom prst="funnel">
          <a:avLst/>
        </a:prstGeom>
        <a:solidFill>
          <a:schemeClr val="lt1">
            <a:alpha val="4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F14A02-DC8F-4643-B92C-411A9D44F9CB}">
      <dsp:nvSpPr>
        <dsp:cNvPr id="0" name=""/>
        <dsp:cNvSpPr/>
      </dsp:nvSpPr>
      <dsp:spPr>
        <a:xfrm>
          <a:off x="375252" y="0"/>
          <a:ext cx="835456" cy="835456"/>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D3794E-FEE6-4B98-A305-BDB2943F8549}">
      <dsp:nvSpPr>
        <dsp:cNvPr id="0" name=""/>
        <dsp:cNvSpPr/>
      </dsp:nvSpPr>
      <dsp:spPr>
        <a:xfrm>
          <a:off x="458798" y="83545"/>
          <a:ext cx="668365" cy="668365"/>
        </a:xfrm>
        <a:prstGeom prst="chord">
          <a:avLst>
            <a:gd name="adj1" fmla="val 0"/>
            <a:gd name="adj2" fmla="val 1080000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43E9F3-2375-464F-9B2F-BA7A931CE5DC}">
      <dsp:nvSpPr>
        <dsp:cNvPr id="0" name=""/>
        <dsp:cNvSpPr/>
      </dsp:nvSpPr>
      <dsp:spPr>
        <a:xfrm>
          <a:off x="1384763" y="835456"/>
          <a:ext cx="2471559" cy="3515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5880" tIns="55880" rIns="55880" bIns="55880" numCol="1" spcCol="1270" anchor="t" anchorCtr="0">
          <a:noAutofit/>
        </a:bodyPr>
        <a:lstStyle/>
        <a:p>
          <a:pPr marL="0" lvl="0" indent="0" algn="l" defTabSz="977900">
            <a:lnSpc>
              <a:spcPct val="90000"/>
            </a:lnSpc>
            <a:spcBef>
              <a:spcPct val="0"/>
            </a:spcBef>
            <a:spcAft>
              <a:spcPct val="35000"/>
            </a:spcAft>
            <a:buNone/>
          </a:pPr>
          <a:r>
            <a:rPr lang="en-SG" sz="2200" kern="1200" dirty="0"/>
            <a:t>5-members: </a:t>
          </a:r>
        </a:p>
        <a:p>
          <a:pPr marL="0" lvl="0" indent="0" algn="l" defTabSz="977900">
            <a:lnSpc>
              <a:spcPct val="90000"/>
            </a:lnSpc>
            <a:spcBef>
              <a:spcPct val="0"/>
            </a:spcBef>
            <a:spcAft>
              <a:spcPct val="35000"/>
            </a:spcAft>
            <a:buNone/>
          </a:pPr>
          <a:r>
            <a:rPr lang="en-SG" sz="2200" kern="1200" dirty="0"/>
            <a:t>Thesis</a:t>
          </a:r>
        </a:p>
        <a:p>
          <a:pPr marL="0" lvl="0" indent="0" algn="l" defTabSz="977900">
            <a:lnSpc>
              <a:spcPct val="90000"/>
            </a:lnSpc>
            <a:spcBef>
              <a:spcPct val="0"/>
            </a:spcBef>
            <a:spcAft>
              <a:spcPct val="35000"/>
            </a:spcAft>
            <a:buNone/>
          </a:pPr>
          <a:r>
            <a:rPr lang="en-SG" sz="2200" kern="1200" dirty="0"/>
            <a:t>Reason</a:t>
          </a:r>
        </a:p>
        <a:p>
          <a:pPr marL="0" lvl="0" indent="0" algn="l" defTabSz="977900">
            <a:lnSpc>
              <a:spcPct val="90000"/>
            </a:lnSpc>
            <a:spcBef>
              <a:spcPct val="0"/>
            </a:spcBef>
            <a:spcAft>
              <a:spcPct val="35000"/>
            </a:spcAft>
            <a:buNone/>
          </a:pPr>
          <a:r>
            <a:rPr lang="en-SG" sz="2200" kern="1200" dirty="0"/>
            <a:t>Examples (similar and dissimilar examples)</a:t>
          </a:r>
        </a:p>
        <a:p>
          <a:pPr marL="0" lvl="0" indent="0" algn="l" defTabSz="977900">
            <a:lnSpc>
              <a:spcPct val="90000"/>
            </a:lnSpc>
            <a:spcBef>
              <a:spcPct val="0"/>
            </a:spcBef>
            <a:spcAft>
              <a:spcPct val="35000"/>
            </a:spcAft>
            <a:buNone/>
          </a:pPr>
          <a:endParaRPr lang="en-SG" sz="2200" kern="1200" dirty="0"/>
        </a:p>
        <a:p>
          <a:pPr marL="0" lvl="0" indent="0" algn="l" defTabSz="977900">
            <a:lnSpc>
              <a:spcPct val="90000"/>
            </a:lnSpc>
            <a:spcBef>
              <a:spcPct val="0"/>
            </a:spcBef>
            <a:spcAft>
              <a:spcPct val="35000"/>
            </a:spcAft>
            <a:buNone/>
          </a:pPr>
          <a:r>
            <a:rPr lang="en-SG" sz="2200" kern="1200" dirty="0"/>
            <a:t>Application</a:t>
          </a:r>
        </a:p>
        <a:p>
          <a:pPr marL="0" lvl="0" indent="0" algn="l" defTabSz="977900">
            <a:lnSpc>
              <a:spcPct val="90000"/>
            </a:lnSpc>
            <a:spcBef>
              <a:spcPct val="0"/>
            </a:spcBef>
            <a:spcAft>
              <a:spcPct val="35000"/>
            </a:spcAft>
            <a:buNone/>
          </a:pPr>
          <a:r>
            <a:rPr lang="en-SG" sz="2200" kern="1200" dirty="0"/>
            <a:t>Conclusion</a:t>
          </a:r>
        </a:p>
      </dsp:txBody>
      <dsp:txXfrm>
        <a:off x="1384763" y="835456"/>
        <a:ext cx="2471559" cy="3515881"/>
      </dsp:txXfrm>
    </dsp:sp>
    <dsp:sp modelId="{9F5A6632-E1EF-40FA-BC50-58AE882E9D18}">
      <dsp:nvSpPr>
        <dsp:cNvPr id="0" name=""/>
        <dsp:cNvSpPr/>
      </dsp:nvSpPr>
      <dsp:spPr>
        <a:xfrm>
          <a:off x="1384763" y="0"/>
          <a:ext cx="2471559" cy="835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040" tIns="66040" rIns="66040" bIns="66040" numCol="1" spcCol="1270" anchor="b" anchorCtr="0">
          <a:noAutofit/>
        </a:bodyPr>
        <a:lstStyle/>
        <a:p>
          <a:pPr marL="0" lvl="0" indent="0" algn="l" defTabSz="1155700">
            <a:lnSpc>
              <a:spcPct val="90000"/>
            </a:lnSpc>
            <a:spcBef>
              <a:spcPct val="0"/>
            </a:spcBef>
            <a:spcAft>
              <a:spcPct val="35000"/>
            </a:spcAft>
            <a:buNone/>
          </a:pPr>
          <a:r>
            <a:rPr lang="en-SG" sz="2600" kern="1200" dirty="0"/>
            <a:t>Before </a:t>
          </a:r>
          <a:r>
            <a:rPr lang="en-SG" sz="2600" kern="1200" dirty="0" err="1"/>
            <a:t>Vasubandhu</a:t>
          </a:r>
          <a:endParaRPr lang="en-SG" sz="2600" kern="1200" dirty="0"/>
        </a:p>
      </dsp:txBody>
      <dsp:txXfrm>
        <a:off x="1384763" y="0"/>
        <a:ext cx="2471559" cy="835456"/>
      </dsp:txXfrm>
    </dsp:sp>
    <dsp:sp modelId="{48A32EE5-A9A8-446D-A1E9-5AA8EBD98FA6}">
      <dsp:nvSpPr>
        <dsp:cNvPr id="0" name=""/>
        <dsp:cNvSpPr/>
      </dsp:nvSpPr>
      <dsp:spPr>
        <a:xfrm>
          <a:off x="4030376" y="0"/>
          <a:ext cx="835456" cy="835456"/>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6A0643-52B1-4A47-956D-7195C2AEE2C4}">
      <dsp:nvSpPr>
        <dsp:cNvPr id="0" name=""/>
        <dsp:cNvSpPr/>
      </dsp:nvSpPr>
      <dsp:spPr>
        <a:xfrm>
          <a:off x="4113922" y="83545"/>
          <a:ext cx="668365" cy="668365"/>
        </a:xfrm>
        <a:prstGeom prst="chord">
          <a:avLst>
            <a:gd name="adj1" fmla="val 16200000"/>
            <a:gd name="adj2" fmla="val 16200000"/>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A125E9-A11A-4A36-A9FA-A638E038D447}">
      <dsp:nvSpPr>
        <dsp:cNvPr id="0" name=""/>
        <dsp:cNvSpPr/>
      </dsp:nvSpPr>
      <dsp:spPr>
        <a:xfrm>
          <a:off x="5039887" y="835456"/>
          <a:ext cx="2471559" cy="3515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5880" tIns="55880" rIns="55880" bIns="55880" numCol="1" spcCol="1270" anchor="t" anchorCtr="0">
          <a:noAutofit/>
        </a:bodyPr>
        <a:lstStyle/>
        <a:p>
          <a:pPr marL="0" lvl="0" indent="0" algn="l" defTabSz="977900">
            <a:lnSpc>
              <a:spcPct val="90000"/>
            </a:lnSpc>
            <a:spcBef>
              <a:spcPct val="0"/>
            </a:spcBef>
            <a:spcAft>
              <a:spcPct val="35000"/>
            </a:spcAft>
            <a:buNone/>
          </a:pPr>
          <a:r>
            <a:rPr lang="en-SG" sz="2200" kern="1200" dirty="0"/>
            <a:t>3-members: </a:t>
          </a:r>
        </a:p>
        <a:p>
          <a:pPr marL="0" lvl="0" indent="0" algn="l" defTabSz="977900">
            <a:lnSpc>
              <a:spcPct val="90000"/>
            </a:lnSpc>
            <a:spcBef>
              <a:spcPct val="0"/>
            </a:spcBef>
            <a:spcAft>
              <a:spcPct val="35000"/>
            </a:spcAft>
            <a:buNone/>
          </a:pPr>
          <a:r>
            <a:rPr lang="en-SG" sz="2200" kern="1200" dirty="0"/>
            <a:t>Thesis</a:t>
          </a:r>
        </a:p>
        <a:p>
          <a:pPr marL="0" lvl="0" indent="0" algn="l" defTabSz="977900">
            <a:lnSpc>
              <a:spcPct val="90000"/>
            </a:lnSpc>
            <a:spcBef>
              <a:spcPct val="0"/>
            </a:spcBef>
            <a:spcAft>
              <a:spcPct val="35000"/>
            </a:spcAft>
            <a:buNone/>
          </a:pPr>
          <a:r>
            <a:rPr lang="en-SG" sz="2200" kern="1200" dirty="0"/>
            <a:t>Reason</a:t>
          </a:r>
        </a:p>
        <a:p>
          <a:pPr marL="0" lvl="0" indent="0" algn="l" defTabSz="977900">
            <a:lnSpc>
              <a:spcPct val="90000"/>
            </a:lnSpc>
            <a:spcBef>
              <a:spcPct val="0"/>
            </a:spcBef>
            <a:spcAft>
              <a:spcPct val="35000"/>
            </a:spcAft>
            <a:buNone/>
          </a:pPr>
          <a:r>
            <a:rPr lang="en-SG" sz="2200" kern="1200" dirty="0"/>
            <a:t>Examples: (similar and dissimilar examples)</a:t>
          </a:r>
        </a:p>
      </dsp:txBody>
      <dsp:txXfrm>
        <a:off x="5039887" y="835456"/>
        <a:ext cx="2471559" cy="3515881"/>
      </dsp:txXfrm>
    </dsp:sp>
    <dsp:sp modelId="{8392EF32-186D-45DE-9454-4825D51E0C6E}">
      <dsp:nvSpPr>
        <dsp:cNvPr id="0" name=""/>
        <dsp:cNvSpPr/>
      </dsp:nvSpPr>
      <dsp:spPr>
        <a:xfrm>
          <a:off x="5039887" y="0"/>
          <a:ext cx="2471559" cy="835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040" tIns="66040" rIns="66040" bIns="66040" numCol="1" spcCol="1270" anchor="b" anchorCtr="0">
          <a:noAutofit/>
        </a:bodyPr>
        <a:lstStyle/>
        <a:p>
          <a:pPr marL="0" lvl="0" indent="0" algn="l" defTabSz="1155700">
            <a:lnSpc>
              <a:spcPct val="90000"/>
            </a:lnSpc>
            <a:spcBef>
              <a:spcPct val="0"/>
            </a:spcBef>
            <a:spcAft>
              <a:spcPct val="35000"/>
            </a:spcAft>
            <a:buNone/>
          </a:pPr>
          <a:r>
            <a:rPr lang="en-SG" sz="2600" kern="1200" dirty="0"/>
            <a:t>After reform</a:t>
          </a:r>
        </a:p>
      </dsp:txBody>
      <dsp:txXfrm>
        <a:off x="5039887" y="0"/>
        <a:ext cx="2471559" cy="8354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B008B8-A3CF-490E-86D9-A9A982E8F028}">
      <dsp:nvSpPr>
        <dsp:cNvPr id="0" name=""/>
        <dsp:cNvSpPr/>
      </dsp:nvSpPr>
      <dsp:spPr>
        <a:xfrm>
          <a:off x="666773" y="0"/>
          <a:ext cx="767198" cy="767198"/>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2F4A32-6F40-4948-B8C8-3A72FB685A66}">
      <dsp:nvSpPr>
        <dsp:cNvPr id="0" name=""/>
        <dsp:cNvSpPr/>
      </dsp:nvSpPr>
      <dsp:spPr>
        <a:xfrm>
          <a:off x="743493" y="76719"/>
          <a:ext cx="613758" cy="613758"/>
        </a:xfrm>
        <a:prstGeom prst="chord">
          <a:avLst>
            <a:gd name="adj1" fmla="val 0"/>
            <a:gd name="adj2" fmla="val 1080000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C29ECE-68F9-45A4-9B32-86ED77AB9105}">
      <dsp:nvSpPr>
        <dsp:cNvPr id="0" name=""/>
        <dsp:cNvSpPr/>
      </dsp:nvSpPr>
      <dsp:spPr>
        <a:xfrm>
          <a:off x="1593804" y="767198"/>
          <a:ext cx="2269628" cy="32286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en-US" sz="1700" b="1" i="1" kern="1200" dirty="0"/>
            <a:t>Thesis</a:t>
          </a:r>
          <a:r>
            <a:rPr lang="en-US" sz="1700" kern="1200" dirty="0"/>
            <a:t>: sound is impermanent;</a:t>
          </a:r>
        </a:p>
        <a:p>
          <a:pPr marL="0" lvl="0" indent="0" algn="l" defTabSz="755650">
            <a:lnSpc>
              <a:spcPct val="90000"/>
            </a:lnSpc>
            <a:spcBef>
              <a:spcPct val="0"/>
            </a:spcBef>
            <a:spcAft>
              <a:spcPct val="35000"/>
            </a:spcAft>
            <a:buNone/>
          </a:pPr>
          <a:r>
            <a:rPr lang="en-US" sz="1700" b="1" i="1" kern="1200" dirty="0"/>
            <a:t>Reason</a:t>
          </a:r>
          <a:r>
            <a:rPr lang="en-US" sz="1700" kern="1200" dirty="0"/>
            <a:t>: because it is produced;</a:t>
          </a:r>
        </a:p>
        <a:p>
          <a:pPr marL="0" lvl="0" indent="0" algn="l" defTabSz="755650">
            <a:lnSpc>
              <a:spcPct val="90000"/>
            </a:lnSpc>
            <a:spcBef>
              <a:spcPct val="0"/>
            </a:spcBef>
            <a:spcAft>
              <a:spcPct val="35000"/>
            </a:spcAft>
            <a:buNone/>
          </a:pPr>
          <a:r>
            <a:rPr lang="en-SG" sz="1700" b="1" i="1" kern="1200" dirty="0"/>
            <a:t>Examples</a:t>
          </a:r>
          <a:r>
            <a:rPr lang="en-SG" sz="1700" kern="1200" dirty="0"/>
            <a:t>: like a pot, unlike the sky</a:t>
          </a:r>
        </a:p>
        <a:p>
          <a:pPr marL="0" lvl="0" indent="0" algn="l" defTabSz="755650">
            <a:lnSpc>
              <a:spcPct val="90000"/>
            </a:lnSpc>
            <a:spcBef>
              <a:spcPct val="0"/>
            </a:spcBef>
            <a:spcAft>
              <a:spcPct val="35000"/>
            </a:spcAft>
            <a:buNone/>
          </a:pPr>
          <a:endParaRPr lang="en-US" sz="1700" kern="1200" dirty="0"/>
        </a:p>
        <a:p>
          <a:pPr marL="0" lvl="0" indent="0" algn="l" defTabSz="755650">
            <a:lnSpc>
              <a:spcPct val="90000"/>
            </a:lnSpc>
            <a:spcBef>
              <a:spcPct val="0"/>
            </a:spcBef>
            <a:spcAft>
              <a:spcPct val="35000"/>
            </a:spcAft>
            <a:buNone/>
          </a:pPr>
          <a:r>
            <a:rPr lang="en-US" sz="1700" b="1" i="1" kern="1200" dirty="0"/>
            <a:t>Application</a:t>
          </a:r>
          <a:r>
            <a:rPr lang="en-US" sz="1700" kern="1200" dirty="0"/>
            <a:t>: whatever is produced is impermanent;</a:t>
          </a:r>
        </a:p>
        <a:p>
          <a:pPr marL="0" lvl="0" indent="0" algn="l" defTabSz="755650">
            <a:lnSpc>
              <a:spcPct val="90000"/>
            </a:lnSpc>
            <a:spcBef>
              <a:spcPct val="0"/>
            </a:spcBef>
            <a:spcAft>
              <a:spcPct val="35000"/>
            </a:spcAft>
            <a:buNone/>
          </a:pPr>
          <a:r>
            <a:rPr lang="en-US" sz="1700" b="1" i="1" kern="1200" dirty="0"/>
            <a:t>Conclusion</a:t>
          </a:r>
          <a:r>
            <a:rPr lang="en-US" sz="1700" kern="1200" dirty="0"/>
            <a:t>: sound is produced;</a:t>
          </a:r>
          <a:endParaRPr lang="en-SG" sz="1700" kern="1200" dirty="0"/>
        </a:p>
      </dsp:txBody>
      <dsp:txXfrm>
        <a:off x="1593804" y="767198"/>
        <a:ext cx="2269628" cy="3228626"/>
      </dsp:txXfrm>
    </dsp:sp>
    <dsp:sp modelId="{46D1B3D3-A6B9-4292-835C-5099BE21B2CE}">
      <dsp:nvSpPr>
        <dsp:cNvPr id="0" name=""/>
        <dsp:cNvSpPr/>
      </dsp:nvSpPr>
      <dsp:spPr>
        <a:xfrm>
          <a:off x="1593804" y="0"/>
          <a:ext cx="2269628" cy="7671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b" anchorCtr="0">
          <a:noAutofit/>
        </a:bodyPr>
        <a:lstStyle/>
        <a:p>
          <a:pPr marL="0" lvl="0" indent="0" algn="l" defTabSz="1422400">
            <a:lnSpc>
              <a:spcPct val="90000"/>
            </a:lnSpc>
            <a:spcBef>
              <a:spcPct val="0"/>
            </a:spcBef>
            <a:spcAft>
              <a:spcPct val="35000"/>
            </a:spcAft>
            <a:buNone/>
          </a:pPr>
          <a:r>
            <a:rPr lang="en-US" sz="3200" kern="1200" dirty="0"/>
            <a:t>5-membered </a:t>
          </a:r>
          <a:endParaRPr lang="en-SG" sz="3200" kern="1200" dirty="0"/>
        </a:p>
      </dsp:txBody>
      <dsp:txXfrm>
        <a:off x="1593804" y="0"/>
        <a:ext cx="2269628" cy="767198"/>
      </dsp:txXfrm>
    </dsp:sp>
    <dsp:sp modelId="{48731726-B704-40C0-82A0-CCA417BA9688}">
      <dsp:nvSpPr>
        <dsp:cNvPr id="0" name=""/>
        <dsp:cNvSpPr/>
      </dsp:nvSpPr>
      <dsp:spPr>
        <a:xfrm>
          <a:off x="4023266" y="0"/>
          <a:ext cx="767198" cy="767198"/>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BFEB5F-73E5-4DDC-9456-2712D33DFB90}">
      <dsp:nvSpPr>
        <dsp:cNvPr id="0" name=""/>
        <dsp:cNvSpPr/>
      </dsp:nvSpPr>
      <dsp:spPr>
        <a:xfrm>
          <a:off x="4099986" y="76719"/>
          <a:ext cx="613758" cy="613758"/>
        </a:xfrm>
        <a:prstGeom prst="chord">
          <a:avLst>
            <a:gd name="adj1" fmla="val 16200000"/>
            <a:gd name="adj2" fmla="val 16200000"/>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699E7F-5B68-4DC1-9405-A196F7350971}">
      <dsp:nvSpPr>
        <dsp:cNvPr id="0" name=""/>
        <dsp:cNvSpPr/>
      </dsp:nvSpPr>
      <dsp:spPr>
        <a:xfrm>
          <a:off x="4950297" y="767198"/>
          <a:ext cx="2269628" cy="32286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en-US" sz="1700" b="1" i="1" kern="1200" dirty="0"/>
            <a:t>Thesis</a:t>
          </a:r>
          <a:r>
            <a:rPr lang="en-US" sz="1700" kern="1200" dirty="0"/>
            <a:t>: sound is impermanent’</a:t>
          </a:r>
        </a:p>
        <a:p>
          <a:pPr marL="0" lvl="0" indent="0" algn="l" defTabSz="755650">
            <a:lnSpc>
              <a:spcPct val="90000"/>
            </a:lnSpc>
            <a:spcBef>
              <a:spcPct val="0"/>
            </a:spcBef>
            <a:spcAft>
              <a:spcPct val="35000"/>
            </a:spcAft>
            <a:buNone/>
          </a:pPr>
          <a:r>
            <a:rPr lang="en-US" sz="1700" b="1" i="1" kern="1200" dirty="0"/>
            <a:t>Reason</a:t>
          </a:r>
          <a:r>
            <a:rPr lang="en-US" sz="1700" kern="1200" dirty="0"/>
            <a:t>: because it is produced</a:t>
          </a:r>
          <a:endParaRPr lang="en-SG" sz="1700" kern="1200" dirty="0"/>
        </a:p>
        <a:p>
          <a:pPr marL="0" lvl="0" indent="0" algn="l" defTabSz="755650">
            <a:lnSpc>
              <a:spcPct val="90000"/>
            </a:lnSpc>
            <a:spcBef>
              <a:spcPct val="0"/>
            </a:spcBef>
            <a:spcAft>
              <a:spcPct val="35000"/>
            </a:spcAft>
            <a:buNone/>
          </a:pPr>
          <a:r>
            <a:rPr lang="en-US" sz="1700" b="1" i="1" kern="1200" dirty="0"/>
            <a:t>Examples</a:t>
          </a:r>
          <a:r>
            <a:rPr lang="en-US" sz="1700" kern="1200" dirty="0"/>
            <a:t>: like a pot, which is produced; and unlike the *sky which is not produced;</a:t>
          </a:r>
          <a:endParaRPr lang="en-SG" sz="1700" kern="1200" dirty="0"/>
        </a:p>
      </dsp:txBody>
      <dsp:txXfrm>
        <a:off x="4950297" y="767198"/>
        <a:ext cx="2269628" cy="3228626"/>
      </dsp:txXfrm>
    </dsp:sp>
    <dsp:sp modelId="{D7956C2B-531F-4581-9D5A-D2A780B43C42}">
      <dsp:nvSpPr>
        <dsp:cNvPr id="0" name=""/>
        <dsp:cNvSpPr/>
      </dsp:nvSpPr>
      <dsp:spPr>
        <a:xfrm>
          <a:off x="4950297" y="0"/>
          <a:ext cx="2269628" cy="7671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b" anchorCtr="0">
          <a:noAutofit/>
        </a:bodyPr>
        <a:lstStyle/>
        <a:p>
          <a:pPr marL="0" lvl="0" indent="0" algn="l" defTabSz="1422400">
            <a:lnSpc>
              <a:spcPct val="90000"/>
            </a:lnSpc>
            <a:spcBef>
              <a:spcPct val="0"/>
            </a:spcBef>
            <a:spcAft>
              <a:spcPct val="35000"/>
            </a:spcAft>
            <a:buNone/>
          </a:pPr>
          <a:r>
            <a:rPr lang="en-US" sz="3200" kern="1200" dirty="0"/>
            <a:t>3-membered</a:t>
          </a:r>
          <a:endParaRPr lang="en-SG" sz="3200" kern="1200" dirty="0"/>
        </a:p>
      </dsp:txBody>
      <dsp:txXfrm>
        <a:off x="4950297" y="0"/>
        <a:ext cx="2269628" cy="7671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B36FC-B0AF-4EA4-A521-487DE8024FD5}">
      <dsp:nvSpPr>
        <dsp:cNvPr id="0" name=""/>
        <dsp:cNvSpPr/>
      </dsp:nvSpPr>
      <dsp:spPr>
        <a:xfrm>
          <a:off x="375252" y="0"/>
          <a:ext cx="835456" cy="835456"/>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48A085-FCDA-47CB-8A8C-A21F7441A9B2}">
      <dsp:nvSpPr>
        <dsp:cNvPr id="0" name=""/>
        <dsp:cNvSpPr/>
      </dsp:nvSpPr>
      <dsp:spPr>
        <a:xfrm>
          <a:off x="458798" y="83545"/>
          <a:ext cx="668365" cy="668365"/>
        </a:xfrm>
        <a:prstGeom prst="chord">
          <a:avLst>
            <a:gd name="adj1" fmla="val 0"/>
            <a:gd name="adj2" fmla="val 1080000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38AC2A-3212-4C0B-9F2D-37DF4A72FEE5}">
      <dsp:nvSpPr>
        <dsp:cNvPr id="0" name=""/>
        <dsp:cNvSpPr/>
      </dsp:nvSpPr>
      <dsp:spPr>
        <a:xfrm>
          <a:off x="1384763" y="835456"/>
          <a:ext cx="2471559" cy="3515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1066800">
            <a:lnSpc>
              <a:spcPct val="90000"/>
            </a:lnSpc>
            <a:spcBef>
              <a:spcPct val="0"/>
            </a:spcBef>
            <a:spcAft>
              <a:spcPct val="35000"/>
            </a:spcAft>
            <a:buNone/>
          </a:pPr>
          <a:r>
            <a:rPr lang="en-SG" sz="2400" u="sng" kern="1200" dirty="0"/>
            <a:t>Thesis: fire on the mountain</a:t>
          </a:r>
        </a:p>
        <a:p>
          <a:pPr marL="0" lvl="0" indent="0" algn="l" defTabSz="1066800">
            <a:lnSpc>
              <a:spcPct val="90000"/>
            </a:lnSpc>
            <a:spcBef>
              <a:spcPct val="0"/>
            </a:spcBef>
            <a:spcAft>
              <a:spcPct val="35000"/>
            </a:spcAft>
            <a:buNone/>
          </a:pPr>
          <a:endParaRPr lang="en-SG" sz="2400" u="sng" kern="1200" dirty="0"/>
        </a:p>
        <a:p>
          <a:pPr marL="0" lvl="0" indent="0" algn="l" defTabSz="1066800">
            <a:lnSpc>
              <a:spcPct val="90000"/>
            </a:lnSpc>
            <a:spcBef>
              <a:spcPct val="0"/>
            </a:spcBef>
            <a:spcAft>
              <a:spcPct val="35000"/>
            </a:spcAft>
            <a:buNone/>
          </a:pPr>
          <a:r>
            <a:rPr lang="en-SG" sz="2400" u="sng" kern="1200" dirty="0"/>
            <a:t>Reason: smoke can be seen</a:t>
          </a:r>
        </a:p>
        <a:p>
          <a:pPr marL="0" lvl="0" indent="0" algn="l" defTabSz="1066800">
            <a:lnSpc>
              <a:spcPct val="90000"/>
            </a:lnSpc>
            <a:spcBef>
              <a:spcPct val="0"/>
            </a:spcBef>
            <a:spcAft>
              <a:spcPct val="35000"/>
            </a:spcAft>
            <a:buNone/>
          </a:pPr>
          <a:endParaRPr lang="en-SG" sz="2400" kern="1200" dirty="0"/>
        </a:p>
        <a:p>
          <a:pPr marL="0" lvl="0" indent="0" algn="l" defTabSz="1066800">
            <a:lnSpc>
              <a:spcPct val="90000"/>
            </a:lnSpc>
            <a:spcBef>
              <a:spcPct val="0"/>
            </a:spcBef>
            <a:spcAft>
              <a:spcPct val="35000"/>
            </a:spcAft>
            <a:buNone/>
          </a:pPr>
          <a:r>
            <a:rPr lang="en-SG" sz="2400" kern="1200" dirty="0"/>
            <a:t>Illustration: fire and smoke are concomitant</a:t>
          </a:r>
        </a:p>
      </dsp:txBody>
      <dsp:txXfrm>
        <a:off x="1384763" y="835456"/>
        <a:ext cx="2471559" cy="3515881"/>
      </dsp:txXfrm>
    </dsp:sp>
    <dsp:sp modelId="{EBE2DEB8-421D-434D-AF17-A72B2B32229A}">
      <dsp:nvSpPr>
        <dsp:cNvPr id="0" name=""/>
        <dsp:cNvSpPr/>
      </dsp:nvSpPr>
      <dsp:spPr>
        <a:xfrm>
          <a:off x="1384763" y="0"/>
          <a:ext cx="2471559" cy="835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b" anchorCtr="0">
          <a:noAutofit/>
        </a:bodyPr>
        <a:lstStyle/>
        <a:p>
          <a:pPr marL="0" lvl="0" indent="0" algn="l" defTabSz="1244600">
            <a:lnSpc>
              <a:spcPct val="90000"/>
            </a:lnSpc>
            <a:spcBef>
              <a:spcPct val="0"/>
            </a:spcBef>
            <a:spcAft>
              <a:spcPct val="35000"/>
            </a:spcAft>
            <a:buNone/>
          </a:pPr>
          <a:r>
            <a:rPr lang="en-SG" sz="2800" kern="1200" dirty="0"/>
            <a:t>First 3 members</a:t>
          </a:r>
        </a:p>
      </dsp:txBody>
      <dsp:txXfrm>
        <a:off x="1384763" y="0"/>
        <a:ext cx="2471559" cy="835456"/>
      </dsp:txXfrm>
    </dsp:sp>
    <dsp:sp modelId="{75B19CFF-CD65-4F56-8490-AA41F304A984}">
      <dsp:nvSpPr>
        <dsp:cNvPr id="0" name=""/>
        <dsp:cNvSpPr/>
      </dsp:nvSpPr>
      <dsp:spPr>
        <a:xfrm>
          <a:off x="4030376" y="0"/>
          <a:ext cx="835456" cy="835456"/>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E8DC5F-FFA2-40B9-AD06-CC69670C8615}">
      <dsp:nvSpPr>
        <dsp:cNvPr id="0" name=""/>
        <dsp:cNvSpPr/>
      </dsp:nvSpPr>
      <dsp:spPr>
        <a:xfrm>
          <a:off x="4113922" y="83545"/>
          <a:ext cx="668365" cy="668365"/>
        </a:xfrm>
        <a:prstGeom prst="chord">
          <a:avLst>
            <a:gd name="adj1" fmla="val 16200000"/>
            <a:gd name="adj2" fmla="val 16200000"/>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44E19D-7154-4731-8885-DEBD22A0FEFC}">
      <dsp:nvSpPr>
        <dsp:cNvPr id="0" name=""/>
        <dsp:cNvSpPr/>
      </dsp:nvSpPr>
      <dsp:spPr>
        <a:xfrm>
          <a:off x="5039887" y="835456"/>
          <a:ext cx="2471559" cy="3515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1066800">
            <a:lnSpc>
              <a:spcPct val="90000"/>
            </a:lnSpc>
            <a:spcBef>
              <a:spcPct val="0"/>
            </a:spcBef>
            <a:spcAft>
              <a:spcPct val="35000"/>
            </a:spcAft>
            <a:buNone/>
          </a:pPr>
          <a:r>
            <a:rPr lang="en-SG" sz="2400" u="sng" kern="1200" dirty="0"/>
            <a:t>Conclusion: there is fire on the mountain</a:t>
          </a:r>
        </a:p>
        <a:p>
          <a:pPr marL="0" lvl="0" indent="0" algn="l" defTabSz="1066800">
            <a:lnSpc>
              <a:spcPct val="90000"/>
            </a:lnSpc>
            <a:spcBef>
              <a:spcPct val="0"/>
            </a:spcBef>
            <a:spcAft>
              <a:spcPct val="35000"/>
            </a:spcAft>
            <a:buNone/>
          </a:pPr>
          <a:r>
            <a:rPr lang="en-SG" sz="2400" u="sng" kern="1200" dirty="0"/>
            <a:t> Application: there is smoke from afar</a:t>
          </a:r>
        </a:p>
      </dsp:txBody>
      <dsp:txXfrm>
        <a:off x="5039887" y="835456"/>
        <a:ext cx="2471559" cy="3515881"/>
      </dsp:txXfrm>
    </dsp:sp>
    <dsp:sp modelId="{E75CDDBA-A492-4D5F-A979-229270EAB2FC}">
      <dsp:nvSpPr>
        <dsp:cNvPr id="0" name=""/>
        <dsp:cNvSpPr/>
      </dsp:nvSpPr>
      <dsp:spPr>
        <a:xfrm>
          <a:off x="5039887" y="0"/>
          <a:ext cx="2471559" cy="835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b" anchorCtr="0">
          <a:noAutofit/>
        </a:bodyPr>
        <a:lstStyle/>
        <a:p>
          <a:pPr marL="0" lvl="0" indent="0" algn="l" defTabSz="1244600">
            <a:lnSpc>
              <a:spcPct val="90000"/>
            </a:lnSpc>
            <a:spcBef>
              <a:spcPct val="0"/>
            </a:spcBef>
            <a:spcAft>
              <a:spcPct val="35000"/>
            </a:spcAft>
            <a:buNone/>
          </a:pPr>
          <a:r>
            <a:rPr lang="en-SG" sz="2800" kern="1200" dirty="0"/>
            <a:t>Last 2 members</a:t>
          </a:r>
        </a:p>
      </dsp:txBody>
      <dsp:txXfrm>
        <a:off x="5039887" y="0"/>
        <a:ext cx="2471559" cy="835456"/>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365350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839128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3919952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283198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367179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055007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204187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3912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510112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989867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8791D94-A720-4FB7-93EE-A271F194CEF2}" type="datetimeFigureOut">
              <a:rPr lang="zh-CN" altLang="en-US" smtClean="0"/>
              <a:t>2020/9/23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497799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791D94-A720-4FB7-93EE-A271F194CEF2}" type="datetimeFigureOut">
              <a:rPr lang="zh-CN" altLang="en-US" smtClean="0"/>
              <a:t>2020/9/23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474282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32ACC67-A218-4B39-959B-25FEDEC3200B}"/>
              </a:ext>
            </a:extLst>
          </p:cNvPr>
          <p:cNvSpPr>
            <a:spLocks noGrp="1"/>
          </p:cNvSpPr>
          <p:nvPr>
            <p:ph type="title"/>
          </p:nvPr>
        </p:nvSpPr>
        <p:spPr/>
        <p:txBody>
          <a:bodyPr/>
          <a:lstStyle/>
          <a:p>
            <a:r>
              <a:rPr lang="en-SG" altLang="zh-CN" dirty="0"/>
              <a:t>Lecture 5: </a:t>
            </a:r>
            <a:r>
              <a:rPr lang="en-SG" altLang="zh-CN" sz="3200" dirty="0"/>
              <a:t>Beginning of Buddhist Logic</a:t>
            </a:r>
            <a:endParaRPr lang="zh-CN" altLang="en-US" sz="3200" dirty="0"/>
          </a:p>
        </p:txBody>
      </p:sp>
      <p:sp>
        <p:nvSpPr>
          <p:cNvPr id="3" name="内容占位符 2">
            <a:extLst>
              <a:ext uri="{FF2B5EF4-FFF2-40B4-BE49-F238E27FC236}">
                <a16:creationId xmlns:a16="http://schemas.microsoft.com/office/drawing/2014/main" id="{A453D3EC-FA91-49F4-9490-E2604915CB0E}"/>
              </a:ext>
            </a:extLst>
          </p:cNvPr>
          <p:cNvSpPr>
            <a:spLocks noGrp="1"/>
          </p:cNvSpPr>
          <p:nvPr>
            <p:ph idx="1"/>
          </p:nvPr>
        </p:nvSpPr>
        <p:spPr/>
        <p:txBody>
          <a:bodyPr>
            <a:normAutofit fontScale="70000" lnSpcReduction="20000"/>
          </a:bodyPr>
          <a:lstStyle/>
          <a:p>
            <a:r>
              <a:rPr lang="en-SG" altLang="zh-CN" dirty="0"/>
              <a:t>In the first three and the four reviewing lectures, we have discussed the background of Indian and Buddhist logic; also, we have mentioned about the 5-membered logic method in ancient India, which was introduced to Buddhism by Buddhist philosophers; in this lecture, we shall discuss the beginning of Buddhist logic reasoning method, in particular the </a:t>
            </a:r>
            <a:r>
              <a:rPr lang="en-SG" altLang="zh-CN" dirty="0" err="1"/>
              <a:t>Asa</a:t>
            </a:r>
            <a:r>
              <a:rPr lang="en-SG" altLang="zh-CN" dirty="0" err="1">
                <a:latin typeface="Times New Roman" panose="02020603050405020304" pitchFamily="18" charset="0"/>
                <a:cs typeface="Times New Roman" panose="02020603050405020304" pitchFamily="18" charset="0"/>
              </a:rPr>
              <a:t>ṅga-Vasubandhu</a:t>
            </a:r>
            <a:r>
              <a:rPr lang="en-SG" altLang="zh-CN" dirty="0">
                <a:latin typeface="Times New Roman" panose="02020603050405020304" pitchFamily="18" charset="0"/>
                <a:cs typeface="Times New Roman" panose="02020603050405020304" pitchFamily="18" charset="0"/>
              </a:rPr>
              <a:t> brothers and their contribution to Buddhist logical method before Dignāga;</a:t>
            </a:r>
          </a:p>
          <a:p>
            <a:r>
              <a:rPr lang="en-SG" altLang="zh-CN" dirty="0">
                <a:latin typeface="Times New Roman" panose="02020603050405020304" pitchFamily="18" charset="0"/>
                <a:cs typeface="Times New Roman" panose="02020603050405020304" pitchFamily="18" charset="0"/>
              </a:rPr>
              <a:t>Table of content:</a:t>
            </a:r>
          </a:p>
          <a:p>
            <a:r>
              <a:rPr lang="en-SG" altLang="zh-CN" dirty="0"/>
              <a:t>Beginning of Buddhist logic: Asa</a:t>
            </a:r>
            <a:r>
              <a:rPr lang="en-SG" altLang="zh-CN" dirty="0">
                <a:latin typeface="Times New Roman" panose="02020603050405020304" pitchFamily="18" charset="0"/>
                <a:cs typeface="Times New Roman" panose="02020603050405020304" pitchFamily="18" charset="0"/>
              </a:rPr>
              <a:t>ṅga</a:t>
            </a:r>
          </a:p>
          <a:p>
            <a:r>
              <a:rPr lang="en-SG" altLang="zh-CN" dirty="0" err="1">
                <a:latin typeface="Times New Roman" panose="02020603050405020304" pitchFamily="18" charset="0"/>
                <a:cs typeface="Times New Roman" panose="02020603050405020304" pitchFamily="18" charset="0"/>
              </a:rPr>
              <a:t>Vasubandhu</a:t>
            </a:r>
            <a:r>
              <a:rPr lang="en-SG" altLang="zh-CN" dirty="0">
                <a:latin typeface="Times New Roman" panose="02020603050405020304" pitchFamily="18" charset="0"/>
                <a:cs typeface="Times New Roman" panose="02020603050405020304" pitchFamily="18" charset="0"/>
              </a:rPr>
              <a:t> and first Buddhist treatise of logical rules</a:t>
            </a:r>
          </a:p>
          <a:p>
            <a:r>
              <a:rPr lang="en-SG" altLang="zh-CN" dirty="0">
                <a:latin typeface="Times New Roman" panose="02020603050405020304" pitchFamily="18" charset="0"/>
                <a:cs typeface="Times New Roman" panose="02020603050405020304" pitchFamily="18" charset="0"/>
              </a:rPr>
              <a:t>The 5-membered logical method: a detailed analysis</a:t>
            </a:r>
          </a:p>
          <a:p>
            <a:r>
              <a:rPr lang="en-SG" altLang="zh-CN" dirty="0">
                <a:latin typeface="Times New Roman" panose="02020603050405020304" pitchFamily="18" charset="0"/>
                <a:cs typeface="Times New Roman" panose="02020603050405020304" pitchFamily="18" charset="0"/>
              </a:rPr>
              <a:t>From 5 members to 3 members: some reform</a:t>
            </a:r>
          </a:p>
          <a:p>
            <a:r>
              <a:rPr lang="en-SG" altLang="zh-CN" dirty="0">
                <a:latin typeface="Times New Roman" panose="02020603050405020304" pitchFamily="18" charset="0"/>
                <a:cs typeface="Times New Roman" panose="02020603050405020304" pitchFamily="18" charset="0"/>
              </a:rPr>
              <a:t>Summary and facts-check</a:t>
            </a:r>
          </a:p>
          <a:p>
            <a:r>
              <a:rPr lang="en-SG" altLang="zh-CN" dirty="0">
                <a:latin typeface="Times New Roman" panose="02020603050405020304" pitchFamily="18" charset="0"/>
                <a:cs typeface="Times New Roman" panose="02020603050405020304" pitchFamily="18" charset="0"/>
              </a:rPr>
              <a:t>Exercises</a:t>
            </a:r>
            <a:endParaRPr lang="zh-CN" altLang="en-US" dirty="0"/>
          </a:p>
        </p:txBody>
      </p:sp>
    </p:spTree>
    <p:extLst>
      <p:ext uri="{BB962C8B-B14F-4D97-AF65-F5344CB8AC3E}">
        <p14:creationId xmlns:p14="http://schemas.microsoft.com/office/powerpoint/2010/main" val="2878535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1F504-8A77-4391-AD16-4AA3F0A9E065}"/>
              </a:ext>
            </a:extLst>
          </p:cNvPr>
          <p:cNvSpPr>
            <a:spLocks noGrp="1"/>
          </p:cNvSpPr>
          <p:nvPr>
            <p:ph type="title"/>
          </p:nvPr>
        </p:nvSpPr>
        <p:spPr/>
        <p:txBody>
          <a:bodyPr>
            <a:normAutofit fontScale="90000"/>
          </a:bodyPr>
          <a:lstStyle/>
          <a:p>
            <a:r>
              <a:rPr lang="en-SG" dirty="0" err="1"/>
              <a:t>Vasubandhu</a:t>
            </a:r>
            <a:r>
              <a:rPr lang="en-SG" sz="2200" dirty="0">
                <a:latin typeface="+mn-lt"/>
              </a:rPr>
              <a:t>: generally, it is assumed that in </a:t>
            </a:r>
            <a:r>
              <a:rPr lang="en-SG" sz="2200" dirty="0" err="1">
                <a:latin typeface="+mn-lt"/>
              </a:rPr>
              <a:t>Nāgārjuna’s</a:t>
            </a:r>
            <a:r>
              <a:rPr lang="en-SG" sz="2200" dirty="0">
                <a:latin typeface="+mn-lt"/>
              </a:rPr>
              <a:t> and </a:t>
            </a:r>
            <a:r>
              <a:rPr lang="en-SG" sz="2200" dirty="0" err="1">
                <a:latin typeface="+mn-lt"/>
              </a:rPr>
              <a:t>Asa</a:t>
            </a:r>
            <a:r>
              <a:rPr lang="en-SG" sz="2200" dirty="0" err="1">
                <a:latin typeface="+mn-lt"/>
                <a:cs typeface="Times New Roman" panose="02020603050405020304" pitchFamily="18" charset="0"/>
              </a:rPr>
              <a:t>ṅga’s</a:t>
            </a:r>
            <a:r>
              <a:rPr lang="en-SG" sz="2200" dirty="0">
                <a:latin typeface="+mn-lt"/>
                <a:cs typeface="Times New Roman" panose="02020603050405020304" pitchFamily="18" charset="0"/>
              </a:rPr>
              <a:t> logical treatises, the 5-membered method was used; but in </a:t>
            </a:r>
            <a:r>
              <a:rPr lang="en-SG" sz="2200" dirty="0" err="1">
                <a:latin typeface="+mn-lt"/>
                <a:cs typeface="Times New Roman" panose="02020603050405020304" pitchFamily="18" charset="0"/>
              </a:rPr>
              <a:t>Vasubandhu’s</a:t>
            </a:r>
            <a:r>
              <a:rPr lang="en-SG" sz="2200" dirty="0">
                <a:latin typeface="+mn-lt"/>
                <a:cs typeface="Times New Roman" panose="02020603050405020304" pitchFamily="18" charset="0"/>
              </a:rPr>
              <a:t> </a:t>
            </a:r>
            <a:r>
              <a:rPr lang="en-SG" sz="2200" i="1" dirty="0" err="1">
                <a:latin typeface="+mn-lt"/>
                <a:cs typeface="Times New Roman" panose="02020603050405020304" pitchFamily="18" charset="0"/>
              </a:rPr>
              <a:t>Vādavidhi</a:t>
            </a:r>
            <a:r>
              <a:rPr lang="en-SG" sz="2200" dirty="0">
                <a:latin typeface="+mn-lt"/>
                <a:cs typeface="Times New Roman" panose="02020603050405020304" pitchFamily="18" charset="0"/>
              </a:rPr>
              <a:t>, the 4</a:t>
            </a:r>
            <a:r>
              <a:rPr lang="en-SG" sz="2200" baseline="30000" dirty="0">
                <a:latin typeface="+mn-lt"/>
                <a:cs typeface="Times New Roman" panose="02020603050405020304" pitchFamily="18" charset="0"/>
              </a:rPr>
              <a:t>th</a:t>
            </a:r>
            <a:r>
              <a:rPr lang="en-SG" sz="2200" dirty="0">
                <a:latin typeface="+mn-lt"/>
                <a:cs typeface="Times New Roman" panose="02020603050405020304" pitchFamily="18" charset="0"/>
              </a:rPr>
              <a:t> and 5</a:t>
            </a:r>
            <a:r>
              <a:rPr lang="en-SG" sz="2200" baseline="30000" dirty="0">
                <a:latin typeface="+mn-lt"/>
                <a:cs typeface="Times New Roman" panose="02020603050405020304" pitchFamily="18" charset="0"/>
              </a:rPr>
              <a:t>th</a:t>
            </a:r>
            <a:r>
              <a:rPr lang="en-SG" sz="2200" dirty="0">
                <a:latin typeface="+mn-lt"/>
                <a:cs typeface="Times New Roman" panose="02020603050405020304" pitchFamily="18" charset="0"/>
              </a:rPr>
              <a:t> members were dropped; this might be the earliest Buddhist reform of traditional logical method; by the time of </a:t>
            </a:r>
            <a:r>
              <a:rPr lang="en-SG" sz="2200" dirty="0" err="1">
                <a:latin typeface="+mn-lt"/>
                <a:cs typeface="Times New Roman" panose="02020603050405020304" pitchFamily="18" charset="0"/>
              </a:rPr>
              <a:t>Dignāga</a:t>
            </a:r>
            <a:r>
              <a:rPr lang="en-SG" sz="2200" dirty="0">
                <a:latin typeface="+mn-lt"/>
                <a:cs typeface="Times New Roman" panose="02020603050405020304" pitchFamily="18" charset="0"/>
              </a:rPr>
              <a:t>, more changes would occur;</a:t>
            </a:r>
            <a:endParaRPr lang="en-SG" sz="2200" dirty="0">
              <a:latin typeface="+mn-lt"/>
            </a:endParaRPr>
          </a:p>
        </p:txBody>
      </p:sp>
      <p:graphicFrame>
        <p:nvGraphicFramePr>
          <p:cNvPr id="4" name="Content Placeholder 3">
            <a:extLst>
              <a:ext uri="{FF2B5EF4-FFF2-40B4-BE49-F238E27FC236}">
                <a16:creationId xmlns:a16="http://schemas.microsoft.com/office/drawing/2014/main" id="{4DCF95CB-1328-4735-BB51-5178A8B9A5CB}"/>
              </a:ext>
            </a:extLst>
          </p:cNvPr>
          <p:cNvGraphicFramePr>
            <a:graphicFrameLocks noGrp="1"/>
          </p:cNvGraphicFramePr>
          <p:nvPr>
            <p:ph idx="1"/>
            <p:extLst>
              <p:ext uri="{D42A27DB-BD31-4B8C-83A1-F6EECF244321}">
                <p14:modId xmlns:p14="http://schemas.microsoft.com/office/powerpoint/2010/main" val="314366707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7585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09A07-F8FC-4322-AB01-28EFC8884DF1}"/>
              </a:ext>
            </a:extLst>
          </p:cNvPr>
          <p:cNvSpPr>
            <a:spLocks noGrp="1"/>
          </p:cNvSpPr>
          <p:nvPr>
            <p:ph type="title"/>
          </p:nvPr>
        </p:nvSpPr>
        <p:spPr/>
        <p:txBody>
          <a:bodyPr>
            <a:normAutofit fontScale="90000"/>
          </a:bodyPr>
          <a:lstStyle/>
          <a:p>
            <a:r>
              <a:rPr lang="en-SG" dirty="0"/>
              <a:t>From 5 members to 3 members</a:t>
            </a:r>
            <a:r>
              <a:rPr lang="en-SG" sz="2000" dirty="0"/>
              <a:t>: as mentioned in the previous slides, it was probably </a:t>
            </a:r>
            <a:r>
              <a:rPr lang="en-SG" sz="2000" dirty="0" err="1"/>
              <a:t>Vasubandhu</a:t>
            </a:r>
            <a:r>
              <a:rPr lang="en-SG" sz="2000" dirty="0"/>
              <a:t> who dropped the last two members, thus reducing the 5 members into 3, although it was </a:t>
            </a:r>
            <a:r>
              <a:rPr lang="en-SG" sz="2000" dirty="0" err="1"/>
              <a:t>Dignāga</a:t>
            </a:r>
            <a:r>
              <a:rPr lang="en-SG" sz="2000" dirty="0"/>
              <a:t> who explained in more details regarding the necessity of the conciseness and precision of logical terms and structure;</a:t>
            </a:r>
            <a:endParaRPr lang="en-SG" dirty="0"/>
          </a:p>
        </p:txBody>
      </p:sp>
      <p:graphicFrame>
        <p:nvGraphicFramePr>
          <p:cNvPr id="4" name="Content Placeholder 3">
            <a:extLst>
              <a:ext uri="{FF2B5EF4-FFF2-40B4-BE49-F238E27FC236}">
                <a16:creationId xmlns:a16="http://schemas.microsoft.com/office/drawing/2014/main" id="{A1ED81A5-5F2C-487C-A79E-D76903492C81}"/>
              </a:ext>
            </a:extLst>
          </p:cNvPr>
          <p:cNvGraphicFramePr>
            <a:graphicFrameLocks noGrp="1"/>
          </p:cNvGraphicFramePr>
          <p:nvPr>
            <p:ph idx="1"/>
            <p:extLst>
              <p:ext uri="{D42A27DB-BD31-4B8C-83A1-F6EECF244321}">
                <p14:modId xmlns:p14="http://schemas.microsoft.com/office/powerpoint/2010/main" val="63296209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8891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17EA9-7C4E-4BA8-8154-67FEBE0CD682}"/>
              </a:ext>
            </a:extLst>
          </p:cNvPr>
          <p:cNvSpPr>
            <a:spLocks noGrp="1"/>
          </p:cNvSpPr>
          <p:nvPr>
            <p:ph type="title"/>
          </p:nvPr>
        </p:nvSpPr>
        <p:spPr/>
        <p:txBody>
          <a:bodyPr>
            <a:normAutofit fontScale="90000"/>
          </a:bodyPr>
          <a:lstStyle/>
          <a:p>
            <a:r>
              <a:rPr lang="en-US" dirty="0"/>
              <a:t>5-membered </a:t>
            </a:r>
            <a:r>
              <a:rPr lang="en-US" sz="2200" dirty="0"/>
              <a:t>&amp; 3-membered logical reasoning methods: *please notice that Buddhist logic is an ancient philosophical tradition; it is therefore different from biblical tradition which advocates the idea that the world (including sky) is created/produced by God; even in modern theoretical physics, space or sky is understood in different ways compared with the Buddhist view adopted in its logical system;</a:t>
            </a:r>
            <a:endParaRPr lang="en-SG" sz="2200" dirty="0"/>
          </a:p>
        </p:txBody>
      </p:sp>
      <p:graphicFrame>
        <p:nvGraphicFramePr>
          <p:cNvPr id="4" name="Content Placeholder 3">
            <a:extLst>
              <a:ext uri="{FF2B5EF4-FFF2-40B4-BE49-F238E27FC236}">
                <a16:creationId xmlns:a16="http://schemas.microsoft.com/office/drawing/2014/main" id="{21F75FF5-6352-422E-9346-7A2EF6F54DAD}"/>
              </a:ext>
            </a:extLst>
          </p:cNvPr>
          <p:cNvGraphicFramePr>
            <a:graphicFrameLocks noGrp="1"/>
          </p:cNvGraphicFramePr>
          <p:nvPr>
            <p:ph idx="1"/>
            <p:extLst>
              <p:ext uri="{D42A27DB-BD31-4B8C-83A1-F6EECF244321}">
                <p14:modId xmlns:p14="http://schemas.microsoft.com/office/powerpoint/2010/main" val="3960008555"/>
              </p:ext>
            </p:extLst>
          </p:nvPr>
        </p:nvGraphicFramePr>
        <p:xfrm>
          <a:off x="628650" y="2181137"/>
          <a:ext cx="7886700" cy="3995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9561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753CE-A6EA-45CE-95E2-07BA1D91A01C}"/>
              </a:ext>
            </a:extLst>
          </p:cNvPr>
          <p:cNvSpPr>
            <a:spLocks noGrp="1"/>
          </p:cNvSpPr>
          <p:nvPr>
            <p:ph type="title"/>
          </p:nvPr>
        </p:nvSpPr>
        <p:spPr/>
        <p:txBody>
          <a:bodyPr/>
          <a:lstStyle/>
          <a:p>
            <a:r>
              <a:rPr lang="en-SG" dirty="0"/>
              <a:t>Some analysis</a:t>
            </a:r>
          </a:p>
        </p:txBody>
      </p:sp>
      <p:sp>
        <p:nvSpPr>
          <p:cNvPr id="3" name="Content Placeholder 2">
            <a:extLst>
              <a:ext uri="{FF2B5EF4-FFF2-40B4-BE49-F238E27FC236}">
                <a16:creationId xmlns:a16="http://schemas.microsoft.com/office/drawing/2014/main" id="{7098219F-BAE3-4567-A260-35A5319D6524}"/>
              </a:ext>
            </a:extLst>
          </p:cNvPr>
          <p:cNvSpPr>
            <a:spLocks noGrp="1"/>
          </p:cNvSpPr>
          <p:nvPr>
            <p:ph idx="1"/>
          </p:nvPr>
        </p:nvSpPr>
        <p:spPr/>
        <p:txBody>
          <a:bodyPr>
            <a:normAutofit fontScale="85000" lnSpcReduction="20000"/>
          </a:bodyPr>
          <a:lstStyle/>
          <a:p>
            <a:r>
              <a:rPr lang="en-SG" dirty="0"/>
              <a:t>As you can see, the 5 members in the traditional logical method is quite good; but apparently there are some repetitions; </a:t>
            </a:r>
            <a:r>
              <a:rPr lang="en-SG" dirty="0" err="1"/>
              <a:t>Vasubandhu</a:t>
            </a:r>
            <a:r>
              <a:rPr lang="en-SG" dirty="0"/>
              <a:t> simply dropped the last two members without bothering to provide some detailed explanations; so let us have a look at the 5-membered logical method first:</a:t>
            </a:r>
          </a:p>
          <a:p>
            <a:r>
              <a:rPr lang="en-SG" dirty="0"/>
              <a:t>There is a fire on the mountain</a:t>
            </a:r>
          </a:p>
          <a:p>
            <a:r>
              <a:rPr lang="en-SG" dirty="0"/>
              <a:t>Because some smoke can be seen from afar</a:t>
            </a:r>
          </a:p>
          <a:p>
            <a:r>
              <a:rPr lang="en-SG" dirty="0"/>
              <a:t>Like in a kitchen (when firewood is burned, fire and smoke appear at the same time), but unlike a lake (where there is water and neither fire nor smoke would exist)</a:t>
            </a:r>
          </a:p>
          <a:p>
            <a:r>
              <a:rPr lang="en-SG" dirty="0"/>
              <a:t>If there is fire, there is some smoke</a:t>
            </a:r>
          </a:p>
          <a:p>
            <a:r>
              <a:rPr lang="en-SG" dirty="0"/>
              <a:t>There is smoke which can be seen from afar</a:t>
            </a:r>
          </a:p>
        </p:txBody>
      </p:sp>
    </p:spTree>
    <p:extLst>
      <p:ext uri="{BB962C8B-B14F-4D97-AF65-F5344CB8AC3E}">
        <p14:creationId xmlns:p14="http://schemas.microsoft.com/office/powerpoint/2010/main" val="3037353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6EDE7-34BD-4EF2-9672-C66ED569C371}"/>
              </a:ext>
            </a:extLst>
          </p:cNvPr>
          <p:cNvSpPr>
            <a:spLocks noGrp="1"/>
          </p:cNvSpPr>
          <p:nvPr>
            <p:ph type="title"/>
          </p:nvPr>
        </p:nvSpPr>
        <p:spPr/>
        <p:txBody>
          <a:bodyPr/>
          <a:lstStyle/>
          <a:p>
            <a:r>
              <a:rPr lang="en-SG" dirty="0"/>
              <a:t>Possible reasons of dropping the last two members</a:t>
            </a:r>
          </a:p>
        </p:txBody>
      </p:sp>
      <p:sp>
        <p:nvSpPr>
          <p:cNvPr id="3" name="Content Placeholder 2">
            <a:extLst>
              <a:ext uri="{FF2B5EF4-FFF2-40B4-BE49-F238E27FC236}">
                <a16:creationId xmlns:a16="http://schemas.microsoft.com/office/drawing/2014/main" id="{BE12F848-8C3B-44AB-8D10-4FE7E65CC13C}"/>
              </a:ext>
            </a:extLst>
          </p:cNvPr>
          <p:cNvSpPr>
            <a:spLocks noGrp="1"/>
          </p:cNvSpPr>
          <p:nvPr>
            <p:ph idx="1"/>
          </p:nvPr>
        </p:nvSpPr>
        <p:spPr/>
        <p:txBody>
          <a:bodyPr>
            <a:normAutofit fontScale="92500" lnSpcReduction="20000"/>
          </a:bodyPr>
          <a:lstStyle/>
          <a:p>
            <a:r>
              <a:rPr lang="en-SG" dirty="0"/>
              <a:t>In the above logical method/structure, we have the Thesis, Reason, Example/Illustration, Application and Conclusion; </a:t>
            </a:r>
          </a:p>
          <a:p>
            <a:r>
              <a:rPr lang="en-SG" dirty="0"/>
              <a:t>But the 4</a:t>
            </a:r>
            <a:r>
              <a:rPr lang="en-SG" baseline="30000" dirty="0"/>
              <a:t>th</a:t>
            </a:r>
            <a:r>
              <a:rPr lang="en-SG" dirty="0"/>
              <a:t> member, or Application, is almost a repetition of the Reason; the 5</a:t>
            </a:r>
            <a:r>
              <a:rPr lang="en-SG" baseline="30000" dirty="0"/>
              <a:t>th</a:t>
            </a:r>
            <a:r>
              <a:rPr lang="en-SG" dirty="0"/>
              <a:t> member, then, is also a repetition of the Thesis – 1</a:t>
            </a:r>
            <a:r>
              <a:rPr lang="en-SG" baseline="30000" dirty="0"/>
              <a:t>st</a:t>
            </a:r>
            <a:r>
              <a:rPr lang="en-SG" dirty="0"/>
              <a:t> member;</a:t>
            </a:r>
          </a:p>
          <a:p>
            <a:r>
              <a:rPr lang="en-SG" dirty="0"/>
              <a:t>So in a sense, the last two members are basically redundantly repetitious;</a:t>
            </a:r>
          </a:p>
          <a:p>
            <a:r>
              <a:rPr lang="en-SG" dirty="0"/>
              <a:t>But when </a:t>
            </a:r>
            <a:r>
              <a:rPr lang="en-SG" dirty="0" err="1"/>
              <a:t>Dignāga</a:t>
            </a:r>
            <a:r>
              <a:rPr lang="en-SG" dirty="0"/>
              <a:t> developed Buddhist logical system further, he pointed out that the 5-membered method not only redundant, but also ineffective; we shall discuss this matter in due course; here let us have a look at the 5 members and compare the 5 and 3-membered method;</a:t>
            </a:r>
          </a:p>
          <a:p>
            <a:endParaRPr lang="en-SG" dirty="0"/>
          </a:p>
        </p:txBody>
      </p:sp>
    </p:spTree>
    <p:extLst>
      <p:ext uri="{BB962C8B-B14F-4D97-AF65-F5344CB8AC3E}">
        <p14:creationId xmlns:p14="http://schemas.microsoft.com/office/powerpoint/2010/main" val="1591708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2C9CD-498D-4EA4-882E-4B83CD76003D}"/>
              </a:ext>
            </a:extLst>
          </p:cNvPr>
          <p:cNvSpPr>
            <a:spLocks noGrp="1"/>
          </p:cNvSpPr>
          <p:nvPr>
            <p:ph type="title"/>
          </p:nvPr>
        </p:nvSpPr>
        <p:spPr/>
        <p:txBody>
          <a:bodyPr>
            <a:normAutofit fontScale="90000"/>
          </a:bodyPr>
          <a:lstStyle/>
          <a:p>
            <a:r>
              <a:rPr lang="en-SG" dirty="0"/>
              <a:t>Below is the comparison</a:t>
            </a:r>
            <a:r>
              <a:rPr lang="en-SG" sz="2400" dirty="0"/>
              <a:t>: as you can see, the Thesis and the Conclusion are almost identical, while this is also true of the Reason and the Application;</a:t>
            </a:r>
            <a:endParaRPr lang="en-SG" dirty="0"/>
          </a:p>
        </p:txBody>
      </p:sp>
      <p:graphicFrame>
        <p:nvGraphicFramePr>
          <p:cNvPr id="4" name="Content Placeholder 3">
            <a:extLst>
              <a:ext uri="{FF2B5EF4-FFF2-40B4-BE49-F238E27FC236}">
                <a16:creationId xmlns:a16="http://schemas.microsoft.com/office/drawing/2014/main" id="{80C8DC17-7EB5-474A-B87A-FD882A5A2D37}"/>
              </a:ext>
            </a:extLst>
          </p:cNvPr>
          <p:cNvGraphicFramePr>
            <a:graphicFrameLocks noGrp="1"/>
          </p:cNvGraphicFramePr>
          <p:nvPr>
            <p:ph idx="1"/>
            <p:extLst>
              <p:ext uri="{D42A27DB-BD31-4B8C-83A1-F6EECF244321}">
                <p14:modId xmlns:p14="http://schemas.microsoft.com/office/powerpoint/2010/main" val="293269988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814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782D6-D1FC-40B6-82AD-FB0D02CD1CAB}"/>
              </a:ext>
            </a:extLst>
          </p:cNvPr>
          <p:cNvSpPr>
            <a:spLocks noGrp="1"/>
          </p:cNvSpPr>
          <p:nvPr>
            <p:ph type="title"/>
          </p:nvPr>
        </p:nvSpPr>
        <p:spPr/>
        <p:txBody>
          <a:bodyPr/>
          <a:lstStyle/>
          <a:p>
            <a:r>
              <a:rPr lang="en-SG" dirty="0"/>
              <a:t>Summary and facts check-1</a:t>
            </a:r>
          </a:p>
        </p:txBody>
      </p:sp>
      <p:sp>
        <p:nvSpPr>
          <p:cNvPr id="3" name="Content Placeholder 2">
            <a:extLst>
              <a:ext uri="{FF2B5EF4-FFF2-40B4-BE49-F238E27FC236}">
                <a16:creationId xmlns:a16="http://schemas.microsoft.com/office/drawing/2014/main" id="{974E66FC-57A8-4EC2-B27E-D005D4C74B02}"/>
              </a:ext>
            </a:extLst>
          </p:cNvPr>
          <p:cNvSpPr>
            <a:spLocks noGrp="1"/>
          </p:cNvSpPr>
          <p:nvPr>
            <p:ph idx="1"/>
          </p:nvPr>
        </p:nvSpPr>
        <p:spPr/>
        <p:txBody>
          <a:bodyPr>
            <a:normAutofit fontScale="85000" lnSpcReduction="10000"/>
          </a:bodyPr>
          <a:lstStyle/>
          <a:p>
            <a:r>
              <a:rPr lang="en-SG" dirty="0"/>
              <a:t>In this lecture, we discussed two important philosophers during early stage of Buddhist logical development: the inception of Buddhist logical method – which is the work of </a:t>
            </a:r>
            <a:r>
              <a:rPr lang="en-SG" u="sng" dirty="0"/>
              <a:t>Asa</a:t>
            </a:r>
            <a:r>
              <a:rPr lang="en-SG" u="sng" dirty="0">
                <a:latin typeface="Times New Roman" panose="02020603050405020304" pitchFamily="18" charset="0"/>
                <a:cs typeface="Times New Roman" panose="02020603050405020304" pitchFamily="18" charset="0"/>
              </a:rPr>
              <a:t>ṅga</a:t>
            </a:r>
            <a:r>
              <a:rPr lang="en-SG" dirty="0">
                <a:latin typeface="Times New Roman" panose="02020603050405020304" pitchFamily="18" charset="0"/>
                <a:cs typeface="Times New Roman" panose="02020603050405020304" pitchFamily="18" charset="0"/>
              </a:rPr>
              <a:t>, and the point of departure – from 5-membered to 3-membered method – which is the work and contribution of his brother </a:t>
            </a:r>
            <a:r>
              <a:rPr lang="en-SG" u="sng" dirty="0" err="1">
                <a:latin typeface="Times New Roman" panose="02020603050405020304" pitchFamily="18" charset="0"/>
                <a:cs typeface="Times New Roman" panose="02020603050405020304" pitchFamily="18" charset="0"/>
              </a:rPr>
              <a:t>Vasubandhu</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Also, although </a:t>
            </a:r>
            <a:r>
              <a:rPr lang="en-SG" dirty="0" err="1">
                <a:latin typeface="Times New Roman" panose="02020603050405020304" pitchFamily="18" charset="0"/>
                <a:cs typeface="Times New Roman" panose="02020603050405020304" pitchFamily="18" charset="0"/>
              </a:rPr>
              <a:t>Nāgārjuna</a:t>
            </a:r>
            <a:r>
              <a:rPr lang="en-SG" dirty="0">
                <a:latin typeface="Times New Roman" panose="02020603050405020304" pitchFamily="18" charset="0"/>
                <a:cs typeface="Times New Roman" panose="02020603050405020304" pitchFamily="18" charset="0"/>
              </a:rPr>
              <a:t> produced some early important Buddhist treatises of debate, it was A</a:t>
            </a:r>
            <a:r>
              <a:rPr lang="en-SG" dirty="0"/>
              <a:t>sa</a:t>
            </a:r>
            <a:r>
              <a:rPr lang="en-SG" dirty="0">
                <a:latin typeface="Times New Roman" panose="02020603050405020304" pitchFamily="18" charset="0"/>
                <a:cs typeface="Times New Roman" panose="02020603050405020304" pitchFamily="18" charset="0"/>
              </a:rPr>
              <a:t>ṅga who probably for the first time introduced the </a:t>
            </a:r>
            <a:r>
              <a:rPr lang="en-SG" u="sng" dirty="0">
                <a:latin typeface="Times New Roman" panose="02020603050405020304" pitchFamily="18" charset="0"/>
                <a:cs typeface="Times New Roman" panose="02020603050405020304" pitchFamily="18" charset="0"/>
              </a:rPr>
              <a:t>5-membered logical system </a:t>
            </a:r>
            <a:r>
              <a:rPr lang="en-SG" dirty="0">
                <a:latin typeface="Times New Roman" panose="02020603050405020304" pitchFamily="18" charset="0"/>
                <a:cs typeface="Times New Roman" panose="02020603050405020304" pitchFamily="18" charset="0"/>
              </a:rPr>
              <a:t>into Buddhist logical tradition, which might well have been inspired his brother </a:t>
            </a:r>
            <a:r>
              <a:rPr lang="en-SG" dirty="0" err="1">
                <a:latin typeface="Times New Roman" panose="02020603050405020304" pitchFamily="18" charset="0"/>
                <a:cs typeface="Times New Roman" panose="02020603050405020304" pitchFamily="18" charset="0"/>
              </a:rPr>
              <a:t>Vasubandhu</a:t>
            </a:r>
            <a:r>
              <a:rPr lang="en-SG" dirty="0">
                <a:latin typeface="Times New Roman" panose="02020603050405020304" pitchFamily="18" charset="0"/>
                <a:cs typeface="Times New Roman" panose="02020603050405020304" pitchFamily="18" charset="0"/>
              </a:rPr>
              <a:t> to have compiled the very first and independent philosophical tract – </a:t>
            </a:r>
            <a:r>
              <a:rPr lang="en-SG" i="1" u="sng" dirty="0" err="1">
                <a:latin typeface="Times New Roman" panose="02020603050405020304" pitchFamily="18" charset="0"/>
                <a:cs typeface="Times New Roman" panose="02020603050405020304" pitchFamily="18" charset="0"/>
              </a:rPr>
              <a:t>Vādavidhi</a:t>
            </a:r>
            <a:r>
              <a:rPr lang="en-SG" i="1" dirty="0">
                <a:latin typeface="Times New Roman" panose="02020603050405020304" pitchFamily="18" charset="0"/>
                <a:cs typeface="Times New Roman" panose="02020603050405020304" pitchFamily="18" charset="0"/>
              </a:rPr>
              <a:t> </a:t>
            </a:r>
            <a:r>
              <a:rPr lang="en-SG" dirty="0">
                <a:latin typeface="Times New Roman" panose="02020603050405020304" pitchFamily="18" charset="0"/>
                <a:cs typeface="Times New Roman" panose="02020603050405020304" pitchFamily="18" charset="0"/>
              </a:rPr>
              <a:t>– </a:t>
            </a:r>
            <a:r>
              <a:rPr lang="en-SG" i="1" u="sng" dirty="0">
                <a:latin typeface="Times New Roman" panose="02020603050405020304" pitchFamily="18" charset="0"/>
                <a:cs typeface="Times New Roman" panose="02020603050405020304" pitchFamily="18" charset="0"/>
              </a:rPr>
              <a:t>Method or Argumentation</a:t>
            </a:r>
            <a:r>
              <a:rPr lang="en-SG" dirty="0">
                <a:latin typeface="Times New Roman" panose="02020603050405020304" pitchFamily="18" charset="0"/>
                <a:cs typeface="Times New Roman" panose="02020603050405020304" pitchFamily="18" charset="0"/>
              </a:rPr>
              <a:t> – that dealt with logical rules and method;</a:t>
            </a:r>
          </a:p>
        </p:txBody>
      </p:sp>
    </p:spTree>
    <p:extLst>
      <p:ext uri="{BB962C8B-B14F-4D97-AF65-F5344CB8AC3E}">
        <p14:creationId xmlns:p14="http://schemas.microsoft.com/office/powerpoint/2010/main" val="2853293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5223A-FF5E-403E-973A-53CE311268B2}"/>
              </a:ext>
            </a:extLst>
          </p:cNvPr>
          <p:cNvSpPr>
            <a:spLocks noGrp="1"/>
          </p:cNvSpPr>
          <p:nvPr>
            <p:ph type="title"/>
          </p:nvPr>
        </p:nvSpPr>
        <p:spPr/>
        <p:txBody>
          <a:bodyPr/>
          <a:lstStyle/>
          <a:p>
            <a:r>
              <a:rPr lang="en-SG" dirty="0"/>
              <a:t>Facts check-2</a:t>
            </a:r>
          </a:p>
        </p:txBody>
      </p:sp>
      <p:sp>
        <p:nvSpPr>
          <p:cNvPr id="3" name="Content Placeholder 2">
            <a:extLst>
              <a:ext uri="{FF2B5EF4-FFF2-40B4-BE49-F238E27FC236}">
                <a16:creationId xmlns:a16="http://schemas.microsoft.com/office/drawing/2014/main" id="{D62E81E4-FCC3-496A-B32C-E6145BFADFD3}"/>
              </a:ext>
            </a:extLst>
          </p:cNvPr>
          <p:cNvSpPr>
            <a:spLocks noGrp="1"/>
          </p:cNvSpPr>
          <p:nvPr>
            <p:ph idx="1"/>
          </p:nvPr>
        </p:nvSpPr>
        <p:spPr/>
        <p:txBody>
          <a:bodyPr>
            <a:normAutofit fontScale="85000" lnSpcReduction="20000"/>
          </a:bodyPr>
          <a:lstStyle/>
          <a:p>
            <a:r>
              <a:rPr lang="en-SG" dirty="0">
                <a:latin typeface="Times New Roman" panose="02020603050405020304" pitchFamily="18" charset="0"/>
                <a:cs typeface="Times New Roman" panose="02020603050405020304" pitchFamily="18" charset="0"/>
              </a:rPr>
              <a:t>Because </a:t>
            </a:r>
            <a:r>
              <a:rPr lang="en-SG" dirty="0" err="1">
                <a:latin typeface="Times New Roman" panose="02020603050405020304" pitchFamily="18" charset="0"/>
                <a:cs typeface="Times New Roman" panose="02020603050405020304" pitchFamily="18" charset="0"/>
              </a:rPr>
              <a:t>Vasubandhu’s</a:t>
            </a:r>
            <a:r>
              <a:rPr lang="en-SG" dirty="0">
                <a:latin typeface="Times New Roman" panose="02020603050405020304" pitchFamily="18" charset="0"/>
                <a:cs typeface="Times New Roman" panose="02020603050405020304" pitchFamily="18" charset="0"/>
              </a:rPr>
              <a:t> pioneering work on Buddhist logic and because his tutorship, this may in turn have provided the foundation for </a:t>
            </a:r>
            <a:r>
              <a:rPr lang="en-SG" dirty="0" err="1">
                <a:latin typeface="Times New Roman" panose="02020603050405020304" pitchFamily="18" charset="0"/>
                <a:cs typeface="Times New Roman" panose="02020603050405020304" pitchFamily="18" charset="0"/>
              </a:rPr>
              <a:t>Dignāga</a:t>
            </a:r>
            <a:r>
              <a:rPr lang="en-SG" dirty="0">
                <a:latin typeface="Times New Roman" panose="02020603050405020304" pitchFamily="18" charset="0"/>
                <a:cs typeface="Times New Roman" panose="02020603050405020304" pitchFamily="18" charset="0"/>
              </a:rPr>
              <a:t> to further organize Buddhist logical method and establish Buddhist logical system;</a:t>
            </a:r>
          </a:p>
          <a:p>
            <a:r>
              <a:rPr lang="en-SG" dirty="0">
                <a:latin typeface="Times New Roman" panose="02020603050405020304" pitchFamily="18" charset="0"/>
                <a:cs typeface="Times New Roman" panose="02020603050405020304" pitchFamily="18" charset="0"/>
              </a:rPr>
              <a:t>From our discussion, it can be seen that apparently, the </a:t>
            </a:r>
            <a:r>
              <a:rPr lang="en-SG" u="sng" dirty="0">
                <a:latin typeface="Times New Roman" panose="02020603050405020304" pitchFamily="18" charset="0"/>
                <a:cs typeface="Times New Roman" panose="02020603050405020304" pitchFamily="18" charset="0"/>
              </a:rPr>
              <a:t>last two members</a:t>
            </a:r>
            <a:r>
              <a:rPr lang="en-SG" dirty="0">
                <a:latin typeface="Times New Roman" panose="02020603050405020304" pitchFamily="18" charset="0"/>
                <a:cs typeface="Times New Roman" panose="02020603050405020304" pitchFamily="18" charset="0"/>
              </a:rPr>
              <a:t> of the traditional logical method not only repetitious but also to some extent, unclear; so in his logical treatise, </a:t>
            </a:r>
            <a:r>
              <a:rPr lang="en-SG" dirty="0" err="1">
                <a:latin typeface="Times New Roman" panose="02020603050405020304" pitchFamily="18" charset="0"/>
                <a:cs typeface="Times New Roman" panose="02020603050405020304" pitchFamily="18" charset="0"/>
              </a:rPr>
              <a:t>Vasubandhu</a:t>
            </a:r>
            <a:r>
              <a:rPr lang="en-SG" dirty="0">
                <a:latin typeface="Times New Roman" panose="02020603050405020304" pitchFamily="18" charset="0"/>
                <a:cs typeface="Times New Roman" panose="02020603050405020304" pitchFamily="18" charset="0"/>
              </a:rPr>
              <a:t> already dropped the last two members – Application and Conclusion; in particular, because Buddhist logical generally provides thesis first and then taking steps to prove it, by the stage of the two examples, the conclusion would be obvious; that may well be yet another reason to drop the two redundant members/terms;</a:t>
            </a:r>
          </a:p>
          <a:p>
            <a:r>
              <a:rPr lang="en-SG" dirty="0">
                <a:latin typeface="Times New Roman" panose="02020603050405020304" pitchFamily="18" charset="0"/>
                <a:cs typeface="Times New Roman" panose="02020603050405020304" pitchFamily="18" charset="0"/>
              </a:rPr>
              <a:t>That would be all for the lecture; </a:t>
            </a:r>
            <a:r>
              <a:rPr lang="en-SG" i="1" dirty="0">
                <a:latin typeface="Times New Roman" panose="02020603050405020304" pitchFamily="18" charset="0"/>
                <a:cs typeface="Times New Roman" panose="02020603050405020304" pitchFamily="18" charset="0"/>
              </a:rPr>
              <a:t>any questions, let me know!</a:t>
            </a:r>
            <a:endParaRPr lang="en-SG" i="1" dirty="0"/>
          </a:p>
          <a:p>
            <a:endParaRPr lang="en-SG" dirty="0"/>
          </a:p>
        </p:txBody>
      </p:sp>
    </p:spTree>
    <p:extLst>
      <p:ext uri="{BB962C8B-B14F-4D97-AF65-F5344CB8AC3E}">
        <p14:creationId xmlns:p14="http://schemas.microsoft.com/office/powerpoint/2010/main" val="4206909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B8B5F-D451-44D6-9E20-271EBF515BAB}"/>
              </a:ext>
            </a:extLst>
          </p:cNvPr>
          <p:cNvSpPr>
            <a:spLocks noGrp="1"/>
          </p:cNvSpPr>
          <p:nvPr>
            <p:ph type="title"/>
          </p:nvPr>
        </p:nvSpPr>
        <p:spPr/>
        <p:txBody>
          <a:bodyPr/>
          <a:lstStyle/>
          <a:p>
            <a:r>
              <a:rPr lang="en-SG" dirty="0"/>
              <a:t>Exercise</a:t>
            </a:r>
          </a:p>
        </p:txBody>
      </p:sp>
      <p:sp>
        <p:nvSpPr>
          <p:cNvPr id="3" name="Content Placeholder 2">
            <a:extLst>
              <a:ext uri="{FF2B5EF4-FFF2-40B4-BE49-F238E27FC236}">
                <a16:creationId xmlns:a16="http://schemas.microsoft.com/office/drawing/2014/main" id="{2A0022BC-8538-431D-A26F-BEDA30663AA3}"/>
              </a:ext>
            </a:extLst>
          </p:cNvPr>
          <p:cNvSpPr>
            <a:spLocks noGrp="1"/>
          </p:cNvSpPr>
          <p:nvPr>
            <p:ph idx="1"/>
          </p:nvPr>
        </p:nvSpPr>
        <p:spPr/>
        <p:txBody>
          <a:bodyPr>
            <a:normAutofit lnSpcReduction="10000"/>
          </a:bodyPr>
          <a:lstStyle/>
          <a:p>
            <a:r>
              <a:rPr lang="en-SG" dirty="0"/>
              <a:t>Do the following exercises and submit them via email (</a:t>
            </a:r>
            <a:r>
              <a:rPr lang="en-SG" dirty="0">
                <a:hlinkClick r:id="rId2"/>
              </a:rPr>
              <a:t>chuanqing@bcs.edu.sg</a:t>
            </a:r>
            <a:r>
              <a:rPr lang="en-SG" dirty="0"/>
              <a:t>) to me by 5:00 pm, on 30</a:t>
            </a:r>
            <a:r>
              <a:rPr lang="en-SG" baseline="30000" dirty="0"/>
              <a:t>th</a:t>
            </a:r>
            <a:r>
              <a:rPr lang="en-SG" dirty="0"/>
              <a:t> September (Wednesday); as usual, please send the exercises of the two courses (</a:t>
            </a:r>
            <a:r>
              <a:rPr lang="en-SG" i="1" dirty="0"/>
              <a:t>Buddhism and Economics</a:t>
            </a:r>
            <a:r>
              <a:rPr lang="en-SG" dirty="0"/>
              <a:t> &amp; </a:t>
            </a:r>
            <a:r>
              <a:rPr lang="en-SG" i="1" dirty="0"/>
              <a:t>Introduction to Buddhist Logic</a:t>
            </a:r>
            <a:r>
              <a:rPr lang="en-SG" dirty="0"/>
              <a:t>) together in one </a:t>
            </a:r>
            <a:r>
              <a:rPr lang="en-SG" u="sng" dirty="0"/>
              <a:t>Word doc. file</a:t>
            </a:r>
            <a:r>
              <a:rPr lang="en-SG" dirty="0"/>
              <a:t>;</a:t>
            </a:r>
          </a:p>
          <a:p>
            <a:r>
              <a:rPr lang="en-SG" dirty="0"/>
              <a:t>1, </a:t>
            </a:r>
            <a:r>
              <a:rPr lang="en-SG" dirty="0" err="1"/>
              <a:t>Asa</a:t>
            </a:r>
            <a:r>
              <a:rPr lang="en-SG" dirty="0" err="1">
                <a:latin typeface="Times New Roman" panose="02020603050405020304" pitchFamily="18" charset="0"/>
                <a:cs typeface="Times New Roman" panose="02020603050405020304" pitchFamily="18" charset="0"/>
              </a:rPr>
              <a:t>ṅga</a:t>
            </a:r>
            <a:r>
              <a:rPr lang="en-SG" dirty="0">
                <a:latin typeface="Times New Roman" panose="02020603050405020304" pitchFamily="18" charset="0"/>
                <a:cs typeface="Times New Roman" panose="02020603050405020304" pitchFamily="18" charset="0"/>
              </a:rPr>
              <a:t> is an important philosopher in Buddhist logical development. Can you give one reason?</a:t>
            </a:r>
          </a:p>
          <a:p>
            <a:r>
              <a:rPr lang="en-SG" dirty="0">
                <a:latin typeface="Times New Roman" panose="02020603050405020304" pitchFamily="18" charset="0"/>
                <a:cs typeface="Times New Roman" panose="02020603050405020304" pitchFamily="18" charset="0"/>
              </a:rPr>
              <a:t>2, </a:t>
            </a:r>
            <a:r>
              <a:rPr lang="en-SG" dirty="0" err="1">
                <a:latin typeface="Times New Roman" panose="02020603050405020304" pitchFamily="18" charset="0"/>
                <a:cs typeface="Times New Roman" panose="02020603050405020304" pitchFamily="18" charset="0"/>
              </a:rPr>
              <a:t>Vasubandhu</a:t>
            </a:r>
            <a:r>
              <a:rPr lang="en-SG" dirty="0">
                <a:latin typeface="Times New Roman" panose="02020603050405020304" pitchFamily="18" charset="0"/>
                <a:cs typeface="Times New Roman" panose="02020603050405020304" pitchFamily="18" charset="0"/>
              </a:rPr>
              <a:t> is even more important than his brother in Buddhist logical development. Can you give two reasons?</a:t>
            </a:r>
            <a:endParaRPr lang="en-SG" dirty="0"/>
          </a:p>
        </p:txBody>
      </p:sp>
    </p:spTree>
    <p:extLst>
      <p:ext uri="{BB962C8B-B14F-4D97-AF65-F5344CB8AC3E}">
        <p14:creationId xmlns:p14="http://schemas.microsoft.com/office/powerpoint/2010/main" val="2243896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8EB8FAD2-2C51-4408-91FB-B398B539A61E}"/>
              </a:ext>
            </a:extLst>
          </p:cNvPr>
          <p:cNvSpPr>
            <a:spLocks noGrp="1"/>
          </p:cNvSpPr>
          <p:nvPr>
            <p:ph type="title"/>
          </p:nvPr>
        </p:nvSpPr>
        <p:spPr/>
        <p:txBody>
          <a:bodyPr/>
          <a:lstStyle/>
          <a:p>
            <a:r>
              <a:rPr lang="en-SG" altLang="zh-CN" dirty="0"/>
              <a:t>Asa</a:t>
            </a:r>
            <a:r>
              <a:rPr lang="en-SG" altLang="zh-CN" dirty="0">
                <a:latin typeface="Times New Roman" panose="02020603050405020304" pitchFamily="18" charset="0"/>
                <a:cs typeface="Times New Roman" panose="02020603050405020304" pitchFamily="18" charset="0"/>
              </a:rPr>
              <a:t>ṅga and Buddhist logic</a:t>
            </a:r>
            <a:endParaRPr lang="zh-CN" altLang="en-US" dirty="0"/>
          </a:p>
        </p:txBody>
      </p:sp>
      <p:sp>
        <p:nvSpPr>
          <p:cNvPr id="5" name="内容占位符 4">
            <a:extLst>
              <a:ext uri="{FF2B5EF4-FFF2-40B4-BE49-F238E27FC236}">
                <a16:creationId xmlns:a16="http://schemas.microsoft.com/office/drawing/2014/main" id="{AE5A2C64-5401-40C1-88B2-CA0569C398FB}"/>
              </a:ext>
            </a:extLst>
          </p:cNvPr>
          <p:cNvSpPr>
            <a:spLocks noGrp="1"/>
          </p:cNvSpPr>
          <p:nvPr>
            <p:ph idx="1"/>
          </p:nvPr>
        </p:nvSpPr>
        <p:spPr/>
        <p:txBody>
          <a:bodyPr>
            <a:normAutofit fontScale="85000" lnSpcReduction="20000"/>
          </a:bodyPr>
          <a:lstStyle/>
          <a:p>
            <a:r>
              <a:rPr lang="en-SG" altLang="zh-CN" dirty="0"/>
              <a:t>Of course, we mentioned that although it is difficult to date the early Buddhist philosophers, it is very likely that Nāgārjuna lived earlier than </a:t>
            </a:r>
            <a:r>
              <a:rPr lang="en-SG" altLang="zh-CN" dirty="0" err="1"/>
              <a:t>Asa</a:t>
            </a:r>
            <a:r>
              <a:rPr lang="en-SG" altLang="zh-CN" dirty="0" err="1">
                <a:latin typeface="Times New Roman" panose="02020603050405020304" pitchFamily="18" charset="0"/>
                <a:cs typeface="Times New Roman" panose="02020603050405020304" pitchFamily="18" charset="0"/>
              </a:rPr>
              <a:t>ṅga</a:t>
            </a:r>
            <a:r>
              <a:rPr lang="en-SG" altLang="zh-CN" dirty="0">
                <a:latin typeface="Times New Roman" panose="02020603050405020304" pitchFamily="18" charset="0"/>
                <a:cs typeface="Times New Roman" panose="02020603050405020304" pitchFamily="18" charset="0"/>
              </a:rPr>
              <a:t>; however, we do not know how much earlier; </a:t>
            </a:r>
          </a:p>
          <a:p>
            <a:r>
              <a:rPr lang="en-SG" altLang="zh-CN" dirty="0">
                <a:latin typeface="Times New Roman" panose="02020603050405020304" pitchFamily="18" charset="0"/>
                <a:cs typeface="Times New Roman" panose="02020603050405020304" pitchFamily="18" charset="0"/>
              </a:rPr>
              <a:t>We also mentioned that two important treatises composed by </a:t>
            </a:r>
            <a:r>
              <a:rPr lang="en-SG" altLang="zh-CN" dirty="0"/>
              <a:t>Nāgārjuna should be considered as important works of Buddhist debates; but due to the fact that Nāgārjuna used the dialectical method of </a:t>
            </a:r>
            <a:r>
              <a:rPr lang="en-US" i="1" dirty="0" err="1"/>
              <a:t>reductio</a:t>
            </a:r>
            <a:r>
              <a:rPr lang="en-US" i="1" dirty="0"/>
              <a:t> ad absurdum</a:t>
            </a:r>
            <a:r>
              <a:rPr lang="en-US" dirty="0"/>
              <a:t> (</a:t>
            </a:r>
            <a:r>
              <a:rPr lang="en-US" i="1" dirty="0"/>
              <a:t>reduction to absurdity</a:t>
            </a:r>
            <a:r>
              <a:rPr lang="en-US" dirty="0"/>
              <a:t>), he did not establish any rules about debate; instead, he only tried to find contradictions in his opponents’ argument, which would result in its automatic collapse;</a:t>
            </a:r>
          </a:p>
          <a:p>
            <a:r>
              <a:rPr lang="en-SG" altLang="zh-CN" dirty="0"/>
              <a:t>Asa</a:t>
            </a:r>
            <a:r>
              <a:rPr lang="en-SG" altLang="zh-CN" dirty="0">
                <a:latin typeface="Times New Roman" panose="02020603050405020304" pitchFamily="18" charset="0"/>
                <a:cs typeface="Times New Roman" panose="02020603050405020304" pitchFamily="18" charset="0"/>
              </a:rPr>
              <a:t>ṅga, on the other hand, may well be the first person, as </a:t>
            </a:r>
            <a:r>
              <a:rPr lang="en-SG" altLang="zh-CN" dirty="0" err="1">
                <a:latin typeface="Times New Roman" panose="02020603050405020304" pitchFamily="18" charset="0"/>
                <a:cs typeface="Times New Roman" panose="02020603050405020304" pitchFamily="18" charset="0"/>
              </a:rPr>
              <a:t>Stcherbatsky</a:t>
            </a:r>
            <a:r>
              <a:rPr lang="en-SG" altLang="zh-CN" dirty="0">
                <a:latin typeface="Times New Roman" panose="02020603050405020304" pitchFamily="18" charset="0"/>
                <a:cs typeface="Times New Roman" panose="02020603050405020304" pitchFamily="18" charset="0"/>
              </a:rPr>
              <a:t> suggests, who might have introduced the 5-membered traditional logical method into Buddhist logical reasoning (</a:t>
            </a:r>
            <a:r>
              <a:rPr lang="en-SG" altLang="zh-CN" dirty="0" err="1">
                <a:latin typeface="Times New Roman" panose="02020603050405020304" pitchFamily="18" charset="0"/>
                <a:cs typeface="Times New Roman" panose="02020603050405020304" pitchFamily="18" charset="0"/>
              </a:rPr>
              <a:t>Stcherbatsky</a:t>
            </a:r>
            <a:r>
              <a:rPr lang="en-SG" altLang="zh-CN" dirty="0">
                <a:latin typeface="Times New Roman" panose="02020603050405020304" pitchFamily="18" charset="0"/>
                <a:cs typeface="Times New Roman" panose="02020603050405020304" pitchFamily="18" charset="0"/>
              </a:rPr>
              <a:t>, 1994:29);</a:t>
            </a:r>
            <a:endParaRPr lang="en-US" dirty="0"/>
          </a:p>
          <a:p>
            <a:endParaRPr lang="zh-CN" altLang="en-US" dirty="0"/>
          </a:p>
        </p:txBody>
      </p:sp>
    </p:spTree>
    <p:extLst>
      <p:ext uri="{BB962C8B-B14F-4D97-AF65-F5344CB8AC3E}">
        <p14:creationId xmlns:p14="http://schemas.microsoft.com/office/powerpoint/2010/main" val="1470130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3F87E04-6781-4E7A-A3D0-C8ED10AB8C36}"/>
              </a:ext>
            </a:extLst>
          </p:cNvPr>
          <p:cNvSpPr>
            <a:spLocks noGrp="1"/>
          </p:cNvSpPr>
          <p:nvPr>
            <p:ph type="title"/>
          </p:nvPr>
        </p:nvSpPr>
        <p:spPr/>
        <p:txBody>
          <a:bodyPr>
            <a:normAutofit fontScale="90000"/>
          </a:bodyPr>
          <a:lstStyle/>
          <a:p>
            <a:r>
              <a:rPr lang="en-SG" altLang="zh-CN" dirty="0"/>
              <a:t>Early stage of Buddhist logic</a:t>
            </a:r>
            <a:r>
              <a:rPr lang="en-SG" altLang="zh-CN" sz="2400" dirty="0"/>
              <a:t>: below are three important philosophers of Buddhist logical tradition; but we do not have the sufficient evidence to suggest whether or not one influenced the other, although it would be probably the case that at least the Asa</a:t>
            </a:r>
            <a:r>
              <a:rPr lang="en-SG" altLang="zh-CN" sz="2400" dirty="0">
                <a:latin typeface="Times New Roman" panose="02020603050405020304" pitchFamily="18" charset="0"/>
                <a:cs typeface="Times New Roman" panose="02020603050405020304" pitchFamily="18" charset="0"/>
              </a:rPr>
              <a:t>ṅga-</a:t>
            </a:r>
            <a:r>
              <a:rPr lang="en-SG" altLang="zh-CN" sz="2400" dirty="0" err="1">
                <a:latin typeface="Times New Roman" panose="02020603050405020304" pitchFamily="18" charset="0"/>
                <a:cs typeface="Times New Roman" panose="02020603050405020304" pitchFamily="18" charset="0"/>
              </a:rPr>
              <a:t>Vasubandhu</a:t>
            </a:r>
            <a:r>
              <a:rPr lang="en-SG" altLang="zh-CN" sz="2400" dirty="0">
                <a:latin typeface="Times New Roman" panose="02020603050405020304" pitchFamily="18" charset="0"/>
                <a:cs typeface="Times New Roman" panose="02020603050405020304" pitchFamily="18" charset="0"/>
              </a:rPr>
              <a:t> brothers knew each other’s works;</a:t>
            </a:r>
            <a:endParaRPr lang="zh-CN" altLang="en-US" sz="2400" dirty="0"/>
          </a:p>
        </p:txBody>
      </p:sp>
      <p:graphicFrame>
        <p:nvGraphicFramePr>
          <p:cNvPr id="4" name="Content Placeholder 3">
            <a:extLst>
              <a:ext uri="{FF2B5EF4-FFF2-40B4-BE49-F238E27FC236}">
                <a16:creationId xmlns:a16="http://schemas.microsoft.com/office/drawing/2014/main" id="{877CA8CB-4104-4779-863E-FC3D17DD877D}"/>
              </a:ext>
            </a:extLst>
          </p:cNvPr>
          <p:cNvGraphicFramePr>
            <a:graphicFrameLocks noGrp="1"/>
          </p:cNvGraphicFramePr>
          <p:nvPr>
            <p:ph idx="1"/>
            <p:extLst>
              <p:ext uri="{D42A27DB-BD31-4B8C-83A1-F6EECF244321}">
                <p14:modId xmlns:p14="http://schemas.microsoft.com/office/powerpoint/2010/main" val="175432361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6489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81B8B-E92B-403F-A039-9349609F78E9}"/>
              </a:ext>
            </a:extLst>
          </p:cNvPr>
          <p:cNvSpPr>
            <a:spLocks noGrp="1"/>
          </p:cNvSpPr>
          <p:nvPr>
            <p:ph type="title"/>
          </p:nvPr>
        </p:nvSpPr>
        <p:spPr/>
        <p:txBody>
          <a:bodyPr/>
          <a:lstStyle/>
          <a:p>
            <a:r>
              <a:rPr lang="en-SG" dirty="0"/>
              <a:t>Asa</a:t>
            </a:r>
            <a:r>
              <a:rPr lang="en-SG" dirty="0">
                <a:latin typeface="Times New Roman" panose="02020603050405020304" pitchFamily="18" charset="0"/>
                <a:cs typeface="Times New Roman" panose="02020603050405020304" pitchFamily="18" charset="0"/>
              </a:rPr>
              <a:t>ṅga: the beginning</a:t>
            </a:r>
            <a:endParaRPr lang="en-SG" dirty="0"/>
          </a:p>
        </p:txBody>
      </p:sp>
      <p:sp>
        <p:nvSpPr>
          <p:cNvPr id="3" name="Content Placeholder 2">
            <a:extLst>
              <a:ext uri="{FF2B5EF4-FFF2-40B4-BE49-F238E27FC236}">
                <a16:creationId xmlns:a16="http://schemas.microsoft.com/office/drawing/2014/main" id="{D590C0BC-11FD-4D24-ACF8-DB1D231F62D9}"/>
              </a:ext>
            </a:extLst>
          </p:cNvPr>
          <p:cNvSpPr>
            <a:spLocks noGrp="1"/>
          </p:cNvSpPr>
          <p:nvPr>
            <p:ph idx="1"/>
          </p:nvPr>
        </p:nvSpPr>
        <p:spPr/>
        <p:txBody>
          <a:bodyPr>
            <a:normAutofit fontScale="85000" lnSpcReduction="20000"/>
          </a:bodyPr>
          <a:lstStyle/>
          <a:p>
            <a:r>
              <a:rPr lang="en-SG" dirty="0"/>
              <a:t>As some of you may still wonder: is there anything we can say about Buddhist logic before Asa</a:t>
            </a:r>
            <a:r>
              <a:rPr lang="en-SG" dirty="0">
                <a:latin typeface="Times New Roman" panose="02020603050405020304" pitchFamily="18" charset="0"/>
                <a:cs typeface="Times New Roman" panose="02020603050405020304" pitchFamily="18" charset="0"/>
              </a:rPr>
              <a:t>ṅga? This is a difficult question and the answer is we are not so sure; </a:t>
            </a:r>
          </a:p>
          <a:p>
            <a:r>
              <a:rPr lang="en-SG" dirty="0">
                <a:latin typeface="Times New Roman" panose="02020603050405020304" pitchFamily="18" charset="0"/>
                <a:cs typeface="Times New Roman" panose="02020603050405020304" pitchFamily="18" charset="0"/>
              </a:rPr>
              <a:t>As we said, even during the time of the Buddha, some sort of debates or discursive reasoning can be found; this is particularly true in slightly later </a:t>
            </a:r>
            <a:r>
              <a:rPr lang="en-SG" i="1" dirty="0" err="1">
                <a:latin typeface="Times New Roman" panose="02020603050405020304" pitchFamily="18" charset="0"/>
                <a:cs typeface="Times New Roman" panose="02020603050405020304" pitchFamily="18" charset="0"/>
              </a:rPr>
              <a:t>Abhidhamma</a:t>
            </a:r>
            <a:r>
              <a:rPr lang="en-SG" dirty="0">
                <a:latin typeface="Times New Roman" panose="02020603050405020304" pitchFamily="18" charset="0"/>
                <a:cs typeface="Times New Roman" panose="02020603050405020304" pitchFamily="18" charset="0"/>
              </a:rPr>
              <a:t> literature; but with logical ideas and in particular more systematic logical method, </a:t>
            </a:r>
            <a:r>
              <a:rPr lang="en-SG" dirty="0"/>
              <a:t>Asa</a:t>
            </a:r>
            <a:r>
              <a:rPr lang="en-SG" dirty="0">
                <a:latin typeface="Times New Roman" panose="02020603050405020304" pitchFamily="18" charset="0"/>
                <a:cs typeface="Times New Roman" panose="02020603050405020304" pitchFamily="18" charset="0"/>
              </a:rPr>
              <a:t>ṅga may be viewed as the inception of the mixture of traditional </a:t>
            </a:r>
            <a:r>
              <a:rPr lang="en-SG" dirty="0" err="1">
                <a:latin typeface="Times New Roman" panose="02020603050405020304" pitchFamily="18" charset="0"/>
                <a:cs typeface="Times New Roman" panose="02020603050405020304" pitchFamily="18" charset="0"/>
              </a:rPr>
              <a:t>Nyāya</a:t>
            </a:r>
            <a:r>
              <a:rPr lang="en-SG" dirty="0">
                <a:latin typeface="Times New Roman" panose="02020603050405020304" pitchFamily="18" charset="0"/>
                <a:cs typeface="Times New Roman" panose="02020603050405020304" pitchFamily="18" charset="0"/>
              </a:rPr>
              <a:t> logical method and Buddhist logical ideas;</a:t>
            </a:r>
          </a:p>
          <a:p>
            <a:r>
              <a:rPr lang="en-SG" dirty="0">
                <a:latin typeface="Times New Roman" panose="02020603050405020304" pitchFamily="18" charset="0"/>
                <a:cs typeface="Times New Roman" panose="02020603050405020304" pitchFamily="18" charset="0"/>
              </a:rPr>
              <a:t>At least, from the time of </a:t>
            </a:r>
            <a:r>
              <a:rPr lang="en-SG" dirty="0"/>
              <a:t>Asa</a:t>
            </a:r>
            <a:r>
              <a:rPr lang="en-SG" dirty="0">
                <a:latin typeface="Times New Roman" panose="02020603050405020304" pitchFamily="18" charset="0"/>
                <a:cs typeface="Times New Roman" panose="02020603050405020304" pitchFamily="18" charset="0"/>
              </a:rPr>
              <a:t>ṅga, traditional logical method, in particular the 5-membered method started to be mentioned and discussed as a way of logical reasoning in Buddhist philosophical tradition; please read his biography and his logical tract outlined in the </a:t>
            </a:r>
            <a:r>
              <a:rPr lang="en-SG" i="1" dirty="0">
                <a:latin typeface="Times New Roman" panose="02020603050405020304" pitchFamily="18" charset="0"/>
                <a:cs typeface="Times New Roman" panose="02020603050405020304" pitchFamily="18" charset="0"/>
              </a:rPr>
              <a:t>lecture notes</a:t>
            </a:r>
            <a:r>
              <a:rPr lang="en-SG" dirty="0">
                <a:latin typeface="Times New Roman" panose="02020603050405020304" pitchFamily="18" charset="0"/>
                <a:cs typeface="Times New Roman" panose="02020603050405020304" pitchFamily="18" charset="0"/>
              </a:rPr>
              <a:t>;</a:t>
            </a:r>
            <a:endParaRPr lang="en-SG" dirty="0"/>
          </a:p>
        </p:txBody>
      </p:sp>
    </p:spTree>
    <p:extLst>
      <p:ext uri="{BB962C8B-B14F-4D97-AF65-F5344CB8AC3E}">
        <p14:creationId xmlns:p14="http://schemas.microsoft.com/office/powerpoint/2010/main" val="1751746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6969E-8500-4DC6-820C-BCD91EBF3D60}"/>
              </a:ext>
            </a:extLst>
          </p:cNvPr>
          <p:cNvSpPr>
            <a:spLocks noGrp="1"/>
          </p:cNvSpPr>
          <p:nvPr>
            <p:ph type="title"/>
          </p:nvPr>
        </p:nvSpPr>
        <p:spPr/>
        <p:txBody>
          <a:bodyPr/>
          <a:lstStyle/>
          <a:p>
            <a:r>
              <a:rPr lang="en-SG" dirty="0"/>
              <a:t>5-membered method</a:t>
            </a:r>
            <a:r>
              <a:rPr lang="en-SG" sz="2400" dirty="0"/>
              <a:t>: a detailed analysis</a:t>
            </a:r>
          </a:p>
        </p:txBody>
      </p:sp>
      <p:sp>
        <p:nvSpPr>
          <p:cNvPr id="3" name="Content Placeholder 2">
            <a:extLst>
              <a:ext uri="{FF2B5EF4-FFF2-40B4-BE49-F238E27FC236}">
                <a16:creationId xmlns:a16="http://schemas.microsoft.com/office/drawing/2014/main" id="{9015B11D-FB54-4C6A-A8BC-43269389C276}"/>
              </a:ext>
            </a:extLst>
          </p:cNvPr>
          <p:cNvSpPr>
            <a:spLocks noGrp="1"/>
          </p:cNvSpPr>
          <p:nvPr>
            <p:ph idx="1"/>
          </p:nvPr>
        </p:nvSpPr>
        <p:spPr/>
        <p:txBody>
          <a:bodyPr>
            <a:normAutofit fontScale="85000" lnSpcReduction="20000"/>
          </a:bodyPr>
          <a:lstStyle/>
          <a:p>
            <a:r>
              <a:rPr lang="en-SG" dirty="0"/>
              <a:t>As mentioned, the 5-membered logical reasoning method was created and used by traditional India logicians and by the time of Asa</a:t>
            </a:r>
            <a:r>
              <a:rPr lang="en-SG" dirty="0">
                <a:latin typeface="Times New Roman" panose="02020603050405020304" pitchFamily="18" charset="0"/>
                <a:cs typeface="Times New Roman" panose="02020603050405020304" pitchFamily="18" charset="0"/>
              </a:rPr>
              <a:t>ṅga, it was introduced to Buddhist tradition; </a:t>
            </a:r>
          </a:p>
          <a:p>
            <a:r>
              <a:rPr lang="en-SG" dirty="0">
                <a:latin typeface="Times New Roman" panose="02020603050405020304" pitchFamily="18" charset="0"/>
                <a:cs typeface="Times New Roman" panose="02020603050405020304" pitchFamily="18" charset="0"/>
              </a:rPr>
              <a:t>Basically, at this early stage, those 5 members/terms only roughly formed a system that something can be inferred from something else; for instance:</a:t>
            </a:r>
          </a:p>
          <a:p>
            <a:r>
              <a:rPr lang="en-SG" dirty="0">
                <a:latin typeface="Times New Roman" panose="02020603050405020304" pitchFamily="18" charset="0"/>
                <a:cs typeface="Times New Roman" panose="02020603050405020304" pitchFamily="18" charset="0"/>
              </a:rPr>
              <a:t>There is a fire in the mountain – </a:t>
            </a:r>
            <a:r>
              <a:rPr lang="en-SG" u="sng" dirty="0">
                <a:latin typeface="Times New Roman" panose="02020603050405020304" pitchFamily="18" charset="0"/>
                <a:cs typeface="Times New Roman" panose="02020603050405020304" pitchFamily="18" charset="0"/>
              </a:rPr>
              <a:t>Thesis</a:t>
            </a:r>
            <a:r>
              <a:rPr lang="en-SG" dirty="0">
                <a:latin typeface="Times New Roman" panose="02020603050405020304" pitchFamily="18" charset="0"/>
                <a:cs typeface="Times New Roman" panose="02020603050405020304" pitchFamily="18" charset="0"/>
              </a:rPr>
              <a:t>, because there some is smoke – </a:t>
            </a:r>
            <a:r>
              <a:rPr lang="en-SG" u="sng" dirty="0">
                <a:latin typeface="Times New Roman" panose="02020603050405020304" pitchFamily="18" charset="0"/>
                <a:cs typeface="Times New Roman" panose="02020603050405020304" pitchFamily="18" charset="0"/>
              </a:rPr>
              <a:t>Reason</a:t>
            </a:r>
            <a:r>
              <a:rPr lang="en-SG" dirty="0">
                <a:latin typeface="Times New Roman" panose="02020603050405020304" pitchFamily="18" charset="0"/>
                <a:cs typeface="Times New Roman" panose="02020603050405020304" pitchFamily="18" charset="0"/>
              </a:rPr>
              <a:t>, and this can be explained by yet another reason: whenever there is a fire, there is some smoke, such as in a kitchen (and unlike in a lake: fire and water are opposite to each other) – </a:t>
            </a:r>
            <a:r>
              <a:rPr lang="en-SG" u="sng" dirty="0">
                <a:latin typeface="Times New Roman" panose="02020603050405020304" pitchFamily="18" charset="0"/>
                <a:cs typeface="Times New Roman" panose="02020603050405020304" pitchFamily="18" charset="0"/>
              </a:rPr>
              <a:t>Examples</a:t>
            </a:r>
            <a:r>
              <a:rPr lang="en-SG" dirty="0">
                <a:latin typeface="Times New Roman" panose="02020603050405020304" pitchFamily="18" charset="0"/>
                <a:cs typeface="Times New Roman" panose="02020603050405020304" pitchFamily="18" charset="0"/>
              </a:rPr>
              <a:t> or </a:t>
            </a:r>
            <a:r>
              <a:rPr lang="en-SG" u="sng" dirty="0">
                <a:latin typeface="Times New Roman" panose="02020603050405020304" pitchFamily="18" charset="0"/>
                <a:cs typeface="Times New Roman" panose="02020603050405020304" pitchFamily="18" charset="0"/>
              </a:rPr>
              <a:t>Illustrations</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With the </a:t>
            </a:r>
            <a:r>
              <a:rPr lang="en-SG" u="sng" dirty="0">
                <a:latin typeface="Times New Roman" panose="02020603050405020304" pitchFamily="18" charset="0"/>
                <a:cs typeface="Times New Roman" panose="02020603050405020304" pitchFamily="18" charset="0"/>
              </a:rPr>
              <a:t>Thesis</a:t>
            </a:r>
            <a:r>
              <a:rPr lang="en-SG" dirty="0">
                <a:latin typeface="Times New Roman" panose="02020603050405020304" pitchFamily="18" charset="0"/>
                <a:cs typeface="Times New Roman" panose="02020603050405020304" pitchFamily="18" charset="0"/>
              </a:rPr>
              <a:t> being supported by </a:t>
            </a:r>
            <a:r>
              <a:rPr lang="en-SG" u="sng" dirty="0">
                <a:latin typeface="Times New Roman" panose="02020603050405020304" pitchFamily="18" charset="0"/>
                <a:cs typeface="Times New Roman" panose="02020603050405020304" pitchFamily="18" charset="0"/>
              </a:rPr>
              <a:t>Reason</a:t>
            </a:r>
            <a:r>
              <a:rPr lang="en-SG" dirty="0">
                <a:latin typeface="Times New Roman" panose="02020603050405020304" pitchFamily="18" charset="0"/>
                <a:cs typeface="Times New Roman" panose="02020603050405020304" pitchFamily="18" charset="0"/>
              </a:rPr>
              <a:t> and </a:t>
            </a:r>
            <a:r>
              <a:rPr lang="en-SG" u="sng" dirty="0">
                <a:latin typeface="Times New Roman" panose="02020603050405020304" pitchFamily="18" charset="0"/>
                <a:cs typeface="Times New Roman" panose="02020603050405020304" pitchFamily="18" charset="0"/>
              </a:rPr>
              <a:t>Examples</a:t>
            </a:r>
            <a:r>
              <a:rPr lang="en-SG" dirty="0">
                <a:latin typeface="Times New Roman" panose="02020603050405020304" pitchFamily="18" charset="0"/>
                <a:cs typeface="Times New Roman" panose="02020603050405020304" pitchFamily="18" charset="0"/>
              </a:rPr>
              <a:t>, the </a:t>
            </a:r>
            <a:r>
              <a:rPr lang="en-SG" u="sng" dirty="0">
                <a:latin typeface="Times New Roman" panose="02020603050405020304" pitchFamily="18" charset="0"/>
                <a:cs typeface="Times New Roman" panose="02020603050405020304" pitchFamily="18" charset="0"/>
              </a:rPr>
              <a:t>Application</a:t>
            </a:r>
            <a:r>
              <a:rPr lang="en-SG" dirty="0">
                <a:latin typeface="Times New Roman" panose="02020603050405020304" pitchFamily="18" charset="0"/>
                <a:cs typeface="Times New Roman" panose="02020603050405020304" pitchFamily="18" charset="0"/>
              </a:rPr>
              <a:t> and </a:t>
            </a:r>
            <a:r>
              <a:rPr lang="en-SG" u="sng" dirty="0">
                <a:latin typeface="Times New Roman" panose="02020603050405020304" pitchFamily="18" charset="0"/>
                <a:cs typeface="Times New Roman" panose="02020603050405020304" pitchFamily="18" charset="0"/>
              </a:rPr>
              <a:t>Conclusion</a:t>
            </a:r>
            <a:r>
              <a:rPr lang="en-SG" dirty="0">
                <a:latin typeface="Times New Roman" panose="02020603050405020304" pitchFamily="18" charset="0"/>
                <a:cs typeface="Times New Roman" panose="02020603050405020304" pitchFamily="18" charset="0"/>
              </a:rPr>
              <a:t> are some restatements: </a:t>
            </a:r>
            <a:r>
              <a:rPr lang="en-SG" u="sng" dirty="0">
                <a:latin typeface="Times New Roman" panose="02020603050405020304" pitchFamily="18" charset="0"/>
                <a:cs typeface="Times New Roman" panose="02020603050405020304" pitchFamily="18" charset="0"/>
              </a:rPr>
              <a:t>there is some smoke so there must be a fire in the mountain</a:t>
            </a:r>
            <a:r>
              <a:rPr lang="en-SG"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63227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E1E2C-4803-425A-9C0C-31C4E4A5D186}"/>
              </a:ext>
            </a:extLst>
          </p:cNvPr>
          <p:cNvSpPr>
            <a:spLocks noGrp="1"/>
          </p:cNvSpPr>
          <p:nvPr>
            <p:ph type="title"/>
          </p:nvPr>
        </p:nvSpPr>
        <p:spPr/>
        <p:txBody>
          <a:bodyPr>
            <a:normAutofit fontScale="90000"/>
          </a:bodyPr>
          <a:lstStyle/>
          <a:p>
            <a:r>
              <a:rPr lang="en-SG" dirty="0"/>
              <a:t>Further analysis</a:t>
            </a:r>
            <a:r>
              <a:rPr lang="en-SG" sz="2000" dirty="0"/>
              <a:t>: this logical method below is straightforward, although there might be some unanswered questions; for instance, what are the functions of the last two members? Are they not repetitious? What is the relationship between the reason and the thesis and its relationship with the examples? How can we be so sure the proof is sound and the argument is valid? All those questions shall be discussed when we approach </a:t>
            </a:r>
            <a:r>
              <a:rPr lang="en-SG" sz="2000" dirty="0" err="1"/>
              <a:t>Dignāga</a:t>
            </a:r>
            <a:r>
              <a:rPr lang="en-SG" sz="2000" dirty="0"/>
              <a:t> and </a:t>
            </a:r>
            <a:r>
              <a:rPr lang="en-SG" sz="2000" dirty="0" err="1"/>
              <a:t>Dharmak</a:t>
            </a:r>
            <a:r>
              <a:rPr lang="en-SG" sz="2000" dirty="0" err="1">
                <a:latin typeface="Times New Roman" panose="02020603050405020304" pitchFamily="18" charset="0"/>
                <a:cs typeface="Times New Roman" panose="02020603050405020304" pitchFamily="18" charset="0"/>
              </a:rPr>
              <a:t>īrti</a:t>
            </a:r>
            <a:r>
              <a:rPr lang="en-SG" sz="2000" dirty="0">
                <a:latin typeface="Times New Roman" panose="02020603050405020304" pitchFamily="18" charset="0"/>
                <a:cs typeface="Times New Roman" panose="02020603050405020304" pitchFamily="18" charset="0"/>
              </a:rPr>
              <a:t> who asked and answered those, among many other, questions;</a:t>
            </a:r>
            <a:endParaRPr lang="en-SG" dirty="0"/>
          </a:p>
        </p:txBody>
      </p:sp>
      <p:graphicFrame>
        <p:nvGraphicFramePr>
          <p:cNvPr id="4" name="Content Placeholder 3">
            <a:extLst>
              <a:ext uri="{FF2B5EF4-FFF2-40B4-BE49-F238E27FC236}">
                <a16:creationId xmlns:a16="http://schemas.microsoft.com/office/drawing/2014/main" id="{56B0A0ED-BFBA-483E-AB99-59073DCD96DE}"/>
              </a:ext>
            </a:extLst>
          </p:cNvPr>
          <p:cNvGraphicFramePr>
            <a:graphicFrameLocks noGrp="1"/>
          </p:cNvGraphicFramePr>
          <p:nvPr>
            <p:ph idx="1"/>
            <p:extLst>
              <p:ext uri="{D42A27DB-BD31-4B8C-83A1-F6EECF244321}">
                <p14:modId xmlns:p14="http://schemas.microsoft.com/office/powerpoint/2010/main" val="2083324888"/>
              </p:ext>
            </p:extLst>
          </p:nvPr>
        </p:nvGraphicFramePr>
        <p:xfrm>
          <a:off x="628650" y="2239861"/>
          <a:ext cx="7886700" cy="39371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0043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8E014-5A48-4548-A518-1AC384EADA4E}"/>
              </a:ext>
            </a:extLst>
          </p:cNvPr>
          <p:cNvSpPr>
            <a:spLocks noGrp="1"/>
          </p:cNvSpPr>
          <p:nvPr>
            <p:ph type="title"/>
          </p:nvPr>
        </p:nvSpPr>
        <p:spPr/>
        <p:txBody>
          <a:bodyPr>
            <a:normAutofit fontScale="90000"/>
          </a:bodyPr>
          <a:lstStyle/>
          <a:p>
            <a:r>
              <a:rPr lang="en-SG" dirty="0"/>
              <a:t>Another example</a:t>
            </a:r>
            <a:r>
              <a:rPr lang="en-SG" sz="2000" dirty="0"/>
              <a:t>: sound and the proof of its impermanent is yet another example that used to demonstrate the 5-membered logical method in Buddhist </a:t>
            </a:r>
            <a:r>
              <a:rPr lang="en-SG" sz="2000" dirty="0" err="1"/>
              <a:t>tradtion</a:t>
            </a:r>
            <a:r>
              <a:rPr lang="en-SG" sz="2000" dirty="0"/>
              <a:t>; but again, we should consider these questions: what is the relationship between sound, produced-ness and impermanent? Producing a sound and a pot takes a difference process so how this two examples can be compared?</a:t>
            </a:r>
          </a:p>
        </p:txBody>
      </p:sp>
      <p:graphicFrame>
        <p:nvGraphicFramePr>
          <p:cNvPr id="4" name="Content Placeholder 3">
            <a:extLst>
              <a:ext uri="{FF2B5EF4-FFF2-40B4-BE49-F238E27FC236}">
                <a16:creationId xmlns:a16="http://schemas.microsoft.com/office/drawing/2014/main" id="{4AA44C8C-6B49-42EC-BCA4-C907D1F1AEE3}"/>
              </a:ext>
            </a:extLst>
          </p:cNvPr>
          <p:cNvGraphicFramePr>
            <a:graphicFrameLocks noGrp="1"/>
          </p:cNvGraphicFramePr>
          <p:nvPr>
            <p:ph idx="1"/>
            <p:extLst>
              <p:ext uri="{D42A27DB-BD31-4B8C-83A1-F6EECF244321}">
                <p14:modId xmlns:p14="http://schemas.microsoft.com/office/powerpoint/2010/main" val="4174775918"/>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7852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F03AA-54F9-4792-9ACF-250E4C6852C3}"/>
              </a:ext>
            </a:extLst>
          </p:cNvPr>
          <p:cNvSpPr>
            <a:spLocks noGrp="1"/>
          </p:cNvSpPr>
          <p:nvPr>
            <p:ph type="title"/>
          </p:nvPr>
        </p:nvSpPr>
        <p:spPr/>
        <p:txBody>
          <a:bodyPr/>
          <a:lstStyle/>
          <a:p>
            <a:r>
              <a:rPr lang="en-SG" dirty="0"/>
              <a:t>First transition: </a:t>
            </a:r>
            <a:r>
              <a:rPr lang="en-SG" dirty="0" err="1"/>
              <a:t>Vasubandhu</a:t>
            </a:r>
            <a:endParaRPr lang="en-SG" dirty="0"/>
          </a:p>
        </p:txBody>
      </p:sp>
      <p:sp>
        <p:nvSpPr>
          <p:cNvPr id="3" name="Content Placeholder 2">
            <a:extLst>
              <a:ext uri="{FF2B5EF4-FFF2-40B4-BE49-F238E27FC236}">
                <a16:creationId xmlns:a16="http://schemas.microsoft.com/office/drawing/2014/main" id="{1E37FD3D-B85B-4E6A-9EA7-A5389CD95DB4}"/>
              </a:ext>
            </a:extLst>
          </p:cNvPr>
          <p:cNvSpPr>
            <a:spLocks noGrp="1"/>
          </p:cNvSpPr>
          <p:nvPr>
            <p:ph idx="1"/>
          </p:nvPr>
        </p:nvSpPr>
        <p:spPr/>
        <p:txBody>
          <a:bodyPr>
            <a:normAutofit fontScale="85000" lnSpcReduction="20000"/>
          </a:bodyPr>
          <a:lstStyle/>
          <a:p>
            <a:r>
              <a:rPr lang="en-SG" dirty="0"/>
              <a:t>It is generally known that </a:t>
            </a:r>
            <a:r>
              <a:rPr lang="en-SG" dirty="0" err="1"/>
              <a:t>Dignāga</a:t>
            </a:r>
            <a:r>
              <a:rPr lang="en-SG" dirty="0"/>
              <a:t> was a watershed in Buddhist logical method, for before him, the logical method is known as </a:t>
            </a:r>
            <a:r>
              <a:rPr lang="en-SG" i="1" dirty="0"/>
              <a:t>old-</a:t>
            </a:r>
            <a:r>
              <a:rPr lang="en-SG" i="1" dirty="0" err="1"/>
              <a:t>hetuvidya</a:t>
            </a:r>
            <a:r>
              <a:rPr lang="en-SG" dirty="0"/>
              <a:t> or the old method; and after him, it is known as the </a:t>
            </a:r>
            <a:r>
              <a:rPr lang="en-SG" i="1" dirty="0"/>
              <a:t>new-</a:t>
            </a:r>
            <a:r>
              <a:rPr lang="en-SG" i="1" dirty="0" err="1"/>
              <a:t>hetuvidya</a:t>
            </a:r>
            <a:r>
              <a:rPr lang="en-SG" dirty="0"/>
              <a:t>  or the new method; we shall say more about this regard in the forthcoming lectures; </a:t>
            </a:r>
          </a:p>
          <a:p>
            <a:r>
              <a:rPr lang="en-SG" dirty="0"/>
              <a:t>Here, we need to explain one more issue: as we said, </a:t>
            </a:r>
            <a:r>
              <a:rPr lang="en-SG" dirty="0" err="1"/>
              <a:t>Asa</a:t>
            </a:r>
            <a:r>
              <a:rPr lang="en-SG" dirty="0" err="1">
                <a:latin typeface="Times New Roman" panose="02020603050405020304" pitchFamily="18" charset="0"/>
                <a:cs typeface="Times New Roman" panose="02020603050405020304" pitchFamily="18" charset="0"/>
              </a:rPr>
              <a:t>ṅga</a:t>
            </a:r>
            <a:r>
              <a:rPr lang="en-SG" dirty="0">
                <a:latin typeface="Times New Roman" panose="02020603050405020304" pitchFamily="18" charset="0"/>
                <a:cs typeface="Times New Roman" panose="02020603050405020304" pitchFamily="18" charset="0"/>
              </a:rPr>
              <a:t>, his introduction of </a:t>
            </a:r>
            <a:r>
              <a:rPr lang="en-SG" dirty="0" err="1">
                <a:latin typeface="Times New Roman" panose="02020603050405020304" pitchFamily="18" charset="0"/>
                <a:cs typeface="Times New Roman" panose="02020603050405020304" pitchFamily="18" charset="0"/>
              </a:rPr>
              <a:t>Nyāya</a:t>
            </a:r>
            <a:r>
              <a:rPr lang="en-SG" dirty="0">
                <a:latin typeface="Times New Roman" panose="02020603050405020304" pitchFamily="18" charset="0"/>
                <a:cs typeface="Times New Roman" panose="02020603050405020304" pitchFamily="18" charset="0"/>
              </a:rPr>
              <a:t> logical method to Buddhism, and his philosophical tract inaugurated the awareness and acceptance of logical reasoning in Buddhist philosophical tradition;</a:t>
            </a:r>
          </a:p>
          <a:p>
            <a:r>
              <a:rPr lang="en-SG" dirty="0">
                <a:latin typeface="Times New Roman" panose="02020603050405020304" pitchFamily="18" charset="0"/>
                <a:cs typeface="Times New Roman" panose="02020603050405020304" pitchFamily="18" charset="0"/>
              </a:rPr>
              <a:t>But it was his brother </a:t>
            </a:r>
            <a:r>
              <a:rPr lang="en-SG" dirty="0" err="1">
                <a:latin typeface="Times New Roman" panose="02020603050405020304" pitchFamily="18" charset="0"/>
                <a:cs typeface="Times New Roman" panose="02020603050405020304" pitchFamily="18" charset="0"/>
              </a:rPr>
              <a:t>Vasubandhu</a:t>
            </a:r>
            <a:r>
              <a:rPr lang="en-SG" dirty="0">
                <a:latin typeface="Times New Roman" panose="02020603050405020304" pitchFamily="18" charset="0"/>
                <a:cs typeface="Times New Roman" panose="02020603050405020304" pitchFamily="18" charset="0"/>
              </a:rPr>
              <a:t>, who might be the first Buddhist philosopher that made Buddhist logic an independent system; moreover, it might be </a:t>
            </a:r>
            <a:r>
              <a:rPr lang="en-SG" dirty="0" err="1">
                <a:latin typeface="Times New Roman" panose="02020603050405020304" pitchFamily="18" charset="0"/>
                <a:cs typeface="Times New Roman" panose="02020603050405020304" pitchFamily="18" charset="0"/>
              </a:rPr>
              <a:t>Vasubandhu</a:t>
            </a:r>
            <a:r>
              <a:rPr lang="en-SG" dirty="0">
                <a:latin typeface="Times New Roman" panose="02020603050405020304" pitchFamily="18" charset="0"/>
                <a:cs typeface="Times New Roman" panose="02020603050405020304" pitchFamily="18" charset="0"/>
              </a:rPr>
              <a:t> who also initiated the first transition in the study of Buddhist logic for the following reasons;</a:t>
            </a:r>
            <a:endParaRPr lang="en-SG" dirty="0"/>
          </a:p>
        </p:txBody>
      </p:sp>
    </p:spTree>
    <p:extLst>
      <p:ext uri="{BB962C8B-B14F-4D97-AF65-F5344CB8AC3E}">
        <p14:creationId xmlns:p14="http://schemas.microsoft.com/office/powerpoint/2010/main" val="2712786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6A3AE-0C56-46EB-816F-92243416562F}"/>
              </a:ext>
            </a:extLst>
          </p:cNvPr>
          <p:cNvSpPr>
            <a:spLocks noGrp="1"/>
          </p:cNvSpPr>
          <p:nvPr>
            <p:ph type="title"/>
          </p:nvPr>
        </p:nvSpPr>
        <p:spPr/>
        <p:txBody>
          <a:bodyPr>
            <a:normAutofit/>
          </a:bodyPr>
          <a:lstStyle/>
          <a:p>
            <a:r>
              <a:rPr lang="en-SG" dirty="0" err="1"/>
              <a:t>Vasubandhu</a:t>
            </a:r>
            <a:r>
              <a:rPr lang="en-SG" sz="3600" dirty="0"/>
              <a:t>: logical rules and reform</a:t>
            </a:r>
          </a:p>
        </p:txBody>
      </p:sp>
      <p:sp>
        <p:nvSpPr>
          <p:cNvPr id="3" name="Content Placeholder 2">
            <a:extLst>
              <a:ext uri="{FF2B5EF4-FFF2-40B4-BE49-F238E27FC236}">
                <a16:creationId xmlns:a16="http://schemas.microsoft.com/office/drawing/2014/main" id="{E0C8E707-DFB5-42EB-838E-C0F186E30378}"/>
              </a:ext>
            </a:extLst>
          </p:cNvPr>
          <p:cNvSpPr>
            <a:spLocks noGrp="1"/>
          </p:cNvSpPr>
          <p:nvPr>
            <p:ph idx="1"/>
          </p:nvPr>
        </p:nvSpPr>
        <p:spPr/>
        <p:txBody>
          <a:bodyPr>
            <a:normAutofit fontScale="77500" lnSpcReduction="20000"/>
          </a:bodyPr>
          <a:lstStyle/>
          <a:p>
            <a:r>
              <a:rPr lang="en-SG" dirty="0"/>
              <a:t>One of the reasons is that before </a:t>
            </a:r>
            <a:r>
              <a:rPr lang="en-SG" dirty="0" err="1"/>
              <a:t>Vasubandhu</a:t>
            </a:r>
            <a:r>
              <a:rPr lang="en-SG" dirty="0"/>
              <a:t>, the 5-membered logical method was the classical and almost standard structure; and it is generally credited to </a:t>
            </a:r>
            <a:r>
              <a:rPr lang="en-SG" dirty="0" err="1"/>
              <a:t>Dignāga</a:t>
            </a:r>
            <a:r>
              <a:rPr lang="en-SG" dirty="0"/>
              <a:t> who is said to have simplified the method by expanding the third member/examples while reducing the 4</a:t>
            </a:r>
            <a:r>
              <a:rPr lang="en-SG" baseline="30000" dirty="0"/>
              <a:t>th</a:t>
            </a:r>
            <a:r>
              <a:rPr lang="en-SG" dirty="0"/>
              <a:t> and 5</a:t>
            </a:r>
            <a:r>
              <a:rPr lang="en-SG" baseline="30000" dirty="0"/>
              <a:t>th</a:t>
            </a:r>
            <a:r>
              <a:rPr lang="en-SG" dirty="0"/>
              <a:t> members altogether; but in his logical treatise </a:t>
            </a:r>
            <a:r>
              <a:rPr lang="en-SG" i="1" dirty="0" err="1"/>
              <a:t>Vādavidhi</a:t>
            </a:r>
            <a:r>
              <a:rPr lang="en-SG" dirty="0"/>
              <a:t> or </a:t>
            </a:r>
            <a:r>
              <a:rPr lang="en-SG" i="1" dirty="0"/>
              <a:t>Method of Argumentation</a:t>
            </a:r>
            <a:r>
              <a:rPr lang="en-SG" dirty="0"/>
              <a:t>, the last two members have been already quietly dropped; so at least from this time onward, some sort of reform already took place; (</a:t>
            </a:r>
            <a:r>
              <a:rPr lang="en-SG" dirty="0" err="1"/>
              <a:t>Anacker</a:t>
            </a:r>
            <a:r>
              <a:rPr lang="en-SG" dirty="0"/>
              <a:t>, 2005:31-32)</a:t>
            </a:r>
          </a:p>
          <a:p>
            <a:r>
              <a:rPr lang="en-SG" dirty="0"/>
              <a:t>The second reason is that </a:t>
            </a:r>
            <a:r>
              <a:rPr lang="en-SG" dirty="0" err="1"/>
              <a:t>Vasubandhu</a:t>
            </a:r>
            <a:r>
              <a:rPr lang="en-SG" dirty="0"/>
              <a:t> composed the first independent logical treatise on logical rules and definitions of those rules; thirdly, the most famous and important Buddhist logician, </a:t>
            </a:r>
            <a:r>
              <a:rPr lang="en-SG" dirty="0" err="1"/>
              <a:t>Dignāga</a:t>
            </a:r>
            <a:r>
              <a:rPr lang="en-SG" dirty="0"/>
              <a:t>, was in fact a pupil of </a:t>
            </a:r>
            <a:r>
              <a:rPr lang="en-SG" dirty="0" err="1"/>
              <a:t>Vasubandhu</a:t>
            </a:r>
            <a:r>
              <a:rPr lang="en-SG" dirty="0"/>
              <a:t>; </a:t>
            </a:r>
          </a:p>
          <a:p>
            <a:r>
              <a:rPr lang="en-SG" dirty="0"/>
              <a:t>So all those reasons together, </a:t>
            </a:r>
            <a:r>
              <a:rPr lang="en-SG" dirty="0" err="1"/>
              <a:t>Asa</a:t>
            </a:r>
            <a:r>
              <a:rPr lang="en-SG" dirty="0" err="1">
                <a:latin typeface="Times New Roman" panose="02020603050405020304" pitchFamily="18" charset="0"/>
                <a:cs typeface="Times New Roman" panose="02020603050405020304" pitchFamily="18" charset="0"/>
              </a:rPr>
              <a:t>ṅga</a:t>
            </a:r>
            <a:r>
              <a:rPr lang="en-SG" dirty="0">
                <a:latin typeface="Times New Roman" panose="02020603050405020304" pitchFamily="18" charset="0"/>
                <a:cs typeface="Times New Roman" panose="02020603050405020304" pitchFamily="18" charset="0"/>
              </a:rPr>
              <a:t> and </a:t>
            </a:r>
            <a:r>
              <a:rPr lang="en-SG" dirty="0" err="1">
                <a:latin typeface="Times New Roman" panose="02020603050405020304" pitchFamily="18" charset="0"/>
                <a:cs typeface="Times New Roman" panose="02020603050405020304" pitchFamily="18" charset="0"/>
              </a:rPr>
              <a:t>Vasubandhu</a:t>
            </a:r>
            <a:r>
              <a:rPr lang="en-SG" dirty="0">
                <a:latin typeface="Times New Roman" panose="02020603050405020304" pitchFamily="18" charset="0"/>
                <a:cs typeface="Times New Roman" panose="02020603050405020304" pitchFamily="18" charset="0"/>
              </a:rPr>
              <a:t>, and in particular the latter, inaugurated a new era for Buddhist logic;</a:t>
            </a:r>
            <a:endParaRPr lang="en-SG" dirty="0"/>
          </a:p>
        </p:txBody>
      </p:sp>
    </p:spTree>
    <p:extLst>
      <p:ext uri="{BB962C8B-B14F-4D97-AF65-F5344CB8AC3E}">
        <p14:creationId xmlns:p14="http://schemas.microsoft.com/office/powerpoint/2010/main" val="6185174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96">
      <a:majorFont>
        <a:latin typeface="Times New Roman"/>
        <a:ea typeface="新宋体"/>
        <a:cs typeface=""/>
      </a:majorFont>
      <a:minorFont>
        <a:latin typeface="Times New Roman"/>
        <a:ea typeface="新宋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1918</TotalTime>
  <Words>2181</Words>
  <Application>Microsoft Office PowerPoint</Application>
  <PresentationFormat>On-screen Show (4:3)</PresentationFormat>
  <Paragraphs>110</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Times New Roman</vt:lpstr>
      <vt:lpstr>Office 主题​​</vt:lpstr>
      <vt:lpstr>Lecture 5: Beginning of Buddhist Logic</vt:lpstr>
      <vt:lpstr>Asaṅga and Buddhist logic</vt:lpstr>
      <vt:lpstr>Early stage of Buddhist logic: below are three important philosophers of Buddhist logical tradition; but we do not have the sufficient evidence to suggest whether or not one influenced the other, although it would be probably the case that at least the Asaṅga-Vasubandhu brothers knew each other’s works;</vt:lpstr>
      <vt:lpstr>Asaṅga: the beginning</vt:lpstr>
      <vt:lpstr>5-membered method: a detailed analysis</vt:lpstr>
      <vt:lpstr>Further analysis: this logical method below is straightforward, although there might be some unanswered questions; for instance, what are the functions of the last two members? Are they not repetitious? What is the relationship between the reason and the thesis and its relationship with the examples? How can we be so sure the proof is sound and the argument is valid? All those questions shall be discussed when we approach Dignāga and Dharmakīrti who asked and answered those, among many other, questions;</vt:lpstr>
      <vt:lpstr>Another example: sound and the proof of its impermanent is yet another example that used to demonstrate the 5-membered logical method in Buddhist tradtion; but again, we should consider these questions: what is the relationship between sound, produced-ness and impermanent? Producing a sound and a pot takes a difference process so how this two examples can be compared?</vt:lpstr>
      <vt:lpstr>First transition: Vasubandhu</vt:lpstr>
      <vt:lpstr>Vasubandhu: logical rules and reform</vt:lpstr>
      <vt:lpstr>Vasubandhu: generally, it is assumed that in Nāgārjuna’s and Asaṅga’s logical treatises, the 5-membered method was used; but in Vasubandhu’s Vādavidhi, the 4th and 5th members were dropped; this might be the earliest Buddhist reform of traditional logical method; by the time of Dignāga, more changes would occur;</vt:lpstr>
      <vt:lpstr>From 5 members to 3 members: as mentioned in the previous slides, it was probably Vasubandhu who dropped the last two members, thus reducing the 5 members into 3, although it was Dignāga who explained in more details regarding the necessity of the conciseness and precision of logical terms and structure;</vt:lpstr>
      <vt:lpstr>5-membered &amp; 3-membered logical reasoning methods: *please notice that Buddhist logic is an ancient philosophical tradition; it is therefore different from biblical tradition which advocates the idea that the world (including sky) is created/produced by God; even in modern theoretical physics, space or sky is understood in different ways compared with the Buddhist view adopted in its logical system;</vt:lpstr>
      <vt:lpstr>Some analysis</vt:lpstr>
      <vt:lpstr>Possible reasons of dropping the last two members</vt:lpstr>
      <vt:lpstr>Below is the comparison: as you can see, the Thesis and the Conclusion are almost identical, while this is also true of the Reason and the Application;</vt:lpstr>
      <vt:lpstr>Summary and facts check-1</vt:lpstr>
      <vt:lpstr>Facts check-2</vt:lpstr>
      <vt:lpstr>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longdu</dc:creator>
  <cp:lastModifiedBy>[BCS Lecturer] Ven Chuan Qing</cp:lastModifiedBy>
  <cp:revision>69</cp:revision>
  <dcterms:created xsi:type="dcterms:W3CDTF">2020-08-19T03:18:32Z</dcterms:created>
  <dcterms:modified xsi:type="dcterms:W3CDTF">2020-09-23T07:42:28Z</dcterms:modified>
</cp:coreProperties>
</file>