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1" r:id="rId5"/>
    <p:sldId id="272" r:id="rId6"/>
    <p:sldId id="259" r:id="rId7"/>
    <p:sldId id="260" r:id="rId8"/>
    <p:sldId id="274" r:id="rId9"/>
    <p:sldId id="262" r:id="rId10"/>
    <p:sldId id="263" r:id="rId11"/>
    <p:sldId id="264" r:id="rId12"/>
    <p:sldId id="265" r:id="rId13"/>
    <p:sldId id="268" r:id="rId14"/>
    <p:sldId id="266" r:id="rId15"/>
    <p:sldId id="267" r:id="rId16"/>
    <p:sldId id="269" r:id="rId17"/>
    <p:sldId id="275" r:id="rId18"/>
    <p:sldId id="276" r:id="rId19"/>
    <p:sldId id="270" r:id="rId20"/>
    <p:sldId id="273"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en-US"/>
              <a:t>Distribution of the Pie</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419B-488E-AC0D-A6822D5D9274}"/>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419B-488E-AC0D-A6822D5D9274}"/>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419B-488E-AC0D-A6822D5D9274}"/>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419B-488E-AC0D-A6822D5D9274}"/>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A portion</c:v>
                </c:pt>
                <c:pt idx="1">
                  <c:v>B portion</c:v>
                </c:pt>
                <c:pt idx="2">
                  <c:v>C portion</c:v>
                </c:pt>
                <c:pt idx="3">
                  <c:v>D portion</c:v>
                </c:pt>
              </c:strCache>
            </c:strRef>
          </c:cat>
          <c:val>
            <c:numRef>
              <c:f>Sheet1!$B$2:$B$5</c:f>
              <c:numCache>
                <c:formatCode>General</c:formatCode>
                <c:ptCount val="4"/>
                <c:pt idx="0">
                  <c:v>5</c:v>
                </c:pt>
                <c:pt idx="1">
                  <c:v>30</c:v>
                </c:pt>
                <c:pt idx="2">
                  <c:v>45</c:v>
                </c:pt>
                <c:pt idx="3">
                  <c:v>20</c:v>
                </c:pt>
              </c:numCache>
            </c:numRef>
          </c:val>
          <c:extLst>
            <c:ext xmlns:c16="http://schemas.microsoft.com/office/drawing/2014/chart" uri="{C3380CC4-5D6E-409C-BE32-E72D297353CC}">
              <c16:uniqueId val="{00000000-435E-41BA-A6EE-BA9E9A034711}"/>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D40F57-8D2A-4AB4-B045-F3DE930C76FB}" type="doc">
      <dgm:prSet loTypeId="urn:microsoft.com/office/officeart/2005/8/layout/radial1" loCatId="cycle" qsTypeId="urn:microsoft.com/office/officeart/2005/8/quickstyle/simple1" qsCatId="simple" csTypeId="urn:microsoft.com/office/officeart/2005/8/colors/colorful4" csCatId="colorful" phldr="1"/>
      <dgm:spPr/>
      <dgm:t>
        <a:bodyPr/>
        <a:lstStyle/>
        <a:p>
          <a:endParaRPr lang="en-SG"/>
        </a:p>
      </dgm:t>
    </dgm:pt>
    <dgm:pt modelId="{0C7AA814-5E70-4EF6-91F2-1DED8BCE67CC}">
      <dgm:prSet phldrT="[Text]"/>
      <dgm:spPr/>
      <dgm:t>
        <a:bodyPr/>
        <a:lstStyle/>
        <a:p>
          <a:r>
            <a:rPr lang="en-SG" dirty="0"/>
            <a:t>Inter-</a:t>
          </a:r>
        </a:p>
        <a:p>
          <a:r>
            <a:rPr lang="en-SG" dirty="0"/>
            <a:t>Dependence</a:t>
          </a:r>
        </a:p>
      </dgm:t>
    </dgm:pt>
    <dgm:pt modelId="{2C071764-7FB9-430C-AF51-3163D1FC917A}" type="parTrans" cxnId="{86C019D6-199A-497C-AF6E-2B503E2F6176}">
      <dgm:prSet/>
      <dgm:spPr/>
      <dgm:t>
        <a:bodyPr/>
        <a:lstStyle/>
        <a:p>
          <a:endParaRPr lang="en-SG"/>
        </a:p>
      </dgm:t>
    </dgm:pt>
    <dgm:pt modelId="{25B9936F-E2F5-4C68-B070-98A8B8022810}" type="sibTrans" cxnId="{86C019D6-199A-497C-AF6E-2B503E2F6176}">
      <dgm:prSet/>
      <dgm:spPr/>
      <dgm:t>
        <a:bodyPr/>
        <a:lstStyle/>
        <a:p>
          <a:endParaRPr lang="en-SG"/>
        </a:p>
      </dgm:t>
    </dgm:pt>
    <dgm:pt modelId="{EC60CF47-043B-4BA6-AC1C-7DDE9CC362C6}">
      <dgm:prSet phldrT="[Text]"/>
      <dgm:spPr/>
      <dgm:t>
        <a:bodyPr/>
        <a:lstStyle/>
        <a:p>
          <a:r>
            <a:rPr lang="en-SG" dirty="0"/>
            <a:t>Kindness and compassion</a:t>
          </a:r>
        </a:p>
      </dgm:t>
    </dgm:pt>
    <dgm:pt modelId="{14BC2057-CCBC-44D0-9810-CEC03E18CB1F}" type="parTrans" cxnId="{90702620-0B44-4459-BC3F-A52CD7C2905A}">
      <dgm:prSet/>
      <dgm:spPr/>
      <dgm:t>
        <a:bodyPr/>
        <a:lstStyle/>
        <a:p>
          <a:endParaRPr lang="en-SG"/>
        </a:p>
      </dgm:t>
    </dgm:pt>
    <dgm:pt modelId="{22DD7AF5-F7E8-4A29-9239-C28D32623F30}" type="sibTrans" cxnId="{90702620-0B44-4459-BC3F-A52CD7C2905A}">
      <dgm:prSet/>
      <dgm:spPr/>
      <dgm:t>
        <a:bodyPr/>
        <a:lstStyle/>
        <a:p>
          <a:endParaRPr lang="en-SG"/>
        </a:p>
      </dgm:t>
    </dgm:pt>
    <dgm:pt modelId="{A427FD23-3036-479B-93C1-70119A2DE8EE}">
      <dgm:prSet phldrT="[Text]"/>
      <dgm:spPr/>
      <dgm:t>
        <a:bodyPr/>
        <a:lstStyle/>
        <a:p>
          <a:r>
            <a:rPr lang="en-SG" dirty="0"/>
            <a:t>Happier and happiness</a:t>
          </a:r>
        </a:p>
      </dgm:t>
    </dgm:pt>
    <dgm:pt modelId="{B31D196D-B2ED-4244-BA39-E9DF1DA43311}" type="parTrans" cxnId="{629B896D-8E15-48B9-BEEB-43B9CE2CADD1}">
      <dgm:prSet/>
      <dgm:spPr/>
      <dgm:t>
        <a:bodyPr/>
        <a:lstStyle/>
        <a:p>
          <a:endParaRPr lang="en-SG"/>
        </a:p>
      </dgm:t>
    </dgm:pt>
    <dgm:pt modelId="{490F82D8-82FD-42C5-8F64-F3A1732DBF20}" type="sibTrans" cxnId="{629B896D-8E15-48B9-BEEB-43B9CE2CADD1}">
      <dgm:prSet/>
      <dgm:spPr/>
      <dgm:t>
        <a:bodyPr/>
        <a:lstStyle/>
        <a:p>
          <a:endParaRPr lang="en-SG"/>
        </a:p>
      </dgm:t>
    </dgm:pt>
    <dgm:pt modelId="{F50477E4-9C23-4441-A988-924D39BD7E3E}">
      <dgm:prSet phldrT="[Text]"/>
      <dgm:spPr/>
      <dgm:t>
        <a:bodyPr/>
        <a:lstStyle/>
        <a:p>
          <a:r>
            <a:rPr lang="en-SG" dirty="0"/>
            <a:t>Altruistic and generous</a:t>
          </a:r>
        </a:p>
      </dgm:t>
    </dgm:pt>
    <dgm:pt modelId="{DDC9ACF6-90D1-471B-B78F-7B4C19EB1FA4}" type="parTrans" cxnId="{4C5F6D92-17C0-4589-9504-DBB6986656E8}">
      <dgm:prSet/>
      <dgm:spPr/>
      <dgm:t>
        <a:bodyPr/>
        <a:lstStyle/>
        <a:p>
          <a:endParaRPr lang="en-SG"/>
        </a:p>
      </dgm:t>
    </dgm:pt>
    <dgm:pt modelId="{502BB30E-26FC-454B-8FED-83945A83217C}" type="sibTrans" cxnId="{4C5F6D92-17C0-4589-9504-DBB6986656E8}">
      <dgm:prSet/>
      <dgm:spPr/>
      <dgm:t>
        <a:bodyPr/>
        <a:lstStyle/>
        <a:p>
          <a:endParaRPr lang="en-SG"/>
        </a:p>
      </dgm:t>
    </dgm:pt>
    <dgm:pt modelId="{C765D691-8C5D-4A41-8F52-417D38FCF3BF}">
      <dgm:prSet phldrT="[Text]"/>
      <dgm:spPr/>
      <dgm:t>
        <a:bodyPr/>
        <a:lstStyle/>
        <a:p>
          <a:r>
            <a:rPr lang="en-SG" dirty="0"/>
            <a:t>Better economic system</a:t>
          </a:r>
        </a:p>
      </dgm:t>
    </dgm:pt>
    <dgm:pt modelId="{0ABA5C15-2C94-449F-B74F-800A440B3D0D}" type="parTrans" cxnId="{888BFAF4-1E08-4C3B-8B03-3D5E2065C773}">
      <dgm:prSet/>
      <dgm:spPr/>
      <dgm:t>
        <a:bodyPr/>
        <a:lstStyle/>
        <a:p>
          <a:endParaRPr lang="en-SG"/>
        </a:p>
      </dgm:t>
    </dgm:pt>
    <dgm:pt modelId="{77431586-EEFB-4479-A4ED-5C9CDC489454}" type="sibTrans" cxnId="{888BFAF4-1E08-4C3B-8B03-3D5E2065C773}">
      <dgm:prSet/>
      <dgm:spPr/>
      <dgm:t>
        <a:bodyPr/>
        <a:lstStyle/>
        <a:p>
          <a:endParaRPr lang="en-SG"/>
        </a:p>
      </dgm:t>
    </dgm:pt>
    <dgm:pt modelId="{5FB83012-5A25-4736-A5C9-985F3C7490DC}" type="pres">
      <dgm:prSet presAssocID="{85D40F57-8D2A-4AB4-B045-F3DE930C76FB}" presName="cycle" presStyleCnt="0">
        <dgm:presLayoutVars>
          <dgm:chMax val="1"/>
          <dgm:dir/>
          <dgm:animLvl val="ctr"/>
          <dgm:resizeHandles val="exact"/>
        </dgm:presLayoutVars>
      </dgm:prSet>
      <dgm:spPr/>
    </dgm:pt>
    <dgm:pt modelId="{39E067E9-0B63-499A-A571-DB49590BA8DF}" type="pres">
      <dgm:prSet presAssocID="{0C7AA814-5E70-4EF6-91F2-1DED8BCE67CC}" presName="centerShape" presStyleLbl="node0" presStyleIdx="0" presStyleCnt="1"/>
      <dgm:spPr/>
    </dgm:pt>
    <dgm:pt modelId="{2EAFB976-CF68-4332-BBD7-4D1C15A61913}" type="pres">
      <dgm:prSet presAssocID="{14BC2057-CCBC-44D0-9810-CEC03E18CB1F}" presName="Name9" presStyleLbl="parChTrans1D2" presStyleIdx="0" presStyleCnt="4"/>
      <dgm:spPr/>
    </dgm:pt>
    <dgm:pt modelId="{FABB0B25-31B9-4704-A334-B66EF1C32FE1}" type="pres">
      <dgm:prSet presAssocID="{14BC2057-CCBC-44D0-9810-CEC03E18CB1F}" presName="connTx" presStyleLbl="parChTrans1D2" presStyleIdx="0" presStyleCnt="4"/>
      <dgm:spPr/>
    </dgm:pt>
    <dgm:pt modelId="{CA9DBB48-6251-4D75-B91D-1DCEB87B9CF9}" type="pres">
      <dgm:prSet presAssocID="{EC60CF47-043B-4BA6-AC1C-7DDE9CC362C6}" presName="node" presStyleLbl="node1" presStyleIdx="0" presStyleCnt="4">
        <dgm:presLayoutVars>
          <dgm:bulletEnabled val="1"/>
        </dgm:presLayoutVars>
      </dgm:prSet>
      <dgm:spPr/>
    </dgm:pt>
    <dgm:pt modelId="{785A3195-ECA3-4A74-92DB-E01B2B84946E}" type="pres">
      <dgm:prSet presAssocID="{B31D196D-B2ED-4244-BA39-E9DF1DA43311}" presName="Name9" presStyleLbl="parChTrans1D2" presStyleIdx="1" presStyleCnt="4"/>
      <dgm:spPr/>
    </dgm:pt>
    <dgm:pt modelId="{98BDC4A2-A3D3-4F22-89AC-C1AA939C157D}" type="pres">
      <dgm:prSet presAssocID="{B31D196D-B2ED-4244-BA39-E9DF1DA43311}" presName="connTx" presStyleLbl="parChTrans1D2" presStyleIdx="1" presStyleCnt="4"/>
      <dgm:spPr/>
    </dgm:pt>
    <dgm:pt modelId="{58E3A226-E1F6-4002-9C1A-63CDFEF0A920}" type="pres">
      <dgm:prSet presAssocID="{A427FD23-3036-479B-93C1-70119A2DE8EE}" presName="node" presStyleLbl="node1" presStyleIdx="1" presStyleCnt="4">
        <dgm:presLayoutVars>
          <dgm:bulletEnabled val="1"/>
        </dgm:presLayoutVars>
      </dgm:prSet>
      <dgm:spPr/>
    </dgm:pt>
    <dgm:pt modelId="{1DFCD8A7-527F-46B7-A128-886150653963}" type="pres">
      <dgm:prSet presAssocID="{DDC9ACF6-90D1-471B-B78F-7B4C19EB1FA4}" presName="Name9" presStyleLbl="parChTrans1D2" presStyleIdx="2" presStyleCnt="4"/>
      <dgm:spPr/>
    </dgm:pt>
    <dgm:pt modelId="{F8C8DED0-2A13-4533-AD4B-0F0845377B62}" type="pres">
      <dgm:prSet presAssocID="{DDC9ACF6-90D1-471B-B78F-7B4C19EB1FA4}" presName="connTx" presStyleLbl="parChTrans1D2" presStyleIdx="2" presStyleCnt="4"/>
      <dgm:spPr/>
    </dgm:pt>
    <dgm:pt modelId="{796BA0C5-911C-4976-B9AE-199C40272159}" type="pres">
      <dgm:prSet presAssocID="{F50477E4-9C23-4441-A988-924D39BD7E3E}" presName="node" presStyleLbl="node1" presStyleIdx="2" presStyleCnt="4">
        <dgm:presLayoutVars>
          <dgm:bulletEnabled val="1"/>
        </dgm:presLayoutVars>
      </dgm:prSet>
      <dgm:spPr/>
    </dgm:pt>
    <dgm:pt modelId="{891A8465-C010-4514-9C54-19B580CABEF2}" type="pres">
      <dgm:prSet presAssocID="{0ABA5C15-2C94-449F-B74F-800A440B3D0D}" presName="Name9" presStyleLbl="parChTrans1D2" presStyleIdx="3" presStyleCnt="4"/>
      <dgm:spPr/>
    </dgm:pt>
    <dgm:pt modelId="{86D5D775-67CC-4521-8A56-E750665794B1}" type="pres">
      <dgm:prSet presAssocID="{0ABA5C15-2C94-449F-B74F-800A440B3D0D}" presName="connTx" presStyleLbl="parChTrans1D2" presStyleIdx="3" presStyleCnt="4"/>
      <dgm:spPr/>
    </dgm:pt>
    <dgm:pt modelId="{3B4BFFC5-2C74-4A5A-A723-66148CEA9544}" type="pres">
      <dgm:prSet presAssocID="{C765D691-8C5D-4A41-8F52-417D38FCF3BF}" presName="node" presStyleLbl="node1" presStyleIdx="3" presStyleCnt="4">
        <dgm:presLayoutVars>
          <dgm:bulletEnabled val="1"/>
        </dgm:presLayoutVars>
      </dgm:prSet>
      <dgm:spPr/>
    </dgm:pt>
  </dgm:ptLst>
  <dgm:cxnLst>
    <dgm:cxn modelId="{B3ED6C07-5A2D-4089-9ECB-0AF9EE269D86}" type="presOf" srcId="{DDC9ACF6-90D1-471B-B78F-7B4C19EB1FA4}" destId="{1DFCD8A7-527F-46B7-A128-886150653963}" srcOrd="0" destOrd="0" presId="urn:microsoft.com/office/officeart/2005/8/layout/radial1"/>
    <dgm:cxn modelId="{D233AA08-261C-4949-9AED-C5F1561ABADC}" type="presOf" srcId="{C765D691-8C5D-4A41-8F52-417D38FCF3BF}" destId="{3B4BFFC5-2C74-4A5A-A723-66148CEA9544}" srcOrd="0" destOrd="0" presId="urn:microsoft.com/office/officeart/2005/8/layout/radial1"/>
    <dgm:cxn modelId="{F1420E10-6039-4DA8-979B-A114BC127142}" type="presOf" srcId="{EC60CF47-043B-4BA6-AC1C-7DDE9CC362C6}" destId="{CA9DBB48-6251-4D75-B91D-1DCEB87B9CF9}" srcOrd="0" destOrd="0" presId="urn:microsoft.com/office/officeart/2005/8/layout/radial1"/>
    <dgm:cxn modelId="{8AFCDD17-5BD7-43C6-B1F7-B2AED1586A28}" type="presOf" srcId="{B31D196D-B2ED-4244-BA39-E9DF1DA43311}" destId="{98BDC4A2-A3D3-4F22-89AC-C1AA939C157D}" srcOrd="1" destOrd="0" presId="urn:microsoft.com/office/officeart/2005/8/layout/radial1"/>
    <dgm:cxn modelId="{B9E5F719-2740-47EA-8B75-E25D344D4757}" type="presOf" srcId="{0C7AA814-5E70-4EF6-91F2-1DED8BCE67CC}" destId="{39E067E9-0B63-499A-A571-DB49590BA8DF}" srcOrd="0" destOrd="0" presId="urn:microsoft.com/office/officeart/2005/8/layout/radial1"/>
    <dgm:cxn modelId="{90702620-0B44-4459-BC3F-A52CD7C2905A}" srcId="{0C7AA814-5E70-4EF6-91F2-1DED8BCE67CC}" destId="{EC60CF47-043B-4BA6-AC1C-7DDE9CC362C6}" srcOrd="0" destOrd="0" parTransId="{14BC2057-CCBC-44D0-9810-CEC03E18CB1F}" sibTransId="{22DD7AF5-F7E8-4A29-9239-C28D32623F30}"/>
    <dgm:cxn modelId="{9F14C92A-2F9A-4C1A-A91C-E8438FCD1BCF}" type="presOf" srcId="{0ABA5C15-2C94-449F-B74F-800A440B3D0D}" destId="{891A8465-C010-4514-9C54-19B580CABEF2}" srcOrd="0" destOrd="0" presId="urn:microsoft.com/office/officeart/2005/8/layout/radial1"/>
    <dgm:cxn modelId="{84015247-17E2-41EA-ABA2-976C46EB995B}" type="presOf" srcId="{14BC2057-CCBC-44D0-9810-CEC03E18CB1F}" destId="{FABB0B25-31B9-4704-A334-B66EF1C32FE1}" srcOrd="1" destOrd="0" presId="urn:microsoft.com/office/officeart/2005/8/layout/radial1"/>
    <dgm:cxn modelId="{9815C14B-7950-411C-911C-AE6DB70C55EE}" type="presOf" srcId="{F50477E4-9C23-4441-A988-924D39BD7E3E}" destId="{796BA0C5-911C-4976-B9AE-199C40272159}" srcOrd="0" destOrd="0" presId="urn:microsoft.com/office/officeart/2005/8/layout/radial1"/>
    <dgm:cxn modelId="{7897374C-8DA1-4975-AAD1-610ECE30A089}" type="presOf" srcId="{A427FD23-3036-479B-93C1-70119A2DE8EE}" destId="{58E3A226-E1F6-4002-9C1A-63CDFEF0A920}" srcOrd="0" destOrd="0" presId="urn:microsoft.com/office/officeart/2005/8/layout/radial1"/>
    <dgm:cxn modelId="{629B896D-8E15-48B9-BEEB-43B9CE2CADD1}" srcId="{0C7AA814-5E70-4EF6-91F2-1DED8BCE67CC}" destId="{A427FD23-3036-479B-93C1-70119A2DE8EE}" srcOrd="1" destOrd="0" parTransId="{B31D196D-B2ED-4244-BA39-E9DF1DA43311}" sibTransId="{490F82D8-82FD-42C5-8F64-F3A1732DBF20}"/>
    <dgm:cxn modelId="{334DE672-5081-4E9C-A8BD-0177F1D37466}" type="presOf" srcId="{14BC2057-CCBC-44D0-9810-CEC03E18CB1F}" destId="{2EAFB976-CF68-4332-BBD7-4D1C15A61913}" srcOrd="0" destOrd="0" presId="urn:microsoft.com/office/officeart/2005/8/layout/radial1"/>
    <dgm:cxn modelId="{E9A4FB7C-0948-4A56-9FBA-3201AF025465}" type="presOf" srcId="{0ABA5C15-2C94-449F-B74F-800A440B3D0D}" destId="{86D5D775-67CC-4521-8A56-E750665794B1}" srcOrd="1" destOrd="0" presId="urn:microsoft.com/office/officeart/2005/8/layout/radial1"/>
    <dgm:cxn modelId="{4C5F6D92-17C0-4589-9504-DBB6986656E8}" srcId="{0C7AA814-5E70-4EF6-91F2-1DED8BCE67CC}" destId="{F50477E4-9C23-4441-A988-924D39BD7E3E}" srcOrd="2" destOrd="0" parTransId="{DDC9ACF6-90D1-471B-B78F-7B4C19EB1FA4}" sibTransId="{502BB30E-26FC-454B-8FED-83945A83217C}"/>
    <dgm:cxn modelId="{D3E1B698-7BFB-416C-B1DE-7B894E986437}" type="presOf" srcId="{B31D196D-B2ED-4244-BA39-E9DF1DA43311}" destId="{785A3195-ECA3-4A74-92DB-E01B2B84946E}" srcOrd="0" destOrd="0" presId="urn:microsoft.com/office/officeart/2005/8/layout/radial1"/>
    <dgm:cxn modelId="{D2E4DC9E-8B4E-4EF6-BEA0-06AA941B958A}" type="presOf" srcId="{DDC9ACF6-90D1-471B-B78F-7B4C19EB1FA4}" destId="{F8C8DED0-2A13-4533-AD4B-0F0845377B62}" srcOrd="1" destOrd="0" presId="urn:microsoft.com/office/officeart/2005/8/layout/radial1"/>
    <dgm:cxn modelId="{3153C9C9-6679-4E75-9A5C-1F2DAF0C8C1B}" type="presOf" srcId="{85D40F57-8D2A-4AB4-B045-F3DE930C76FB}" destId="{5FB83012-5A25-4736-A5C9-985F3C7490DC}" srcOrd="0" destOrd="0" presId="urn:microsoft.com/office/officeart/2005/8/layout/radial1"/>
    <dgm:cxn modelId="{86C019D6-199A-497C-AF6E-2B503E2F6176}" srcId="{85D40F57-8D2A-4AB4-B045-F3DE930C76FB}" destId="{0C7AA814-5E70-4EF6-91F2-1DED8BCE67CC}" srcOrd="0" destOrd="0" parTransId="{2C071764-7FB9-430C-AF51-3163D1FC917A}" sibTransId="{25B9936F-E2F5-4C68-B070-98A8B8022810}"/>
    <dgm:cxn modelId="{888BFAF4-1E08-4C3B-8B03-3D5E2065C773}" srcId="{0C7AA814-5E70-4EF6-91F2-1DED8BCE67CC}" destId="{C765D691-8C5D-4A41-8F52-417D38FCF3BF}" srcOrd="3" destOrd="0" parTransId="{0ABA5C15-2C94-449F-B74F-800A440B3D0D}" sibTransId="{77431586-EEFB-4479-A4ED-5C9CDC489454}"/>
    <dgm:cxn modelId="{B9AC6E4F-A28E-4469-8956-037DA0A136E0}" type="presParOf" srcId="{5FB83012-5A25-4736-A5C9-985F3C7490DC}" destId="{39E067E9-0B63-499A-A571-DB49590BA8DF}" srcOrd="0" destOrd="0" presId="urn:microsoft.com/office/officeart/2005/8/layout/radial1"/>
    <dgm:cxn modelId="{2D31876E-2346-42DB-81DE-C92B4F9923A0}" type="presParOf" srcId="{5FB83012-5A25-4736-A5C9-985F3C7490DC}" destId="{2EAFB976-CF68-4332-BBD7-4D1C15A61913}" srcOrd="1" destOrd="0" presId="urn:microsoft.com/office/officeart/2005/8/layout/radial1"/>
    <dgm:cxn modelId="{E0E733E7-14BC-46C0-B2F6-89CA929A06F0}" type="presParOf" srcId="{2EAFB976-CF68-4332-BBD7-4D1C15A61913}" destId="{FABB0B25-31B9-4704-A334-B66EF1C32FE1}" srcOrd="0" destOrd="0" presId="urn:microsoft.com/office/officeart/2005/8/layout/radial1"/>
    <dgm:cxn modelId="{542CB44C-A72F-49A5-9CAF-BC9BDF48DA6E}" type="presParOf" srcId="{5FB83012-5A25-4736-A5C9-985F3C7490DC}" destId="{CA9DBB48-6251-4D75-B91D-1DCEB87B9CF9}" srcOrd="2" destOrd="0" presId="urn:microsoft.com/office/officeart/2005/8/layout/radial1"/>
    <dgm:cxn modelId="{4BEAAAA2-3F01-42F1-9FAE-A9EC8B04A350}" type="presParOf" srcId="{5FB83012-5A25-4736-A5C9-985F3C7490DC}" destId="{785A3195-ECA3-4A74-92DB-E01B2B84946E}" srcOrd="3" destOrd="0" presId="urn:microsoft.com/office/officeart/2005/8/layout/radial1"/>
    <dgm:cxn modelId="{8C4FACA5-4C59-4424-BB24-B1FC13D22CE5}" type="presParOf" srcId="{785A3195-ECA3-4A74-92DB-E01B2B84946E}" destId="{98BDC4A2-A3D3-4F22-89AC-C1AA939C157D}" srcOrd="0" destOrd="0" presId="urn:microsoft.com/office/officeart/2005/8/layout/radial1"/>
    <dgm:cxn modelId="{6A392F0B-71A6-4AC7-8D4D-05505C71207C}" type="presParOf" srcId="{5FB83012-5A25-4736-A5C9-985F3C7490DC}" destId="{58E3A226-E1F6-4002-9C1A-63CDFEF0A920}" srcOrd="4" destOrd="0" presId="urn:microsoft.com/office/officeart/2005/8/layout/radial1"/>
    <dgm:cxn modelId="{BE71E792-2356-4150-832B-2466BFFD886D}" type="presParOf" srcId="{5FB83012-5A25-4736-A5C9-985F3C7490DC}" destId="{1DFCD8A7-527F-46B7-A128-886150653963}" srcOrd="5" destOrd="0" presId="urn:microsoft.com/office/officeart/2005/8/layout/radial1"/>
    <dgm:cxn modelId="{DC9709F5-E1D6-4946-9BF6-A35B38AD57BA}" type="presParOf" srcId="{1DFCD8A7-527F-46B7-A128-886150653963}" destId="{F8C8DED0-2A13-4533-AD4B-0F0845377B62}" srcOrd="0" destOrd="0" presId="urn:microsoft.com/office/officeart/2005/8/layout/radial1"/>
    <dgm:cxn modelId="{F9AB023A-4181-4F09-B1EB-718B1C02EA60}" type="presParOf" srcId="{5FB83012-5A25-4736-A5C9-985F3C7490DC}" destId="{796BA0C5-911C-4976-B9AE-199C40272159}" srcOrd="6" destOrd="0" presId="urn:microsoft.com/office/officeart/2005/8/layout/radial1"/>
    <dgm:cxn modelId="{068C2324-AB7E-4698-9503-6B267073BE01}" type="presParOf" srcId="{5FB83012-5A25-4736-A5C9-985F3C7490DC}" destId="{891A8465-C010-4514-9C54-19B580CABEF2}" srcOrd="7" destOrd="0" presId="urn:microsoft.com/office/officeart/2005/8/layout/radial1"/>
    <dgm:cxn modelId="{4B051723-D68F-42C3-8490-E5D0C29E741B}" type="presParOf" srcId="{891A8465-C010-4514-9C54-19B580CABEF2}" destId="{86D5D775-67CC-4521-8A56-E750665794B1}" srcOrd="0" destOrd="0" presId="urn:microsoft.com/office/officeart/2005/8/layout/radial1"/>
    <dgm:cxn modelId="{9D5102DE-1FA9-40E8-8C92-D9AEB66FEC94}" type="presParOf" srcId="{5FB83012-5A25-4736-A5C9-985F3C7490DC}" destId="{3B4BFFC5-2C74-4A5A-A723-66148CEA9544}"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78AC63-B5B9-4315-AAAF-BD9B71CAA2B6}" type="doc">
      <dgm:prSet loTypeId="urn:microsoft.com/office/officeart/2009/layout/CircleArrowProcess" loCatId="cycle" qsTypeId="urn:microsoft.com/office/officeart/2005/8/quickstyle/simple1" qsCatId="simple" csTypeId="urn:microsoft.com/office/officeart/2005/8/colors/colorful4" csCatId="colorful" phldr="1"/>
      <dgm:spPr/>
      <dgm:t>
        <a:bodyPr/>
        <a:lstStyle/>
        <a:p>
          <a:endParaRPr lang="en-SG"/>
        </a:p>
      </dgm:t>
    </dgm:pt>
    <dgm:pt modelId="{99C5611B-6BE3-4787-9338-917CFFFC015E}">
      <dgm:prSet phldrT="[Text]"/>
      <dgm:spPr/>
      <dgm:t>
        <a:bodyPr/>
        <a:lstStyle/>
        <a:p>
          <a:r>
            <a:rPr lang="en-SG" dirty="0"/>
            <a:t>Micro-level-individual</a:t>
          </a:r>
        </a:p>
      </dgm:t>
    </dgm:pt>
    <dgm:pt modelId="{5D4D4AA3-1733-4AED-BAF1-CAB14841A33D}" type="parTrans" cxnId="{B5C8EDE1-E901-43FA-95D0-011C0BB4E2BB}">
      <dgm:prSet/>
      <dgm:spPr/>
      <dgm:t>
        <a:bodyPr/>
        <a:lstStyle/>
        <a:p>
          <a:endParaRPr lang="en-SG"/>
        </a:p>
      </dgm:t>
    </dgm:pt>
    <dgm:pt modelId="{87F348DF-DCDA-4CC0-AD8A-C248F8D5B26B}" type="sibTrans" cxnId="{B5C8EDE1-E901-43FA-95D0-011C0BB4E2BB}">
      <dgm:prSet/>
      <dgm:spPr/>
      <dgm:t>
        <a:bodyPr/>
        <a:lstStyle/>
        <a:p>
          <a:endParaRPr lang="en-SG"/>
        </a:p>
      </dgm:t>
    </dgm:pt>
    <dgm:pt modelId="{82DA3842-D929-40A0-B079-FC838056E211}">
      <dgm:prSet phldrT="[Text]"/>
      <dgm:spPr/>
      <dgm:t>
        <a:bodyPr/>
        <a:lstStyle/>
        <a:p>
          <a:r>
            <a:rPr lang="en-SG" dirty="0"/>
            <a:t>Macro-level-society</a:t>
          </a:r>
        </a:p>
      </dgm:t>
    </dgm:pt>
    <dgm:pt modelId="{F9735D3F-440F-49E4-BDA0-159C1D6460A2}" type="parTrans" cxnId="{B46EDC45-F59A-470E-B1AD-67E98F7291A8}">
      <dgm:prSet/>
      <dgm:spPr/>
      <dgm:t>
        <a:bodyPr/>
        <a:lstStyle/>
        <a:p>
          <a:endParaRPr lang="en-SG"/>
        </a:p>
      </dgm:t>
    </dgm:pt>
    <dgm:pt modelId="{127E5DB1-5FB2-4D45-85E6-F9CBB11342D1}" type="sibTrans" cxnId="{B46EDC45-F59A-470E-B1AD-67E98F7291A8}">
      <dgm:prSet/>
      <dgm:spPr/>
      <dgm:t>
        <a:bodyPr/>
        <a:lstStyle/>
        <a:p>
          <a:endParaRPr lang="en-SG"/>
        </a:p>
      </dgm:t>
    </dgm:pt>
    <dgm:pt modelId="{2EE38F68-1163-4BD5-9EBB-84948D6C547E}">
      <dgm:prSet phldrT="[Text]"/>
      <dgm:spPr/>
      <dgm:t>
        <a:bodyPr/>
        <a:lstStyle/>
        <a:p>
          <a:r>
            <a:rPr lang="en-SG" dirty="0"/>
            <a:t>Interdependence</a:t>
          </a:r>
        </a:p>
      </dgm:t>
    </dgm:pt>
    <dgm:pt modelId="{EC1C5139-FA98-4703-AB35-1008DC3EDFA4}" type="parTrans" cxnId="{0B15974C-C3EE-425F-AC0A-BB92145C5EA2}">
      <dgm:prSet/>
      <dgm:spPr/>
      <dgm:t>
        <a:bodyPr/>
        <a:lstStyle/>
        <a:p>
          <a:endParaRPr lang="en-SG"/>
        </a:p>
      </dgm:t>
    </dgm:pt>
    <dgm:pt modelId="{1E3DFD1B-5599-4D43-B5B2-3D9088511CA3}" type="sibTrans" cxnId="{0B15974C-C3EE-425F-AC0A-BB92145C5EA2}">
      <dgm:prSet/>
      <dgm:spPr/>
      <dgm:t>
        <a:bodyPr/>
        <a:lstStyle/>
        <a:p>
          <a:endParaRPr lang="en-SG"/>
        </a:p>
      </dgm:t>
    </dgm:pt>
    <dgm:pt modelId="{E5884B46-DD8B-43F2-970D-E2D0261C6B77}" type="pres">
      <dgm:prSet presAssocID="{C078AC63-B5B9-4315-AAAF-BD9B71CAA2B6}" presName="Name0" presStyleCnt="0">
        <dgm:presLayoutVars>
          <dgm:chMax val="7"/>
          <dgm:chPref val="7"/>
          <dgm:dir/>
          <dgm:animLvl val="lvl"/>
        </dgm:presLayoutVars>
      </dgm:prSet>
      <dgm:spPr/>
    </dgm:pt>
    <dgm:pt modelId="{F5DD66AF-5379-4F63-B21A-61F66F126BFB}" type="pres">
      <dgm:prSet presAssocID="{99C5611B-6BE3-4787-9338-917CFFFC015E}" presName="Accent1" presStyleCnt="0"/>
      <dgm:spPr/>
    </dgm:pt>
    <dgm:pt modelId="{63E00956-A4A8-47AB-A6D9-493D67CF9F13}" type="pres">
      <dgm:prSet presAssocID="{99C5611B-6BE3-4787-9338-917CFFFC015E}" presName="Accent" presStyleLbl="node1" presStyleIdx="0" presStyleCnt="3"/>
      <dgm:spPr/>
    </dgm:pt>
    <dgm:pt modelId="{3787378D-545A-4C00-A138-B8C0F34D84C0}" type="pres">
      <dgm:prSet presAssocID="{99C5611B-6BE3-4787-9338-917CFFFC015E}" presName="Parent1" presStyleLbl="revTx" presStyleIdx="0" presStyleCnt="3">
        <dgm:presLayoutVars>
          <dgm:chMax val="1"/>
          <dgm:chPref val="1"/>
          <dgm:bulletEnabled val="1"/>
        </dgm:presLayoutVars>
      </dgm:prSet>
      <dgm:spPr/>
    </dgm:pt>
    <dgm:pt modelId="{9F0E6393-D70D-400C-ACA5-ABFE42FDB5C7}" type="pres">
      <dgm:prSet presAssocID="{82DA3842-D929-40A0-B079-FC838056E211}" presName="Accent2" presStyleCnt="0"/>
      <dgm:spPr/>
    </dgm:pt>
    <dgm:pt modelId="{4C8F60E9-8087-4A66-80C5-B91CAD086B16}" type="pres">
      <dgm:prSet presAssocID="{82DA3842-D929-40A0-B079-FC838056E211}" presName="Accent" presStyleLbl="node1" presStyleIdx="1" presStyleCnt="3"/>
      <dgm:spPr/>
    </dgm:pt>
    <dgm:pt modelId="{E0148A03-ED59-452E-8475-86CBCD41AA81}" type="pres">
      <dgm:prSet presAssocID="{82DA3842-D929-40A0-B079-FC838056E211}" presName="Parent2" presStyleLbl="revTx" presStyleIdx="1" presStyleCnt="3">
        <dgm:presLayoutVars>
          <dgm:chMax val="1"/>
          <dgm:chPref val="1"/>
          <dgm:bulletEnabled val="1"/>
        </dgm:presLayoutVars>
      </dgm:prSet>
      <dgm:spPr/>
    </dgm:pt>
    <dgm:pt modelId="{5646C4E4-D6EC-4DE3-8417-56053DFBBB60}" type="pres">
      <dgm:prSet presAssocID="{2EE38F68-1163-4BD5-9EBB-84948D6C547E}" presName="Accent3" presStyleCnt="0"/>
      <dgm:spPr/>
    </dgm:pt>
    <dgm:pt modelId="{D32CEB98-4000-4796-B9B9-539BA54615A1}" type="pres">
      <dgm:prSet presAssocID="{2EE38F68-1163-4BD5-9EBB-84948D6C547E}" presName="Accent" presStyleLbl="node1" presStyleIdx="2" presStyleCnt="3"/>
      <dgm:spPr/>
    </dgm:pt>
    <dgm:pt modelId="{1B93EFC5-4EA8-41CB-ADEA-E144DDDC2889}" type="pres">
      <dgm:prSet presAssocID="{2EE38F68-1163-4BD5-9EBB-84948D6C547E}" presName="Parent3" presStyleLbl="revTx" presStyleIdx="2" presStyleCnt="3">
        <dgm:presLayoutVars>
          <dgm:chMax val="1"/>
          <dgm:chPref val="1"/>
          <dgm:bulletEnabled val="1"/>
        </dgm:presLayoutVars>
      </dgm:prSet>
      <dgm:spPr/>
    </dgm:pt>
  </dgm:ptLst>
  <dgm:cxnLst>
    <dgm:cxn modelId="{A58FE927-F84D-4CF9-A8C9-51A1CCC449FB}" type="presOf" srcId="{82DA3842-D929-40A0-B079-FC838056E211}" destId="{E0148A03-ED59-452E-8475-86CBCD41AA81}" srcOrd="0" destOrd="0" presId="urn:microsoft.com/office/officeart/2009/layout/CircleArrowProcess"/>
    <dgm:cxn modelId="{B46EDC45-F59A-470E-B1AD-67E98F7291A8}" srcId="{C078AC63-B5B9-4315-AAAF-BD9B71CAA2B6}" destId="{82DA3842-D929-40A0-B079-FC838056E211}" srcOrd="1" destOrd="0" parTransId="{F9735D3F-440F-49E4-BDA0-159C1D6460A2}" sibTransId="{127E5DB1-5FB2-4D45-85E6-F9CBB11342D1}"/>
    <dgm:cxn modelId="{0B15974C-C3EE-425F-AC0A-BB92145C5EA2}" srcId="{C078AC63-B5B9-4315-AAAF-BD9B71CAA2B6}" destId="{2EE38F68-1163-4BD5-9EBB-84948D6C547E}" srcOrd="2" destOrd="0" parTransId="{EC1C5139-FA98-4703-AB35-1008DC3EDFA4}" sibTransId="{1E3DFD1B-5599-4D43-B5B2-3D9088511CA3}"/>
    <dgm:cxn modelId="{E759FC7F-5D39-46C8-A4B3-D9BDD585D10F}" type="presOf" srcId="{C078AC63-B5B9-4315-AAAF-BD9B71CAA2B6}" destId="{E5884B46-DD8B-43F2-970D-E2D0261C6B77}" srcOrd="0" destOrd="0" presId="urn:microsoft.com/office/officeart/2009/layout/CircleArrowProcess"/>
    <dgm:cxn modelId="{920129B9-C521-4DA5-93B2-8021B953F858}" type="presOf" srcId="{2EE38F68-1163-4BD5-9EBB-84948D6C547E}" destId="{1B93EFC5-4EA8-41CB-ADEA-E144DDDC2889}" srcOrd="0" destOrd="0" presId="urn:microsoft.com/office/officeart/2009/layout/CircleArrowProcess"/>
    <dgm:cxn modelId="{B5C8EDE1-E901-43FA-95D0-011C0BB4E2BB}" srcId="{C078AC63-B5B9-4315-AAAF-BD9B71CAA2B6}" destId="{99C5611B-6BE3-4787-9338-917CFFFC015E}" srcOrd="0" destOrd="0" parTransId="{5D4D4AA3-1733-4AED-BAF1-CAB14841A33D}" sibTransId="{87F348DF-DCDA-4CC0-AD8A-C248F8D5B26B}"/>
    <dgm:cxn modelId="{8EA1F9E9-E430-4474-B930-FB2F77A312F1}" type="presOf" srcId="{99C5611B-6BE3-4787-9338-917CFFFC015E}" destId="{3787378D-545A-4C00-A138-B8C0F34D84C0}" srcOrd="0" destOrd="0" presId="urn:microsoft.com/office/officeart/2009/layout/CircleArrowProcess"/>
    <dgm:cxn modelId="{624FF6FF-A64B-4380-906C-9CF1835EB6D2}" type="presParOf" srcId="{E5884B46-DD8B-43F2-970D-E2D0261C6B77}" destId="{F5DD66AF-5379-4F63-B21A-61F66F126BFB}" srcOrd="0" destOrd="0" presId="urn:microsoft.com/office/officeart/2009/layout/CircleArrowProcess"/>
    <dgm:cxn modelId="{8505628F-9B29-4046-B965-E1079EAF6ADB}" type="presParOf" srcId="{F5DD66AF-5379-4F63-B21A-61F66F126BFB}" destId="{63E00956-A4A8-47AB-A6D9-493D67CF9F13}" srcOrd="0" destOrd="0" presId="urn:microsoft.com/office/officeart/2009/layout/CircleArrowProcess"/>
    <dgm:cxn modelId="{84CF13C6-1364-423E-9D4B-6CBD0055BFC2}" type="presParOf" srcId="{E5884B46-DD8B-43F2-970D-E2D0261C6B77}" destId="{3787378D-545A-4C00-A138-B8C0F34D84C0}" srcOrd="1" destOrd="0" presId="urn:microsoft.com/office/officeart/2009/layout/CircleArrowProcess"/>
    <dgm:cxn modelId="{15F66D3D-D66F-44AA-A301-41A2418D29E7}" type="presParOf" srcId="{E5884B46-DD8B-43F2-970D-E2D0261C6B77}" destId="{9F0E6393-D70D-400C-ACA5-ABFE42FDB5C7}" srcOrd="2" destOrd="0" presId="urn:microsoft.com/office/officeart/2009/layout/CircleArrowProcess"/>
    <dgm:cxn modelId="{7B13145F-FDE2-44EE-BDDE-5D16E9DC09EB}" type="presParOf" srcId="{9F0E6393-D70D-400C-ACA5-ABFE42FDB5C7}" destId="{4C8F60E9-8087-4A66-80C5-B91CAD086B16}" srcOrd="0" destOrd="0" presId="urn:microsoft.com/office/officeart/2009/layout/CircleArrowProcess"/>
    <dgm:cxn modelId="{ABF5E80C-C29A-4ACC-B68D-5B605518E947}" type="presParOf" srcId="{E5884B46-DD8B-43F2-970D-E2D0261C6B77}" destId="{E0148A03-ED59-452E-8475-86CBCD41AA81}" srcOrd="3" destOrd="0" presId="urn:microsoft.com/office/officeart/2009/layout/CircleArrowProcess"/>
    <dgm:cxn modelId="{4DD57AA2-58C9-41E1-871D-0582EE90C2C5}" type="presParOf" srcId="{E5884B46-DD8B-43F2-970D-E2D0261C6B77}" destId="{5646C4E4-D6EC-4DE3-8417-56053DFBBB60}" srcOrd="4" destOrd="0" presId="urn:microsoft.com/office/officeart/2009/layout/CircleArrowProcess"/>
    <dgm:cxn modelId="{3F7091C7-71CD-4093-949C-97C3DE683FEE}" type="presParOf" srcId="{5646C4E4-D6EC-4DE3-8417-56053DFBBB60}" destId="{D32CEB98-4000-4796-B9B9-539BA54615A1}" srcOrd="0" destOrd="0" presId="urn:microsoft.com/office/officeart/2009/layout/CircleArrowProcess"/>
    <dgm:cxn modelId="{00D8C945-7768-4054-812A-A05AE726CEC6}" type="presParOf" srcId="{E5884B46-DD8B-43F2-970D-E2D0261C6B77}" destId="{1B93EFC5-4EA8-41CB-ADEA-E144DDDC2889}"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D9C175-EF88-45C9-A964-BAC226D1D37E}" type="doc">
      <dgm:prSet loTypeId="urn:microsoft.com/office/officeart/2005/8/layout/cycle4" loCatId="cycle" qsTypeId="urn:microsoft.com/office/officeart/2005/8/quickstyle/simple1" qsCatId="simple" csTypeId="urn:microsoft.com/office/officeart/2005/8/colors/accent3_1" csCatId="accent3" phldr="1"/>
      <dgm:spPr/>
      <dgm:t>
        <a:bodyPr/>
        <a:lstStyle/>
        <a:p>
          <a:endParaRPr lang="en-SG"/>
        </a:p>
      </dgm:t>
    </dgm:pt>
    <dgm:pt modelId="{AEEF7A5C-0BBD-4443-AE3C-C7AF3120732F}">
      <dgm:prSet phldrT="[Text]"/>
      <dgm:spPr/>
      <dgm:t>
        <a:bodyPr/>
        <a:lstStyle/>
        <a:p>
          <a:r>
            <a:rPr lang="en-SG" dirty="0"/>
            <a:t>Loving-kindness</a:t>
          </a:r>
        </a:p>
      </dgm:t>
    </dgm:pt>
    <dgm:pt modelId="{046FB968-CF89-44C9-9531-778D13CC6911}" type="parTrans" cxnId="{2C8535D1-E4B5-45B4-B29B-BAFFCD328F1A}">
      <dgm:prSet/>
      <dgm:spPr/>
      <dgm:t>
        <a:bodyPr/>
        <a:lstStyle/>
        <a:p>
          <a:endParaRPr lang="en-SG"/>
        </a:p>
      </dgm:t>
    </dgm:pt>
    <dgm:pt modelId="{45195A16-ED5A-4243-BF58-3E5472171DCB}" type="sibTrans" cxnId="{2C8535D1-E4B5-45B4-B29B-BAFFCD328F1A}">
      <dgm:prSet/>
      <dgm:spPr/>
      <dgm:t>
        <a:bodyPr/>
        <a:lstStyle/>
        <a:p>
          <a:endParaRPr lang="en-SG"/>
        </a:p>
      </dgm:t>
    </dgm:pt>
    <dgm:pt modelId="{6240CFE0-7985-419F-8386-225A1EC92298}">
      <dgm:prSet phldrT="[Text]"/>
      <dgm:spPr/>
      <dgm:t>
        <a:bodyPr/>
        <a:lstStyle/>
        <a:p>
          <a:r>
            <a:rPr lang="en-SG" dirty="0"/>
            <a:t>Kind toward others</a:t>
          </a:r>
        </a:p>
      </dgm:t>
    </dgm:pt>
    <dgm:pt modelId="{561241DD-59C7-4554-8810-8F206877D342}" type="parTrans" cxnId="{D548A442-5DDA-4912-A3A3-7BC938A99A40}">
      <dgm:prSet/>
      <dgm:spPr/>
      <dgm:t>
        <a:bodyPr/>
        <a:lstStyle/>
        <a:p>
          <a:endParaRPr lang="en-SG"/>
        </a:p>
      </dgm:t>
    </dgm:pt>
    <dgm:pt modelId="{DE4E3F8C-3349-43B6-A5D6-5EE15B69BD33}" type="sibTrans" cxnId="{D548A442-5DDA-4912-A3A3-7BC938A99A40}">
      <dgm:prSet/>
      <dgm:spPr/>
      <dgm:t>
        <a:bodyPr/>
        <a:lstStyle/>
        <a:p>
          <a:endParaRPr lang="en-SG"/>
        </a:p>
      </dgm:t>
    </dgm:pt>
    <dgm:pt modelId="{650CE569-70BB-4926-ACCB-465366D2B24F}">
      <dgm:prSet phldrT="[Text]"/>
      <dgm:spPr/>
      <dgm:t>
        <a:bodyPr/>
        <a:lstStyle/>
        <a:p>
          <a:r>
            <a:rPr lang="en-SG" dirty="0"/>
            <a:t>Compassion</a:t>
          </a:r>
        </a:p>
      </dgm:t>
    </dgm:pt>
    <dgm:pt modelId="{B78B952D-1810-4827-9EDD-45BE059A4770}" type="parTrans" cxnId="{760189C5-F9D7-403F-999D-F44A6314B065}">
      <dgm:prSet/>
      <dgm:spPr/>
      <dgm:t>
        <a:bodyPr/>
        <a:lstStyle/>
        <a:p>
          <a:endParaRPr lang="en-SG"/>
        </a:p>
      </dgm:t>
    </dgm:pt>
    <dgm:pt modelId="{D090C23E-39D6-44E2-9899-B44ECCFC98F2}" type="sibTrans" cxnId="{760189C5-F9D7-403F-999D-F44A6314B065}">
      <dgm:prSet/>
      <dgm:spPr/>
      <dgm:t>
        <a:bodyPr/>
        <a:lstStyle/>
        <a:p>
          <a:endParaRPr lang="en-SG"/>
        </a:p>
      </dgm:t>
    </dgm:pt>
    <dgm:pt modelId="{44EDC86E-46BD-4714-844F-80721060D712}">
      <dgm:prSet phldrT="[Text]"/>
      <dgm:spPr/>
      <dgm:t>
        <a:bodyPr/>
        <a:lstStyle/>
        <a:p>
          <a:r>
            <a:rPr lang="en-SG" dirty="0"/>
            <a:t>Understanding others’ suffering</a:t>
          </a:r>
        </a:p>
      </dgm:t>
    </dgm:pt>
    <dgm:pt modelId="{7A5E1CAE-83AA-4699-B846-8A94201DD7AC}" type="parTrans" cxnId="{176056A8-8640-4E9E-B319-69561639F79C}">
      <dgm:prSet/>
      <dgm:spPr/>
      <dgm:t>
        <a:bodyPr/>
        <a:lstStyle/>
        <a:p>
          <a:endParaRPr lang="en-SG"/>
        </a:p>
      </dgm:t>
    </dgm:pt>
    <dgm:pt modelId="{8FC65477-33A1-43B1-88C9-421B71AAEAD2}" type="sibTrans" cxnId="{176056A8-8640-4E9E-B319-69561639F79C}">
      <dgm:prSet/>
      <dgm:spPr/>
      <dgm:t>
        <a:bodyPr/>
        <a:lstStyle/>
        <a:p>
          <a:endParaRPr lang="en-SG"/>
        </a:p>
      </dgm:t>
    </dgm:pt>
    <dgm:pt modelId="{569A9285-01D1-4F9D-8785-477E7085EDB3}">
      <dgm:prSet phldrT="[Text]"/>
      <dgm:spPr/>
      <dgm:t>
        <a:bodyPr/>
        <a:lstStyle/>
        <a:p>
          <a:r>
            <a:rPr lang="en-SG" dirty="0"/>
            <a:t>Empathetic joy</a:t>
          </a:r>
        </a:p>
      </dgm:t>
    </dgm:pt>
    <dgm:pt modelId="{666A987F-A30F-4C3F-BD89-83CDBEEAF52B}" type="parTrans" cxnId="{8B9EDC52-B4A5-4435-B986-F02F7AE661AE}">
      <dgm:prSet/>
      <dgm:spPr/>
      <dgm:t>
        <a:bodyPr/>
        <a:lstStyle/>
        <a:p>
          <a:endParaRPr lang="en-SG"/>
        </a:p>
      </dgm:t>
    </dgm:pt>
    <dgm:pt modelId="{E3687483-5CD1-48F7-94D2-1FBC422EFD68}" type="sibTrans" cxnId="{8B9EDC52-B4A5-4435-B986-F02F7AE661AE}">
      <dgm:prSet/>
      <dgm:spPr/>
      <dgm:t>
        <a:bodyPr/>
        <a:lstStyle/>
        <a:p>
          <a:endParaRPr lang="en-SG"/>
        </a:p>
      </dgm:t>
    </dgm:pt>
    <dgm:pt modelId="{373F4418-3F16-4F7B-887E-BAD41D3C9362}">
      <dgm:prSet phldrT="[Text]"/>
      <dgm:spPr/>
      <dgm:t>
        <a:bodyPr/>
        <a:lstStyle/>
        <a:p>
          <a:r>
            <a:rPr lang="en-SG" dirty="0"/>
            <a:t>Enjoying others’ happiness</a:t>
          </a:r>
        </a:p>
      </dgm:t>
    </dgm:pt>
    <dgm:pt modelId="{5299CC07-5832-4CA7-B2E3-BEF01D438CDB}" type="parTrans" cxnId="{B1EAC239-95F6-4DC9-8984-BE2014573FD4}">
      <dgm:prSet/>
      <dgm:spPr/>
      <dgm:t>
        <a:bodyPr/>
        <a:lstStyle/>
        <a:p>
          <a:endParaRPr lang="en-SG"/>
        </a:p>
      </dgm:t>
    </dgm:pt>
    <dgm:pt modelId="{079218F4-DE95-4AFF-B3B9-D65AC6F4137C}" type="sibTrans" cxnId="{B1EAC239-95F6-4DC9-8984-BE2014573FD4}">
      <dgm:prSet/>
      <dgm:spPr/>
      <dgm:t>
        <a:bodyPr/>
        <a:lstStyle/>
        <a:p>
          <a:endParaRPr lang="en-SG"/>
        </a:p>
      </dgm:t>
    </dgm:pt>
    <dgm:pt modelId="{007C2962-F025-4098-A755-1B24ACDD7264}">
      <dgm:prSet phldrT="[Text]"/>
      <dgm:spPr/>
      <dgm:t>
        <a:bodyPr/>
        <a:lstStyle/>
        <a:p>
          <a:r>
            <a:rPr lang="en-SG" dirty="0"/>
            <a:t>Equanimity</a:t>
          </a:r>
        </a:p>
      </dgm:t>
    </dgm:pt>
    <dgm:pt modelId="{DD5D4C39-D56F-4A79-8AE1-9F963B05B7B3}" type="parTrans" cxnId="{158A2807-00B8-4D8E-B5BF-259A597F83CC}">
      <dgm:prSet/>
      <dgm:spPr/>
      <dgm:t>
        <a:bodyPr/>
        <a:lstStyle/>
        <a:p>
          <a:endParaRPr lang="en-SG"/>
        </a:p>
      </dgm:t>
    </dgm:pt>
    <dgm:pt modelId="{020AD489-E582-41C6-93C0-604D6D3DBD19}" type="sibTrans" cxnId="{158A2807-00B8-4D8E-B5BF-259A597F83CC}">
      <dgm:prSet/>
      <dgm:spPr/>
      <dgm:t>
        <a:bodyPr/>
        <a:lstStyle/>
        <a:p>
          <a:endParaRPr lang="en-SG"/>
        </a:p>
      </dgm:t>
    </dgm:pt>
    <dgm:pt modelId="{28184111-4D1C-4869-8AA0-8A2D8E038475}">
      <dgm:prSet phldrT="[Text]"/>
      <dgm:spPr/>
      <dgm:t>
        <a:bodyPr/>
        <a:lstStyle/>
        <a:p>
          <a:r>
            <a:rPr lang="en-SG" dirty="0"/>
            <a:t>Even-mindedness</a:t>
          </a:r>
        </a:p>
      </dgm:t>
    </dgm:pt>
    <dgm:pt modelId="{4E043A9B-5C1C-4539-BDFA-3BD55FD9F79A}" type="parTrans" cxnId="{7251040D-BC88-43D7-8135-992E21355DFB}">
      <dgm:prSet/>
      <dgm:spPr/>
      <dgm:t>
        <a:bodyPr/>
        <a:lstStyle/>
        <a:p>
          <a:endParaRPr lang="en-SG"/>
        </a:p>
      </dgm:t>
    </dgm:pt>
    <dgm:pt modelId="{A61A9B51-A174-4AE0-B420-A2428F5732B3}" type="sibTrans" cxnId="{7251040D-BC88-43D7-8135-992E21355DFB}">
      <dgm:prSet/>
      <dgm:spPr/>
      <dgm:t>
        <a:bodyPr/>
        <a:lstStyle/>
        <a:p>
          <a:endParaRPr lang="en-SG"/>
        </a:p>
      </dgm:t>
    </dgm:pt>
    <dgm:pt modelId="{A33F5A20-3B3E-49EB-9E83-142EA0C61529}" type="pres">
      <dgm:prSet presAssocID="{F8D9C175-EF88-45C9-A964-BAC226D1D37E}" presName="cycleMatrixDiagram" presStyleCnt="0">
        <dgm:presLayoutVars>
          <dgm:chMax val="1"/>
          <dgm:dir/>
          <dgm:animLvl val="lvl"/>
          <dgm:resizeHandles val="exact"/>
        </dgm:presLayoutVars>
      </dgm:prSet>
      <dgm:spPr/>
    </dgm:pt>
    <dgm:pt modelId="{9CAFF1C7-FEBC-435F-BEA6-2A1C4CE76C67}" type="pres">
      <dgm:prSet presAssocID="{F8D9C175-EF88-45C9-A964-BAC226D1D37E}" presName="children" presStyleCnt="0"/>
      <dgm:spPr/>
    </dgm:pt>
    <dgm:pt modelId="{9285C195-408E-443A-B64A-13F7EC35F2A9}" type="pres">
      <dgm:prSet presAssocID="{F8D9C175-EF88-45C9-A964-BAC226D1D37E}" presName="child1group" presStyleCnt="0"/>
      <dgm:spPr/>
    </dgm:pt>
    <dgm:pt modelId="{C66BF4F4-1A44-49D3-822B-7C00D1204475}" type="pres">
      <dgm:prSet presAssocID="{F8D9C175-EF88-45C9-A964-BAC226D1D37E}" presName="child1" presStyleLbl="bgAcc1" presStyleIdx="0" presStyleCnt="4"/>
      <dgm:spPr/>
    </dgm:pt>
    <dgm:pt modelId="{9571518B-2C59-422D-A1B8-A1B38CCD2212}" type="pres">
      <dgm:prSet presAssocID="{F8D9C175-EF88-45C9-A964-BAC226D1D37E}" presName="child1Text" presStyleLbl="bgAcc1" presStyleIdx="0" presStyleCnt="4">
        <dgm:presLayoutVars>
          <dgm:bulletEnabled val="1"/>
        </dgm:presLayoutVars>
      </dgm:prSet>
      <dgm:spPr/>
    </dgm:pt>
    <dgm:pt modelId="{FE29127C-A0C8-4667-9368-158446EDD2B9}" type="pres">
      <dgm:prSet presAssocID="{F8D9C175-EF88-45C9-A964-BAC226D1D37E}" presName="child2group" presStyleCnt="0"/>
      <dgm:spPr/>
    </dgm:pt>
    <dgm:pt modelId="{AF586B05-16E8-4EA2-B1DF-0A369EF4F05A}" type="pres">
      <dgm:prSet presAssocID="{F8D9C175-EF88-45C9-A964-BAC226D1D37E}" presName="child2" presStyleLbl="bgAcc1" presStyleIdx="1" presStyleCnt="4"/>
      <dgm:spPr/>
    </dgm:pt>
    <dgm:pt modelId="{ABC67983-1F95-4570-9C3F-D51EA2AE3811}" type="pres">
      <dgm:prSet presAssocID="{F8D9C175-EF88-45C9-A964-BAC226D1D37E}" presName="child2Text" presStyleLbl="bgAcc1" presStyleIdx="1" presStyleCnt="4">
        <dgm:presLayoutVars>
          <dgm:bulletEnabled val="1"/>
        </dgm:presLayoutVars>
      </dgm:prSet>
      <dgm:spPr/>
    </dgm:pt>
    <dgm:pt modelId="{4BB2E130-C314-468C-8296-12F123232F94}" type="pres">
      <dgm:prSet presAssocID="{F8D9C175-EF88-45C9-A964-BAC226D1D37E}" presName="child3group" presStyleCnt="0"/>
      <dgm:spPr/>
    </dgm:pt>
    <dgm:pt modelId="{7F7D5D11-8F45-4757-9D57-8ABEB33866EA}" type="pres">
      <dgm:prSet presAssocID="{F8D9C175-EF88-45C9-A964-BAC226D1D37E}" presName="child3" presStyleLbl="bgAcc1" presStyleIdx="2" presStyleCnt="4"/>
      <dgm:spPr/>
    </dgm:pt>
    <dgm:pt modelId="{A7330321-64FD-4971-B0C4-758B3C94A120}" type="pres">
      <dgm:prSet presAssocID="{F8D9C175-EF88-45C9-A964-BAC226D1D37E}" presName="child3Text" presStyleLbl="bgAcc1" presStyleIdx="2" presStyleCnt="4">
        <dgm:presLayoutVars>
          <dgm:bulletEnabled val="1"/>
        </dgm:presLayoutVars>
      </dgm:prSet>
      <dgm:spPr/>
    </dgm:pt>
    <dgm:pt modelId="{70B78BCE-5794-44E8-968F-15493DC54222}" type="pres">
      <dgm:prSet presAssocID="{F8D9C175-EF88-45C9-A964-BAC226D1D37E}" presName="child4group" presStyleCnt="0"/>
      <dgm:spPr/>
    </dgm:pt>
    <dgm:pt modelId="{2EE7A819-736C-413F-9D4A-C3C668A72ED6}" type="pres">
      <dgm:prSet presAssocID="{F8D9C175-EF88-45C9-A964-BAC226D1D37E}" presName="child4" presStyleLbl="bgAcc1" presStyleIdx="3" presStyleCnt="4"/>
      <dgm:spPr/>
    </dgm:pt>
    <dgm:pt modelId="{EA0AE017-742E-457B-B4F0-670A74E2170B}" type="pres">
      <dgm:prSet presAssocID="{F8D9C175-EF88-45C9-A964-BAC226D1D37E}" presName="child4Text" presStyleLbl="bgAcc1" presStyleIdx="3" presStyleCnt="4">
        <dgm:presLayoutVars>
          <dgm:bulletEnabled val="1"/>
        </dgm:presLayoutVars>
      </dgm:prSet>
      <dgm:spPr/>
    </dgm:pt>
    <dgm:pt modelId="{DC653023-A029-4512-B9F8-5E8F520F40C1}" type="pres">
      <dgm:prSet presAssocID="{F8D9C175-EF88-45C9-A964-BAC226D1D37E}" presName="childPlaceholder" presStyleCnt="0"/>
      <dgm:spPr/>
    </dgm:pt>
    <dgm:pt modelId="{C3B7E650-BB01-4C31-932D-5176B98CF4C2}" type="pres">
      <dgm:prSet presAssocID="{F8D9C175-EF88-45C9-A964-BAC226D1D37E}" presName="circle" presStyleCnt="0"/>
      <dgm:spPr/>
    </dgm:pt>
    <dgm:pt modelId="{7355DD22-B83B-4ECA-83D2-460CCA73A181}" type="pres">
      <dgm:prSet presAssocID="{F8D9C175-EF88-45C9-A964-BAC226D1D37E}" presName="quadrant1" presStyleLbl="node1" presStyleIdx="0" presStyleCnt="4">
        <dgm:presLayoutVars>
          <dgm:chMax val="1"/>
          <dgm:bulletEnabled val="1"/>
        </dgm:presLayoutVars>
      </dgm:prSet>
      <dgm:spPr/>
    </dgm:pt>
    <dgm:pt modelId="{56A2EEB9-0F72-4080-8F8F-BC68330C90C3}" type="pres">
      <dgm:prSet presAssocID="{F8D9C175-EF88-45C9-A964-BAC226D1D37E}" presName="quadrant2" presStyleLbl="node1" presStyleIdx="1" presStyleCnt="4">
        <dgm:presLayoutVars>
          <dgm:chMax val="1"/>
          <dgm:bulletEnabled val="1"/>
        </dgm:presLayoutVars>
      </dgm:prSet>
      <dgm:spPr/>
    </dgm:pt>
    <dgm:pt modelId="{8FB2FDDD-751D-45BF-9589-096E36662B64}" type="pres">
      <dgm:prSet presAssocID="{F8D9C175-EF88-45C9-A964-BAC226D1D37E}" presName="quadrant3" presStyleLbl="node1" presStyleIdx="2" presStyleCnt="4">
        <dgm:presLayoutVars>
          <dgm:chMax val="1"/>
          <dgm:bulletEnabled val="1"/>
        </dgm:presLayoutVars>
      </dgm:prSet>
      <dgm:spPr/>
    </dgm:pt>
    <dgm:pt modelId="{260B13B2-E63E-4D0B-A6BC-EFB8A5A19F76}" type="pres">
      <dgm:prSet presAssocID="{F8D9C175-EF88-45C9-A964-BAC226D1D37E}" presName="quadrant4" presStyleLbl="node1" presStyleIdx="3" presStyleCnt="4">
        <dgm:presLayoutVars>
          <dgm:chMax val="1"/>
          <dgm:bulletEnabled val="1"/>
        </dgm:presLayoutVars>
      </dgm:prSet>
      <dgm:spPr/>
    </dgm:pt>
    <dgm:pt modelId="{1963A831-D86C-4377-90DC-CB51CA61EF29}" type="pres">
      <dgm:prSet presAssocID="{F8D9C175-EF88-45C9-A964-BAC226D1D37E}" presName="quadrantPlaceholder" presStyleCnt="0"/>
      <dgm:spPr/>
    </dgm:pt>
    <dgm:pt modelId="{215D429A-154D-43A4-BA3E-E571E1383F69}" type="pres">
      <dgm:prSet presAssocID="{F8D9C175-EF88-45C9-A964-BAC226D1D37E}" presName="center1" presStyleLbl="fgShp" presStyleIdx="0" presStyleCnt="2"/>
      <dgm:spPr/>
    </dgm:pt>
    <dgm:pt modelId="{8042C657-C73E-45E1-8CEB-09BBB2BC94C1}" type="pres">
      <dgm:prSet presAssocID="{F8D9C175-EF88-45C9-A964-BAC226D1D37E}" presName="center2" presStyleLbl="fgShp" presStyleIdx="1" presStyleCnt="2"/>
      <dgm:spPr/>
    </dgm:pt>
  </dgm:ptLst>
  <dgm:cxnLst>
    <dgm:cxn modelId="{158A2807-00B8-4D8E-B5BF-259A597F83CC}" srcId="{F8D9C175-EF88-45C9-A964-BAC226D1D37E}" destId="{007C2962-F025-4098-A755-1B24ACDD7264}" srcOrd="3" destOrd="0" parTransId="{DD5D4C39-D56F-4A79-8AE1-9F963B05B7B3}" sibTransId="{020AD489-E582-41C6-93C0-604D6D3DBD19}"/>
    <dgm:cxn modelId="{97A8680C-FF3A-47C5-8B02-095C24C9B439}" type="presOf" srcId="{650CE569-70BB-4926-ACCB-465366D2B24F}" destId="{56A2EEB9-0F72-4080-8F8F-BC68330C90C3}" srcOrd="0" destOrd="0" presId="urn:microsoft.com/office/officeart/2005/8/layout/cycle4"/>
    <dgm:cxn modelId="{7251040D-BC88-43D7-8135-992E21355DFB}" srcId="{007C2962-F025-4098-A755-1B24ACDD7264}" destId="{28184111-4D1C-4869-8AA0-8A2D8E038475}" srcOrd="0" destOrd="0" parTransId="{4E043A9B-5C1C-4539-BDFA-3BD55FD9F79A}" sibTransId="{A61A9B51-A174-4AE0-B420-A2428F5732B3}"/>
    <dgm:cxn modelId="{B1EAC239-95F6-4DC9-8984-BE2014573FD4}" srcId="{569A9285-01D1-4F9D-8785-477E7085EDB3}" destId="{373F4418-3F16-4F7B-887E-BAD41D3C9362}" srcOrd="0" destOrd="0" parTransId="{5299CC07-5832-4CA7-B2E3-BEF01D438CDB}" sibTransId="{079218F4-DE95-4AFF-B3B9-D65AC6F4137C}"/>
    <dgm:cxn modelId="{6C43F43C-CAF4-4B27-B0AA-8A45965AE92D}" type="presOf" srcId="{F8D9C175-EF88-45C9-A964-BAC226D1D37E}" destId="{A33F5A20-3B3E-49EB-9E83-142EA0C61529}" srcOrd="0" destOrd="0" presId="urn:microsoft.com/office/officeart/2005/8/layout/cycle4"/>
    <dgm:cxn modelId="{F98E4241-007F-455E-B3B9-2BC9CE5C6E89}" type="presOf" srcId="{007C2962-F025-4098-A755-1B24ACDD7264}" destId="{260B13B2-E63E-4D0B-A6BC-EFB8A5A19F76}" srcOrd="0" destOrd="0" presId="urn:microsoft.com/office/officeart/2005/8/layout/cycle4"/>
    <dgm:cxn modelId="{D548A442-5DDA-4912-A3A3-7BC938A99A40}" srcId="{AEEF7A5C-0BBD-4443-AE3C-C7AF3120732F}" destId="{6240CFE0-7985-419F-8386-225A1EC92298}" srcOrd="0" destOrd="0" parTransId="{561241DD-59C7-4554-8810-8F206877D342}" sibTransId="{DE4E3F8C-3349-43B6-A5D6-5EE15B69BD33}"/>
    <dgm:cxn modelId="{6D3A0750-8A69-4AE8-AE05-C3ABAB0995D7}" type="presOf" srcId="{373F4418-3F16-4F7B-887E-BAD41D3C9362}" destId="{7F7D5D11-8F45-4757-9D57-8ABEB33866EA}" srcOrd="0" destOrd="0" presId="urn:microsoft.com/office/officeart/2005/8/layout/cycle4"/>
    <dgm:cxn modelId="{647B6770-93A7-422B-982D-DC152C68A99E}" type="presOf" srcId="{44EDC86E-46BD-4714-844F-80721060D712}" destId="{ABC67983-1F95-4570-9C3F-D51EA2AE3811}" srcOrd="1" destOrd="0" presId="urn:microsoft.com/office/officeart/2005/8/layout/cycle4"/>
    <dgm:cxn modelId="{D462BC51-BF8A-4C46-A614-9F2C28FEB176}" type="presOf" srcId="{28184111-4D1C-4869-8AA0-8A2D8E038475}" destId="{EA0AE017-742E-457B-B4F0-670A74E2170B}" srcOrd="1" destOrd="0" presId="urn:microsoft.com/office/officeart/2005/8/layout/cycle4"/>
    <dgm:cxn modelId="{8B9EDC52-B4A5-4435-B986-F02F7AE661AE}" srcId="{F8D9C175-EF88-45C9-A964-BAC226D1D37E}" destId="{569A9285-01D1-4F9D-8785-477E7085EDB3}" srcOrd="2" destOrd="0" parTransId="{666A987F-A30F-4C3F-BD89-83CDBEEAF52B}" sibTransId="{E3687483-5CD1-48F7-94D2-1FBC422EFD68}"/>
    <dgm:cxn modelId="{176056A8-8640-4E9E-B319-69561639F79C}" srcId="{650CE569-70BB-4926-ACCB-465366D2B24F}" destId="{44EDC86E-46BD-4714-844F-80721060D712}" srcOrd="0" destOrd="0" parTransId="{7A5E1CAE-83AA-4699-B846-8A94201DD7AC}" sibTransId="{8FC65477-33A1-43B1-88C9-421B71AAEAD2}"/>
    <dgm:cxn modelId="{A0D250AE-77C2-42AA-AE1B-D5818E5CFFAE}" type="presOf" srcId="{569A9285-01D1-4F9D-8785-477E7085EDB3}" destId="{8FB2FDDD-751D-45BF-9589-096E36662B64}" srcOrd="0" destOrd="0" presId="urn:microsoft.com/office/officeart/2005/8/layout/cycle4"/>
    <dgm:cxn modelId="{AFF03CB2-AF3E-4461-A7F0-5C1150F56B9E}" type="presOf" srcId="{6240CFE0-7985-419F-8386-225A1EC92298}" destId="{9571518B-2C59-422D-A1B8-A1B38CCD2212}" srcOrd="1" destOrd="0" presId="urn:microsoft.com/office/officeart/2005/8/layout/cycle4"/>
    <dgm:cxn modelId="{760189C5-F9D7-403F-999D-F44A6314B065}" srcId="{F8D9C175-EF88-45C9-A964-BAC226D1D37E}" destId="{650CE569-70BB-4926-ACCB-465366D2B24F}" srcOrd="1" destOrd="0" parTransId="{B78B952D-1810-4827-9EDD-45BE059A4770}" sibTransId="{D090C23E-39D6-44E2-9899-B44ECCFC98F2}"/>
    <dgm:cxn modelId="{BAC7F9CE-01F0-4A65-9B08-A0AE014B1A61}" type="presOf" srcId="{44EDC86E-46BD-4714-844F-80721060D712}" destId="{AF586B05-16E8-4EA2-B1DF-0A369EF4F05A}" srcOrd="0" destOrd="0" presId="urn:microsoft.com/office/officeart/2005/8/layout/cycle4"/>
    <dgm:cxn modelId="{2C8535D1-E4B5-45B4-B29B-BAFFCD328F1A}" srcId="{F8D9C175-EF88-45C9-A964-BAC226D1D37E}" destId="{AEEF7A5C-0BBD-4443-AE3C-C7AF3120732F}" srcOrd="0" destOrd="0" parTransId="{046FB968-CF89-44C9-9531-778D13CC6911}" sibTransId="{45195A16-ED5A-4243-BF58-3E5472171DCB}"/>
    <dgm:cxn modelId="{C0264BD4-3E29-4719-A5EA-F9BE7265DB40}" type="presOf" srcId="{373F4418-3F16-4F7B-887E-BAD41D3C9362}" destId="{A7330321-64FD-4971-B0C4-758B3C94A120}" srcOrd="1" destOrd="0" presId="urn:microsoft.com/office/officeart/2005/8/layout/cycle4"/>
    <dgm:cxn modelId="{F69C0CE0-DAB9-4977-9027-CD085008E019}" type="presOf" srcId="{AEEF7A5C-0BBD-4443-AE3C-C7AF3120732F}" destId="{7355DD22-B83B-4ECA-83D2-460CCA73A181}" srcOrd="0" destOrd="0" presId="urn:microsoft.com/office/officeart/2005/8/layout/cycle4"/>
    <dgm:cxn modelId="{743C50E3-6205-45F2-80F6-7547109EE004}" type="presOf" srcId="{28184111-4D1C-4869-8AA0-8A2D8E038475}" destId="{2EE7A819-736C-413F-9D4A-C3C668A72ED6}" srcOrd="0" destOrd="0" presId="urn:microsoft.com/office/officeart/2005/8/layout/cycle4"/>
    <dgm:cxn modelId="{14513CFA-03BB-4403-BC2D-FF5E01EED4C1}" type="presOf" srcId="{6240CFE0-7985-419F-8386-225A1EC92298}" destId="{C66BF4F4-1A44-49D3-822B-7C00D1204475}" srcOrd="0" destOrd="0" presId="urn:microsoft.com/office/officeart/2005/8/layout/cycle4"/>
    <dgm:cxn modelId="{C155E1F9-241F-4FDD-AA78-25A753BA2515}" type="presParOf" srcId="{A33F5A20-3B3E-49EB-9E83-142EA0C61529}" destId="{9CAFF1C7-FEBC-435F-BEA6-2A1C4CE76C67}" srcOrd="0" destOrd="0" presId="urn:microsoft.com/office/officeart/2005/8/layout/cycle4"/>
    <dgm:cxn modelId="{A2ECF3BC-9461-4B95-BE36-F1065B1480D9}" type="presParOf" srcId="{9CAFF1C7-FEBC-435F-BEA6-2A1C4CE76C67}" destId="{9285C195-408E-443A-B64A-13F7EC35F2A9}" srcOrd="0" destOrd="0" presId="urn:microsoft.com/office/officeart/2005/8/layout/cycle4"/>
    <dgm:cxn modelId="{BC013D4E-0DE1-4B4C-8F86-580A1E7556B5}" type="presParOf" srcId="{9285C195-408E-443A-B64A-13F7EC35F2A9}" destId="{C66BF4F4-1A44-49D3-822B-7C00D1204475}" srcOrd="0" destOrd="0" presId="urn:microsoft.com/office/officeart/2005/8/layout/cycle4"/>
    <dgm:cxn modelId="{58A1E039-8A88-4620-BCBF-FB4BC85D0E9F}" type="presParOf" srcId="{9285C195-408E-443A-B64A-13F7EC35F2A9}" destId="{9571518B-2C59-422D-A1B8-A1B38CCD2212}" srcOrd="1" destOrd="0" presId="urn:microsoft.com/office/officeart/2005/8/layout/cycle4"/>
    <dgm:cxn modelId="{EF34E634-E376-4EF5-8C4B-9F2A54C81418}" type="presParOf" srcId="{9CAFF1C7-FEBC-435F-BEA6-2A1C4CE76C67}" destId="{FE29127C-A0C8-4667-9368-158446EDD2B9}" srcOrd="1" destOrd="0" presId="urn:microsoft.com/office/officeart/2005/8/layout/cycle4"/>
    <dgm:cxn modelId="{D00DD349-E0CE-477B-A532-57D005FFDF5E}" type="presParOf" srcId="{FE29127C-A0C8-4667-9368-158446EDD2B9}" destId="{AF586B05-16E8-4EA2-B1DF-0A369EF4F05A}" srcOrd="0" destOrd="0" presId="urn:microsoft.com/office/officeart/2005/8/layout/cycle4"/>
    <dgm:cxn modelId="{1E8C001B-2A37-4315-9D5C-D60BE5CCBE56}" type="presParOf" srcId="{FE29127C-A0C8-4667-9368-158446EDD2B9}" destId="{ABC67983-1F95-4570-9C3F-D51EA2AE3811}" srcOrd="1" destOrd="0" presId="urn:microsoft.com/office/officeart/2005/8/layout/cycle4"/>
    <dgm:cxn modelId="{64ACC5A2-498C-4F3F-B8E4-A398EE119A09}" type="presParOf" srcId="{9CAFF1C7-FEBC-435F-BEA6-2A1C4CE76C67}" destId="{4BB2E130-C314-468C-8296-12F123232F94}" srcOrd="2" destOrd="0" presId="urn:microsoft.com/office/officeart/2005/8/layout/cycle4"/>
    <dgm:cxn modelId="{A273FC4D-1E6D-4194-A70D-1EC1FE40BDA1}" type="presParOf" srcId="{4BB2E130-C314-468C-8296-12F123232F94}" destId="{7F7D5D11-8F45-4757-9D57-8ABEB33866EA}" srcOrd="0" destOrd="0" presId="urn:microsoft.com/office/officeart/2005/8/layout/cycle4"/>
    <dgm:cxn modelId="{E07BE2B6-2112-40A8-907D-D2B959BBDCCD}" type="presParOf" srcId="{4BB2E130-C314-468C-8296-12F123232F94}" destId="{A7330321-64FD-4971-B0C4-758B3C94A120}" srcOrd="1" destOrd="0" presId="urn:microsoft.com/office/officeart/2005/8/layout/cycle4"/>
    <dgm:cxn modelId="{AF0F7873-BCF6-4CB7-ADA0-A0941183FE4B}" type="presParOf" srcId="{9CAFF1C7-FEBC-435F-BEA6-2A1C4CE76C67}" destId="{70B78BCE-5794-44E8-968F-15493DC54222}" srcOrd="3" destOrd="0" presId="urn:microsoft.com/office/officeart/2005/8/layout/cycle4"/>
    <dgm:cxn modelId="{9EC7AD43-768E-453E-B839-F6B288FD65E5}" type="presParOf" srcId="{70B78BCE-5794-44E8-968F-15493DC54222}" destId="{2EE7A819-736C-413F-9D4A-C3C668A72ED6}" srcOrd="0" destOrd="0" presId="urn:microsoft.com/office/officeart/2005/8/layout/cycle4"/>
    <dgm:cxn modelId="{7432630F-D2CE-4ADE-A990-80F1AE73B165}" type="presParOf" srcId="{70B78BCE-5794-44E8-968F-15493DC54222}" destId="{EA0AE017-742E-457B-B4F0-670A74E2170B}" srcOrd="1" destOrd="0" presId="urn:microsoft.com/office/officeart/2005/8/layout/cycle4"/>
    <dgm:cxn modelId="{E758D36D-4609-40F8-9738-11052686E80F}" type="presParOf" srcId="{9CAFF1C7-FEBC-435F-BEA6-2A1C4CE76C67}" destId="{DC653023-A029-4512-B9F8-5E8F520F40C1}" srcOrd="4" destOrd="0" presId="urn:microsoft.com/office/officeart/2005/8/layout/cycle4"/>
    <dgm:cxn modelId="{9C1271C1-6DCE-4DEC-9173-5BD74C4D9E35}" type="presParOf" srcId="{A33F5A20-3B3E-49EB-9E83-142EA0C61529}" destId="{C3B7E650-BB01-4C31-932D-5176B98CF4C2}" srcOrd="1" destOrd="0" presId="urn:microsoft.com/office/officeart/2005/8/layout/cycle4"/>
    <dgm:cxn modelId="{DFE2476A-6D00-4247-A70B-61F77D080674}" type="presParOf" srcId="{C3B7E650-BB01-4C31-932D-5176B98CF4C2}" destId="{7355DD22-B83B-4ECA-83D2-460CCA73A181}" srcOrd="0" destOrd="0" presId="urn:microsoft.com/office/officeart/2005/8/layout/cycle4"/>
    <dgm:cxn modelId="{3D0B69A6-B663-4A3B-B302-00C5B93FE6BB}" type="presParOf" srcId="{C3B7E650-BB01-4C31-932D-5176B98CF4C2}" destId="{56A2EEB9-0F72-4080-8F8F-BC68330C90C3}" srcOrd="1" destOrd="0" presId="urn:microsoft.com/office/officeart/2005/8/layout/cycle4"/>
    <dgm:cxn modelId="{B626DE79-4F0D-443E-BCD5-E01C09BA271F}" type="presParOf" srcId="{C3B7E650-BB01-4C31-932D-5176B98CF4C2}" destId="{8FB2FDDD-751D-45BF-9589-096E36662B64}" srcOrd="2" destOrd="0" presId="urn:microsoft.com/office/officeart/2005/8/layout/cycle4"/>
    <dgm:cxn modelId="{D28817CF-114E-4B05-873E-24A4D19ED98E}" type="presParOf" srcId="{C3B7E650-BB01-4C31-932D-5176B98CF4C2}" destId="{260B13B2-E63E-4D0B-A6BC-EFB8A5A19F76}" srcOrd="3" destOrd="0" presId="urn:microsoft.com/office/officeart/2005/8/layout/cycle4"/>
    <dgm:cxn modelId="{17AF8944-552E-4DB6-A350-0EA1ED1B9B50}" type="presParOf" srcId="{C3B7E650-BB01-4C31-932D-5176B98CF4C2}" destId="{1963A831-D86C-4377-90DC-CB51CA61EF29}" srcOrd="4" destOrd="0" presId="urn:microsoft.com/office/officeart/2005/8/layout/cycle4"/>
    <dgm:cxn modelId="{7E9B8D31-759B-414C-9CFD-DD51CD20C0C3}" type="presParOf" srcId="{A33F5A20-3B3E-49EB-9E83-142EA0C61529}" destId="{215D429A-154D-43A4-BA3E-E571E1383F69}" srcOrd="2" destOrd="0" presId="urn:microsoft.com/office/officeart/2005/8/layout/cycle4"/>
    <dgm:cxn modelId="{0E4C5AD0-728F-44A1-A25A-83B710DFD959}" type="presParOf" srcId="{A33F5A20-3B3E-49EB-9E83-142EA0C61529}" destId="{8042C657-C73E-45E1-8CEB-09BBB2BC94C1}"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D648DE-5613-4607-9A9D-83F8D0232C58}" type="doc">
      <dgm:prSet loTypeId="urn:microsoft.com/office/officeart/2005/8/layout/vList6" loCatId="list" qsTypeId="urn:microsoft.com/office/officeart/2005/8/quickstyle/simple1" qsCatId="simple" csTypeId="urn:microsoft.com/office/officeart/2005/8/colors/accent5_1" csCatId="accent5" phldr="1"/>
      <dgm:spPr/>
      <dgm:t>
        <a:bodyPr/>
        <a:lstStyle/>
        <a:p>
          <a:endParaRPr lang="en-SG"/>
        </a:p>
      </dgm:t>
    </dgm:pt>
    <dgm:pt modelId="{255E41E5-48B8-4888-A7FB-88382912D85B}">
      <dgm:prSet phldrT="[Text]"/>
      <dgm:spPr/>
      <dgm:t>
        <a:bodyPr/>
        <a:lstStyle/>
        <a:p>
          <a:r>
            <a:rPr lang="en-SG" dirty="0"/>
            <a:t>General economic model – competitive and individualism</a:t>
          </a:r>
        </a:p>
      </dgm:t>
    </dgm:pt>
    <dgm:pt modelId="{084808C2-B5EA-4C29-B0ED-5253AB15ECDD}" type="parTrans" cxnId="{C314586C-D559-46C5-A22B-CAC4899B3FB4}">
      <dgm:prSet/>
      <dgm:spPr/>
      <dgm:t>
        <a:bodyPr/>
        <a:lstStyle/>
        <a:p>
          <a:endParaRPr lang="en-SG"/>
        </a:p>
      </dgm:t>
    </dgm:pt>
    <dgm:pt modelId="{27806BAF-793E-427F-A399-20BE53BF5134}" type="sibTrans" cxnId="{C314586C-D559-46C5-A22B-CAC4899B3FB4}">
      <dgm:prSet/>
      <dgm:spPr/>
      <dgm:t>
        <a:bodyPr/>
        <a:lstStyle/>
        <a:p>
          <a:endParaRPr lang="en-SG"/>
        </a:p>
      </dgm:t>
    </dgm:pt>
    <dgm:pt modelId="{AF706239-B8FE-4318-93E6-7E058F8531D7}">
      <dgm:prSet phldrT="[Text]"/>
      <dgm:spPr/>
      <dgm:t>
        <a:bodyPr/>
        <a:lstStyle/>
        <a:p>
          <a:r>
            <a:rPr lang="en-SG" dirty="0"/>
            <a:t>Economics growth </a:t>
          </a:r>
        </a:p>
      </dgm:t>
    </dgm:pt>
    <dgm:pt modelId="{64FA2613-6CE4-4AB4-9BD5-A6483CC1F7FD}" type="parTrans" cxnId="{87C120B3-2CC4-47E3-A68B-29C6C3692FCC}">
      <dgm:prSet/>
      <dgm:spPr/>
      <dgm:t>
        <a:bodyPr/>
        <a:lstStyle/>
        <a:p>
          <a:endParaRPr lang="en-SG"/>
        </a:p>
      </dgm:t>
    </dgm:pt>
    <dgm:pt modelId="{BD83D7AA-FDEA-48EC-B3E0-F7D955D609ED}" type="sibTrans" cxnId="{87C120B3-2CC4-47E3-A68B-29C6C3692FCC}">
      <dgm:prSet/>
      <dgm:spPr/>
      <dgm:t>
        <a:bodyPr/>
        <a:lstStyle/>
        <a:p>
          <a:endParaRPr lang="en-SG"/>
        </a:p>
      </dgm:t>
    </dgm:pt>
    <dgm:pt modelId="{69F9EE9D-4A64-4568-9E1E-3C52D675F7A6}">
      <dgm:prSet phldrT="[Text]"/>
      <dgm:spPr/>
      <dgm:t>
        <a:bodyPr/>
        <a:lstStyle/>
        <a:p>
          <a:r>
            <a:rPr lang="en-SG" dirty="0"/>
            <a:t>Material wealth and possessions </a:t>
          </a:r>
        </a:p>
      </dgm:t>
    </dgm:pt>
    <dgm:pt modelId="{ABBC6541-3763-4005-B6FB-96229F6203A5}" type="parTrans" cxnId="{482C066A-E191-4D04-B95B-880F851FBCC0}">
      <dgm:prSet/>
      <dgm:spPr/>
      <dgm:t>
        <a:bodyPr/>
        <a:lstStyle/>
        <a:p>
          <a:endParaRPr lang="en-SG"/>
        </a:p>
      </dgm:t>
    </dgm:pt>
    <dgm:pt modelId="{B48FAC16-B59D-4AFB-A63D-C3922B6220F6}" type="sibTrans" cxnId="{482C066A-E191-4D04-B95B-880F851FBCC0}">
      <dgm:prSet/>
      <dgm:spPr/>
      <dgm:t>
        <a:bodyPr/>
        <a:lstStyle/>
        <a:p>
          <a:endParaRPr lang="en-SG"/>
        </a:p>
      </dgm:t>
    </dgm:pt>
    <dgm:pt modelId="{825B0115-4FF1-42E7-9D2F-5EC22191BB65}">
      <dgm:prSet phldrT="[Text]"/>
      <dgm:spPr/>
      <dgm:t>
        <a:bodyPr/>
        <a:lstStyle/>
        <a:p>
          <a:r>
            <a:rPr lang="en-SG" dirty="0"/>
            <a:t>Buddhist economic ideas – interdependence and collectivism</a:t>
          </a:r>
        </a:p>
      </dgm:t>
    </dgm:pt>
    <dgm:pt modelId="{0E85229C-E548-4449-9224-193158DC3E06}" type="parTrans" cxnId="{2217911B-D063-4ED3-9173-F743EBD89CC5}">
      <dgm:prSet/>
      <dgm:spPr/>
      <dgm:t>
        <a:bodyPr/>
        <a:lstStyle/>
        <a:p>
          <a:endParaRPr lang="en-SG"/>
        </a:p>
      </dgm:t>
    </dgm:pt>
    <dgm:pt modelId="{FFC62BED-2F3B-42C1-AA4C-AEC11E6163DC}" type="sibTrans" cxnId="{2217911B-D063-4ED3-9173-F743EBD89CC5}">
      <dgm:prSet/>
      <dgm:spPr/>
      <dgm:t>
        <a:bodyPr/>
        <a:lstStyle/>
        <a:p>
          <a:endParaRPr lang="en-SG"/>
        </a:p>
      </dgm:t>
    </dgm:pt>
    <dgm:pt modelId="{546D23D7-2007-462E-9371-A01C3E33692A}">
      <dgm:prSet phldrT="[Text]"/>
      <dgm:spPr/>
      <dgm:t>
        <a:bodyPr/>
        <a:lstStyle/>
        <a:p>
          <a:r>
            <a:rPr lang="en-SG" dirty="0"/>
            <a:t>Meaning of life and lasting happiness</a:t>
          </a:r>
        </a:p>
      </dgm:t>
    </dgm:pt>
    <dgm:pt modelId="{2E1AB289-E389-4120-B3C5-5E799D2AB6C0}" type="parTrans" cxnId="{EDDB28B8-5600-4166-8D70-5F194645409E}">
      <dgm:prSet/>
      <dgm:spPr/>
      <dgm:t>
        <a:bodyPr/>
        <a:lstStyle/>
        <a:p>
          <a:endParaRPr lang="en-SG"/>
        </a:p>
      </dgm:t>
    </dgm:pt>
    <dgm:pt modelId="{058FDCC2-FCFE-4803-BF00-1CD01902DCE2}" type="sibTrans" cxnId="{EDDB28B8-5600-4166-8D70-5F194645409E}">
      <dgm:prSet/>
      <dgm:spPr/>
      <dgm:t>
        <a:bodyPr/>
        <a:lstStyle/>
        <a:p>
          <a:endParaRPr lang="en-SG"/>
        </a:p>
      </dgm:t>
    </dgm:pt>
    <dgm:pt modelId="{AB326338-B640-41CD-873B-D5FD79955CE5}">
      <dgm:prSet phldrT="[Text]"/>
      <dgm:spPr/>
      <dgm:t>
        <a:bodyPr/>
        <a:lstStyle/>
        <a:p>
          <a:r>
            <a:rPr lang="en-SG" dirty="0"/>
            <a:t>Desires are unlimited so should be kept under control</a:t>
          </a:r>
        </a:p>
      </dgm:t>
    </dgm:pt>
    <dgm:pt modelId="{790AB887-A3A5-4F47-BE26-D9A5BEF0EA8F}" type="parTrans" cxnId="{E43D0D68-C993-409C-BA7A-E9327E773899}">
      <dgm:prSet/>
      <dgm:spPr/>
      <dgm:t>
        <a:bodyPr/>
        <a:lstStyle/>
        <a:p>
          <a:endParaRPr lang="en-SG"/>
        </a:p>
      </dgm:t>
    </dgm:pt>
    <dgm:pt modelId="{4AE3A7BC-68BF-4E89-BE4C-B48AACC51851}" type="sibTrans" cxnId="{E43D0D68-C993-409C-BA7A-E9327E773899}">
      <dgm:prSet/>
      <dgm:spPr/>
      <dgm:t>
        <a:bodyPr/>
        <a:lstStyle/>
        <a:p>
          <a:endParaRPr lang="en-SG"/>
        </a:p>
      </dgm:t>
    </dgm:pt>
    <dgm:pt modelId="{11355F70-862E-4970-A26D-92C783720CA0}">
      <dgm:prSet phldrT="[Text]"/>
      <dgm:spPr/>
      <dgm:t>
        <a:bodyPr/>
        <a:lstStyle/>
        <a:p>
          <a:r>
            <a:rPr lang="en-SG" dirty="0"/>
            <a:t>Consumption and happiness</a:t>
          </a:r>
        </a:p>
      </dgm:t>
    </dgm:pt>
    <dgm:pt modelId="{5AA9EA21-2DE6-4FEB-B871-33AE6D0DD191}" type="parTrans" cxnId="{D2565B71-E240-4B69-AF76-A9AAC01D32B7}">
      <dgm:prSet/>
      <dgm:spPr/>
      <dgm:t>
        <a:bodyPr/>
        <a:lstStyle/>
        <a:p>
          <a:endParaRPr lang="en-SG"/>
        </a:p>
      </dgm:t>
    </dgm:pt>
    <dgm:pt modelId="{58C87554-BEDD-47CD-B780-4A9FB6415268}" type="sibTrans" cxnId="{D2565B71-E240-4B69-AF76-A9AAC01D32B7}">
      <dgm:prSet/>
      <dgm:spPr/>
      <dgm:t>
        <a:bodyPr/>
        <a:lstStyle/>
        <a:p>
          <a:endParaRPr lang="en-SG"/>
        </a:p>
      </dgm:t>
    </dgm:pt>
    <dgm:pt modelId="{0EEB0EB7-8DAF-4319-B06B-EB1CE6280214}">
      <dgm:prSet phldrT="[Text]"/>
      <dgm:spPr/>
      <dgm:t>
        <a:bodyPr/>
        <a:lstStyle/>
        <a:p>
          <a:r>
            <a:rPr lang="en-SG" dirty="0"/>
            <a:t>Lasting happiness and minimum material consumption</a:t>
          </a:r>
        </a:p>
      </dgm:t>
    </dgm:pt>
    <dgm:pt modelId="{92B58646-95C4-45C3-9675-DA217F5A38EA}" type="parTrans" cxnId="{575BE53E-D1C4-4830-960F-7A3FEE5F7694}">
      <dgm:prSet/>
      <dgm:spPr/>
      <dgm:t>
        <a:bodyPr/>
        <a:lstStyle/>
        <a:p>
          <a:endParaRPr lang="en-SG"/>
        </a:p>
      </dgm:t>
    </dgm:pt>
    <dgm:pt modelId="{2C11D82B-31D9-490A-9A0E-C1EC96E4C6A0}" type="sibTrans" cxnId="{575BE53E-D1C4-4830-960F-7A3FEE5F7694}">
      <dgm:prSet/>
      <dgm:spPr/>
      <dgm:t>
        <a:bodyPr/>
        <a:lstStyle/>
        <a:p>
          <a:endParaRPr lang="en-SG"/>
        </a:p>
      </dgm:t>
    </dgm:pt>
    <dgm:pt modelId="{EBD7BD3E-A33C-4105-BF50-A39D15530A48}">
      <dgm:prSet phldrT="[Text]"/>
      <dgm:spPr/>
      <dgm:t>
        <a:bodyPr/>
        <a:lstStyle/>
        <a:p>
          <a:r>
            <a:rPr lang="en-SG" dirty="0"/>
            <a:t>Happiness achievable for all – ultimate goal and the ultimate achievement</a:t>
          </a:r>
        </a:p>
      </dgm:t>
    </dgm:pt>
    <dgm:pt modelId="{C7A435FD-709D-4EAD-A329-E01865F95CF9}" type="parTrans" cxnId="{B2718139-461E-4A37-BB9C-7BFBA7001D54}">
      <dgm:prSet/>
      <dgm:spPr/>
      <dgm:t>
        <a:bodyPr/>
        <a:lstStyle/>
        <a:p>
          <a:endParaRPr lang="en-SG"/>
        </a:p>
      </dgm:t>
    </dgm:pt>
    <dgm:pt modelId="{2920B271-CDBA-4CDB-A81A-7DAA932EB574}" type="sibTrans" cxnId="{B2718139-461E-4A37-BB9C-7BFBA7001D54}">
      <dgm:prSet/>
      <dgm:spPr/>
      <dgm:t>
        <a:bodyPr/>
        <a:lstStyle/>
        <a:p>
          <a:endParaRPr lang="en-SG"/>
        </a:p>
      </dgm:t>
    </dgm:pt>
    <dgm:pt modelId="{AA339985-A16B-4D36-B58A-226F28871F01}">
      <dgm:prSet phldrT="[Text]"/>
      <dgm:spPr/>
      <dgm:t>
        <a:bodyPr/>
        <a:lstStyle/>
        <a:p>
          <a:r>
            <a:rPr lang="en-SG" dirty="0"/>
            <a:t>Competition and individual achievements</a:t>
          </a:r>
        </a:p>
      </dgm:t>
    </dgm:pt>
    <dgm:pt modelId="{4D19DF3C-ABA6-49F5-AD17-206C6E45082F}" type="parTrans" cxnId="{8F6E1DED-451A-44D5-9C11-AC62E068E23A}">
      <dgm:prSet/>
      <dgm:spPr/>
      <dgm:t>
        <a:bodyPr/>
        <a:lstStyle/>
        <a:p>
          <a:endParaRPr lang="en-SG"/>
        </a:p>
      </dgm:t>
    </dgm:pt>
    <dgm:pt modelId="{7CC8790D-39C1-4516-9CAF-93A6AB581807}" type="sibTrans" cxnId="{8F6E1DED-451A-44D5-9C11-AC62E068E23A}">
      <dgm:prSet/>
      <dgm:spPr/>
      <dgm:t>
        <a:bodyPr/>
        <a:lstStyle/>
        <a:p>
          <a:endParaRPr lang="en-SG"/>
        </a:p>
      </dgm:t>
    </dgm:pt>
    <dgm:pt modelId="{D78E366E-ED44-4091-93D7-5E36FF0D5241}" type="pres">
      <dgm:prSet presAssocID="{22D648DE-5613-4607-9A9D-83F8D0232C58}" presName="Name0" presStyleCnt="0">
        <dgm:presLayoutVars>
          <dgm:dir/>
          <dgm:animLvl val="lvl"/>
          <dgm:resizeHandles/>
        </dgm:presLayoutVars>
      </dgm:prSet>
      <dgm:spPr/>
    </dgm:pt>
    <dgm:pt modelId="{F56EA07A-127A-417C-8B9E-CB22D2D1CC5E}" type="pres">
      <dgm:prSet presAssocID="{255E41E5-48B8-4888-A7FB-88382912D85B}" presName="linNode" presStyleCnt="0"/>
      <dgm:spPr/>
    </dgm:pt>
    <dgm:pt modelId="{25EF1B99-52CF-4C57-B11E-D6E40A3FF15E}" type="pres">
      <dgm:prSet presAssocID="{255E41E5-48B8-4888-A7FB-88382912D85B}" presName="parentShp" presStyleLbl="node1" presStyleIdx="0" presStyleCnt="2">
        <dgm:presLayoutVars>
          <dgm:bulletEnabled val="1"/>
        </dgm:presLayoutVars>
      </dgm:prSet>
      <dgm:spPr/>
    </dgm:pt>
    <dgm:pt modelId="{C68D6005-D115-48FB-B42D-FB0630EE413F}" type="pres">
      <dgm:prSet presAssocID="{255E41E5-48B8-4888-A7FB-88382912D85B}" presName="childShp" presStyleLbl="bgAccFollowNode1" presStyleIdx="0" presStyleCnt="2">
        <dgm:presLayoutVars>
          <dgm:bulletEnabled val="1"/>
        </dgm:presLayoutVars>
      </dgm:prSet>
      <dgm:spPr/>
    </dgm:pt>
    <dgm:pt modelId="{0383E487-83F5-456B-9551-1D3C186741D7}" type="pres">
      <dgm:prSet presAssocID="{27806BAF-793E-427F-A399-20BE53BF5134}" presName="spacing" presStyleCnt="0"/>
      <dgm:spPr/>
    </dgm:pt>
    <dgm:pt modelId="{85A9BF1B-B2CA-43E8-8E2F-4EC064ACCBA9}" type="pres">
      <dgm:prSet presAssocID="{825B0115-4FF1-42E7-9D2F-5EC22191BB65}" presName="linNode" presStyleCnt="0"/>
      <dgm:spPr/>
    </dgm:pt>
    <dgm:pt modelId="{26B8E845-8DB1-4B3D-A177-E27366926DCB}" type="pres">
      <dgm:prSet presAssocID="{825B0115-4FF1-42E7-9D2F-5EC22191BB65}" presName="parentShp" presStyleLbl="node1" presStyleIdx="1" presStyleCnt="2">
        <dgm:presLayoutVars>
          <dgm:bulletEnabled val="1"/>
        </dgm:presLayoutVars>
      </dgm:prSet>
      <dgm:spPr/>
    </dgm:pt>
    <dgm:pt modelId="{AED6B6F1-F0ED-45A9-B746-69B58A80A146}" type="pres">
      <dgm:prSet presAssocID="{825B0115-4FF1-42E7-9D2F-5EC22191BB65}" presName="childShp" presStyleLbl="bgAccFollowNode1" presStyleIdx="1" presStyleCnt="2">
        <dgm:presLayoutVars>
          <dgm:bulletEnabled val="1"/>
        </dgm:presLayoutVars>
      </dgm:prSet>
      <dgm:spPr/>
    </dgm:pt>
  </dgm:ptLst>
  <dgm:cxnLst>
    <dgm:cxn modelId="{CF114C00-4326-4CCF-AC8F-9AB69551EA16}" type="presOf" srcId="{AF706239-B8FE-4318-93E6-7E058F8531D7}" destId="{C68D6005-D115-48FB-B42D-FB0630EE413F}" srcOrd="0" destOrd="0" presId="urn:microsoft.com/office/officeart/2005/8/layout/vList6"/>
    <dgm:cxn modelId="{E0BCCD09-C78A-48F1-BAE4-CF9B5A059760}" type="presOf" srcId="{22D648DE-5613-4607-9A9D-83F8D0232C58}" destId="{D78E366E-ED44-4091-93D7-5E36FF0D5241}" srcOrd="0" destOrd="0" presId="urn:microsoft.com/office/officeart/2005/8/layout/vList6"/>
    <dgm:cxn modelId="{0406221B-A8AB-4E40-8760-44867BB25B26}" type="presOf" srcId="{11355F70-862E-4970-A26D-92C783720CA0}" destId="{C68D6005-D115-48FB-B42D-FB0630EE413F}" srcOrd="0" destOrd="2" presId="urn:microsoft.com/office/officeart/2005/8/layout/vList6"/>
    <dgm:cxn modelId="{2217911B-D063-4ED3-9173-F743EBD89CC5}" srcId="{22D648DE-5613-4607-9A9D-83F8D0232C58}" destId="{825B0115-4FF1-42E7-9D2F-5EC22191BB65}" srcOrd="1" destOrd="0" parTransId="{0E85229C-E548-4449-9224-193158DC3E06}" sibTransId="{FFC62BED-2F3B-42C1-AA4C-AEC11E6163DC}"/>
    <dgm:cxn modelId="{65FC7B32-ADD7-4D24-96B3-05B95EC330FA}" type="presOf" srcId="{69F9EE9D-4A64-4568-9E1E-3C52D675F7A6}" destId="{C68D6005-D115-48FB-B42D-FB0630EE413F}" srcOrd="0" destOrd="1" presId="urn:microsoft.com/office/officeart/2005/8/layout/vList6"/>
    <dgm:cxn modelId="{B2718139-461E-4A37-BB9C-7BFBA7001D54}" srcId="{825B0115-4FF1-42E7-9D2F-5EC22191BB65}" destId="{EBD7BD3E-A33C-4105-BF50-A39D15530A48}" srcOrd="3" destOrd="0" parTransId="{C7A435FD-709D-4EAD-A329-E01865F95CF9}" sibTransId="{2920B271-CDBA-4CDB-A81A-7DAA932EB574}"/>
    <dgm:cxn modelId="{575BE53E-D1C4-4830-960F-7A3FEE5F7694}" srcId="{825B0115-4FF1-42E7-9D2F-5EC22191BB65}" destId="{0EEB0EB7-8DAF-4319-B06B-EB1CE6280214}" srcOrd="2" destOrd="0" parTransId="{92B58646-95C4-45C3-9675-DA217F5A38EA}" sibTransId="{2C11D82B-31D9-490A-9A0E-C1EC96E4C6A0}"/>
    <dgm:cxn modelId="{9C649C5E-1852-4E33-B15E-B30FAB769BBB}" type="presOf" srcId="{255E41E5-48B8-4888-A7FB-88382912D85B}" destId="{25EF1B99-52CF-4C57-B11E-D6E40A3FF15E}" srcOrd="0" destOrd="0" presId="urn:microsoft.com/office/officeart/2005/8/layout/vList6"/>
    <dgm:cxn modelId="{DAE77F46-1779-4AB9-BF46-86CE55DB130A}" type="presOf" srcId="{AB326338-B640-41CD-873B-D5FD79955CE5}" destId="{AED6B6F1-F0ED-45A9-B746-69B58A80A146}" srcOrd="0" destOrd="1" presId="urn:microsoft.com/office/officeart/2005/8/layout/vList6"/>
    <dgm:cxn modelId="{E43D0D68-C993-409C-BA7A-E9327E773899}" srcId="{825B0115-4FF1-42E7-9D2F-5EC22191BB65}" destId="{AB326338-B640-41CD-873B-D5FD79955CE5}" srcOrd="1" destOrd="0" parTransId="{790AB887-A3A5-4F47-BE26-D9A5BEF0EA8F}" sibTransId="{4AE3A7BC-68BF-4E89-BE4C-B48AACC51851}"/>
    <dgm:cxn modelId="{482C066A-E191-4D04-B95B-880F851FBCC0}" srcId="{255E41E5-48B8-4888-A7FB-88382912D85B}" destId="{69F9EE9D-4A64-4568-9E1E-3C52D675F7A6}" srcOrd="1" destOrd="0" parTransId="{ABBC6541-3763-4005-B6FB-96229F6203A5}" sibTransId="{B48FAC16-B59D-4AFB-A63D-C3922B6220F6}"/>
    <dgm:cxn modelId="{C314586C-D559-46C5-A22B-CAC4899B3FB4}" srcId="{22D648DE-5613-4607-9A9D-83F8D0232C58}" destId="{255E41E5-48B8-4888-A7FB-88382912D85B}" srcOrd="0" destOrd="0" parTransId="{084808C2-B5EA-4C29-B0ED-5253AB15ECDD}" sibTransId="{27806BAF-793E-427F-A399-20BE53BF5134}"/>
    <dgm:cxn modelId="{D2565B71-E240-4B69-AF76-A9AAC01D32B7}" srcId="{255E41E5-48B8-4888-A7FB-88382912D85B}" destId="{11355F70-862E-4970-A26D-92C783720CA0}" srcOrd="2" destOrd="0" parTransId="{5AA9EA21-2DE6-4FEB-B871-33AE6D0DD191}" sibTransId="{58C87554-BEDD-47CD-B780-4A9FB6415268}"/>
    <dgm:cxn modelId="{6C2C929E-681D-4BCC-BB3F-79606F5DFA4C}" type="presOf" srcId="{546D23D7-2007-462E-9371-A01C3E33692A}" destId="{AED6B6F1-F0ED-45A9-B746-69B58A80A146}" srcOrd="0" destOrd="0" presId="urn:microsoft.com/office/officeart/2005/8/layout/vList6"/>
    <dgm:cxn modelId="{87C120B3-2CC4-47E3-A68B-29C6C3692FCC}" srcId="{255E41E5-48B8-4888-A7FB-88382912D85B}" destId="{AF706239-B8FE-4318-93E6-7E058F8531D7}" srcOrd="0" destOrd="0" parTransId="{64FA2613-6CE4-4AB4-9BD5-A6483CC1F7FD}" sibTransId="{BD83D7AA-FDEA-48EC-B3E0-F7D955D609ED}"/>
    <dgm:cxn modelId="{EDDB28B8-5600-4166-8D70-5F194645409E}" srcId="{825B0115-4FF1-42E7-9D2F-5EC22191BB65}" destId="{546D23D7-2007-462E-9371-A01C3E33692A}" srcOrd="0" destOrd="0" parTransId="{2E1AB289-E389-4120-B3C5-5E799D2AB6C0}" sibTransId="{058FDCC2-FCFE-4803-BF00-1CD01902DCE2}"/>
    <dgm:cxn modelId="{8109CFBB-4E40-434F-8D74-E71B177118E6}" type="presOf" srcId="{0EEB0EB7-8DAF-4319-B06B-EB1CE6280214}" destId="{AED6B6F1-F0ED-45A9-B746-69B58A80A146}" srcOrd="0" destOrd="2" presId="urn:microsoft.com/office/officeart/2005/8/layout/vList6"/>
    <dgm:cxn modelId="{DD091FDE-2420-49FF-A837-B39098F77C61}" type="presOf" srcId="{AA339985-A16B-4D36-B58A-226F28871F01}" destId="{C68D6005-D115-48FB-B42D-FB0630EE413F}" srcOrd="0" destOrd="3" presId="urn:microsoft.com/office/officeart/2005/8/layout/vList6"/>
    <dgm:cxn modelId="{25781AEB-926A-475F-855B-ACF32542BE1E}" type="presOf" srcId="{825B0115-4FF1-42E7-9D2F-5EC22191BB65}" destId="{26B8E845-8DB1-4B3D-A177-E27366926DCB}" srcOrd="0" destOrd="0" presId="urn:microsoft.com/office/officeart/2005/8/layout/vList6"/>
    <dgm:cxn modelId="{8F6E1DED-451A-44D5-9C11-AC62E068E23A}" srcId="{255E41E5-48B8-4888-A7FB-88382912D85B}" destId="{AA339985-A16B-4D36-B58A-226F28871F01}" srcOrd="3" destOrd="0" parTransId="{4D19DF3C-ABA6-49F5-AD17-206C6E45082F}" sibTransId="{7CC8790D-39C1-4516-9CAF-93A6AB581807}"/>
    <dgm:cxn modelId="{72CA70F3-3F85-4BDA-B2D9-55F3792CA7DE}" type="presOf" srcId="{EBD7BD3E-A33C-4105-BF50-A39D15530A48}" destId="{AED6B6F1-F0ED-45A9-B746-69B58A80A146}" srcOrd="0" destOrd="3" presId="urn:microsoft.com/office/officeart/2005/8/layout/vList6"/>
    <dgm:cxn modelId="{6E96F290-CCEB-4071-AD66-2BEB35E8EEA7}" type="presParOf" srcId="{D78E366E-ED44-4091-93D7-5E36FF0D5241}" destId="{F56EA07A-127A-417C-8B9E-CB22D2D1CC5E}" srcOrd="0" destOrd="0" presId="urn:microsoft.com/office/officeart/2005/8/layout/vList6"/>
    <dgm:cxn modelId="{136890F3-32FC-4536-8BBF-FE52C7571448}" type="presParOf" srcId="{F56EA07A-127A-417C-8B9E-CB22D2D1CC5E}" destId="{25EF1B99-52CF-4C57-B11E-D6E40A3FF15E}" srcOrd="0" destOrd="0" presId="urn:microsoft.com/office/officeart/2005/8/layout/vList6"/>
    <dgm:cxn modelId="{AA86973D-7CF1-4ABA-85E8-68F01D681505}" type="presParOf" srcId="{F56EA07A-127A-417C-8B9E-CB22D2D1CC5E}" destId="{C68D6005-D115-48FB-B42D-FB0630EE413F}" srcOrd="1" destOrd="0" presId="urn:microsoft.com/office/officeart/2005/8/layout/vList6"/>
    <dgm:cxn modelId="{65C9959F-617D-427C-9929-2EE63B6867C1}" type="presParOf" srcId="{D78E366E-ED44-4091-93D7-5E36FF0D5241}" destId="{0383E487-83F5-456B-9551-1D3C186741D7}" srcOrd="1" destOrd="0" presId="urn:microsoft.com/office/officeart/2005/8/layout/vList6"/>
    <dgm:cxn modelId="{D6463F2E-9361-41E9-A7FC-22AEDC076CED}" type="presParOf" srcId="{D78E366E-ED44-4091-93D7-5E36FF0D5241}" destId="{85A9BF1B-B2CA-43E8-8E2F-4EC064ACCBA9}" srcOrd="2" destOrd="0" presId="urn:microsoft.com/office/officeart/2005/8/layout/vList6"/>
    <dgm:cxn modelId="{E687AD32-A0CA-43C4-8AD2-0451DA9A02D1}" type="presParOf" srcId="{85A9BF1B-B2CA-43E8-8E2F-4EC064ACCBA9}" destId="{26B8E845-8DB1-4B3D-A177-E27366926DCB}" srcOrd="0" destOrd="0" presId="urn:microsoft.com/office/officeart/2005/8/layout/vList6"/>
    <dgm:cxn modelId="{30305787-D9F9-408A-905E-4E436ED23CC3}" type="presParOf" srcId="{85A9BF1B-B2CA-43E8-8E2F-4EC064ACCBA9}" destId="{AED6B6F1-F0ED-45A9-B746-69B58A80A14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7E0630-3215-4002-9FEA-248E9F18A52F}"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n-SG"/>
        </a:p>
      </dgm:t>
    </dgm:pt>
    <dgm:pt modelId="{6C13AEEB-E225-4952-BB7D-A7F289EF9753}">
      <dgm:prSet phldrT="[Text]"/>
      <dgm:spPr/>
      <dgm:t>
        <a:bodyPr/>
        <a:lstStyle/>
        <a:p>
          <a:r>
            <a:rPr lang="en-SG" dirty="0"/>
            <a:t>Affluent society</a:t>
          </a:r>
        </a:p>
      </dgm:t>
    </dgm:pt>
    <dgm:pt modelId="{0BC08680-7DE8-4E51-B6D8-2A806CD348EA}" type="parTrans" cxnId="{401A9160-16CE-45FD-9213-287C1162A232}">
      <dgm:prSet/>
      <dgm:spPr/>
      <dgm:t>
        <a:bodyPr/>
        <a:lstStyle/>
        <a:p>
          <a:endParaRPr lang="en-SG"/>
        </a:p>
      </dgm:t>
    </dgm:pt>
    <dgm:pt modelId="{05C99A3C-95F6-4152-93CF-D421CD3E0323}" type="sibTrans" cxnId="{401A9160-16CE-45FD-9213-287C1162A232}">
      <dgm:prSet/>
      <dgm:spPr/>
      <dgm:t>
        <a:bodyPr/>
        <a:lstStyle/>
        <a:p>
          <a:endParaRPr lang="en-SG"/>
        </a:p>
      </dgm:t>
    </dgm:pt>
    <dgm:pt modelId="{6FCEC035-D37E-446A-953F-935EDE8945CD}" type="asst">
      <dgm:prSet phldrT="[Text]"/>
      <dgm:spPr/>
      <dgm:t>
        <a:bodyPr/>
        <a:lstStyle/>
        <a:p>
          <a:r>
            <a:rPr lang="en-SG" dirty="0"/>
            <a:t>Prosperous individuals</a:t>
          </a:r>
        </a:p>
      </dgm:t>
    </dgm:pt>
    <dgm:pt modelId="{E85391A8-E74E-4E10-8596-582D09601251}" type="parTrans" cxnId="{FD01BDB6-D7B0-465D-83EA-B7D2E2570F08}">
      <dgm:prSet/>
      <dgm:spPr/>
      <dgm:t>
        <a:bodyPr/>
        <a:lstStyle/>
        <a:p>
          <a:endParaRPr lang="en-SG"/>
        </a:p>
      </dgm:t>
    </dgm:pt>
    <dgm:pt modelId="{6CED8B96-D7F3-43AE-9696-47FDD1B38737}" type="sibTrans" cxnId="{FD01BDB6-D7B0-465D-83EA-B7D2E2570F08}">
      <dgm:prSet/>
      <dgm:spPr/>
      <dgm:t>
        <a:bodyPr/>
        <a:lstStyle/>
        <a:p>
          <a:endParaRPr lang="en-SG"/>
        </a:p>
      </dgm:t>
    </dgm:pt>
    <dgm:pt modelId="{085D21F8-49D8-4ED3-BA13-656125CF5497}">
      <dgm:prSet phldrT="[Text]"/>
      <dgm:spPr/>
      <dgm:t>
        <a:bodyPr/>
        <a:lstStyle/>
        <a:p>
          <a:r>
            <a:rPr lang="en-SG" dirty="0"/>
            <a:t>Better education, healthcare and happiness</a:t>
          </a:r>
        </a:p>
      </dgm:t>
    </dgm:pt>
    <dgm:pt modelId="{E8F644B6-F6C8-4588-95E9-95879B9B299B}" type="parTrans" cxnId="{4E583330-7309-45CF-82F2-8F4E79D8CE1A}">
      <dgm:prSet/>
      <dgm:spPr/>
      <dgm:t>
        <a:bodyPr/>
        <a:lstStyle/>
        <a:p>
          <a:endParaRPr lang="en-SG"/>
        </a:p>
      </dgm:t>
    </dgm:pt>
    <dgm:pt modelId="{BD3AFCB6-664A-4A3A-B97C-67BE0129D4C0}" type="sibTrans" cxnId="{4E583330-7309-45CF-82F2-8F4E79D8CE1A}">
      <dgm:prSet/>
      <dgm:spPr/>
      <dgm:t>
        <a:bodyPr/>
        <a:lstStyle/>
        <a:p>
          <a:endParaRPr lang="en-SG"/>
        </a:p>
      </dgm:t>
    </dgm:pt>
    <dgm:pt modelId="{EF7DC902-1F5F-49F2-819E-FBE45E022A1D}">
      <dgm:prSet phldrT="[Text]"/>
      <dgm:spPr/>
      <dgm:t>
        <a:bodyPr/>
        <a:lstStyle/>
        <a:p>
          <a:r>
            <a:rPr lang="en-SG" dirty="0"/>
            <a:t>More desires, more competitions and more pressures</a:t>
          </a:r>
        </a:p>
      </dgm:t>
    </dgm:pt>
    <dgm:pt modelId="{DD53AC47-07D5-42DE-906C-9DC8B6F8E668}" type="parTrans" cxnId="{2277EA3C-3FDC-4505-8923-F99202C32231}">
      <dgm:prSet/>
      <dgm:spPr/>
      <dgm:t>
        <a:bodyPr/>
        <a:lstStyle/>
        <a:p>
          <a:endParaRPr lang="en-SG"/>
        </a:p>
      </dgm:t>
    </dgm:pt>
    <dgm:pt modelId="{5A419F19-6DF3-4380-8E2F-AA88C1968646}" type="sibTrans" cxnId="{2277EA3C-3FDC-4505-8923-F99202C32231}">
      <dgm:prSet/>
      <dgm:spPr/>
      <dgm:t>
        <a:bodyPr/>
        <a:lstStyle/>
        <a:p>
          <a:endParaRPr lang="en-SG"/>
        </a:p>
      </dgm:t>
    </dgm:pt>
    <dgm:pt modelId="{C2C40187-D447-4382-ABB7-3C8F32F46060}">
      <dgm:prSet phldrT="[Text]"/>
      <dgm:spPr/>
      <dgm:t>
        <a:bodyPr/>
        <a:lstStyle/>
        <a:p>
          <a:r>
            <a:rPr lang="en-SG" dirty="0"/>
            <a:t>Anxieties, uncertainties, and </a:t>
          </a:r>
          <a:r>
            <a:rPr lang="en-SG" i="1" dirty="0"/>
            <a:t>affluenza</a:t>
          </a:r>
        </a:p>
      </dgm:t>
    </dgm:pt>
    <dgm:pt modelId="{CD42D3AA-B241-4F6B-8600-B76D3FF7B791}" type="parTrans" cxnId="{A1BDC846-59EC-4027-A549-737689863DB7}">
      <dgm:prSet/>
      <dgm:spPr/>
      <dgm:t>
        <a:bodyPr/>
        <a:lstStyle/>
        <a:p>
          <a:endParaRPr lang="en-SG"/>
        </a:p>
      </dgm:t>
    </dgm:pt>
    <dgm:pt modelId="{FDBDBBE3-CED0-4BBD-9106-283F1BEA04DE}" type="sibTrans" cxnId="{A1BDC846-59EC-4027-A549-737689863DB7}">
      <dgm:prSet/>
      <dgm:spPr/>
      <dgm:t>
        <a:bodyPr/>
        <a:lstStyle/>
        <a:p>
          <a:endParaRPr lang="en-SG"/>
        </a:p>
      </dgm:t>
    </dgm:pt>
    <dgm:pt modelId="{82C5E133-1841-4538-99D7-743F7EF018A5}" type="pres">
      <dgm:prSet presAssocID="{1B7E0630-3215-4002-9FEA-248E9F18A52F}" presName="Name0" presStyleCnt="0">
        <dgm:presLayoutVars>
          <dgm:orgChart val="1"/>
          <dgm:chPref val="1"/>
          <dgm:dir/>
          <dgm:animOne val="branch"/>
          <dgm:animLvl val="lvl"/>
          <dgm:resizeHandles/>
        </dgm:presLayoutVars>
      </dgm:prSet>
      <dgm:spPr/>
    </dgm:pt>
    <dgm:pt modelId="{36692A8D-0416-4D18-80F0-71C68F173114}" type="pres">
      <dgm:prSet presAssocID="{6C13AEEB-E225-4952-BB7D-A7F289EF9753}" presName="hierRoot1" presStyleCnt="0">
        <dgm:presLayoutVars>
          <dgm:hierBranch val="init"/>
        </dgm:presLayoutVars>
      </dgm:prSet>
      <dgm:spPr/>
    </dgm:pt>
    <dgm:pt modelId="{C782B8C9-2579-4F05-9F62-B9E1ECEB3A63}" type="pres">
      <dgm:prSet presAssocID="{6C13AEEB-E225-4952-BB7D-A7F289EF9753}" presName="rootComposite1" presStyleCnt="0"/>
      <dgm:spPr/>
    </dgm:pt>
    <dgm:pt modelId="{34940A5E-51AD-4722-9D69-7936C770FDA4}" type="pres">
      <dgm:prSet presAssocID="{6C13AEEB-E225-4952-BB7D-A7F289EF9753}" presName="rootText1" presStyleLbl="alignAcc1" presStyleIdx="0" presStyleCnt="0">
        <dgm:presLayoutVars>
          <dgm:chPref val="3"/>
        </dgm:presLayoutVars>
      </dgm:prSet>
      <dgm:spPr/>
    </dgm:pt>
    <dgm:pt modelId="{7263A7A2-7371-4357-A7FD-B37F8E922D49}" type="pres">
      <dgm:prSet presAssocID="{6C13AEEB-E225-4952-BB7D-A7F289EF9753}" presName="topArc1" presStyleLbl="parChTrans1D1" presStyleIdx="0" presStyleCnt="10"/>
      <dgm:spPr/>
    </dgm:pt>
    <dgm:pt modelId="{E278AF4A-9601-4BCF-9F69-A1A052DBC8DD}" type="pres">
      <dgm:prSet presAssocID="{6C13AEEB-E225-4952-BB7D-A7F289EF9753}" presName="bottomArc1" presStyleLbl="parChTrans1D1" presStyleIdx="1" presStyleCnt="10"/>
      <dgm:spPr/>
    </dgm:pt>
    <dgm:pt modelId="{0182DA37-CC56-4535-9A14-CFDF92198909}" type="pres">
      <dgm:prSet presAssocID="{6C13AEEB-E225-4952-BB7D-A7F289EF9753}" presName="topConnNode1" presStyleLbl="node1" presStyleIdx="0" presStyleCnt="0"/>
      <dgm:spPr/>
    </dgm:pt>
    <dgm:pt modelId="{7B6D23B5-F42F-4D30-A8C5-59FEBAA26E4A}" type="pres">
      <dgm:prSet presAssocID="{6C13AEEB-E225-4952-BB7D-A7F289EF9753}" presName="hierChild2" presStyleCnt="0"/>
      <dgm:spPr/>
    </dgm:pt>
    <dgm:pt modelId="{9AB8A15F-8F09-49B6-82E5-3587B601EBD4}" type="pres">
      <dgm:prSet presAssocID="{E8F644B6-F6C8-4588-95E9-95879B9B299B}" presName="Name28" presStyleLbl="parChTrans1D2" presStyleIdx="0" presStyleCnt="4"/>
      <dgm:spPr/>
    </dgm:pt>
    <dgm:pt modelId="{728A0C4F-C41A-451B-953B-4B8B30E56D94}" type="pres">
      <dgm:prSet presAssocID="{085D21F8-49D8-4ED3-BA13-656125CF5497}" presName="hierRoot2" presStyleCnt="0">
        <dgm:presLayoutVars>
          <dgm:hierBranch val="init"/>
        </dgm:presLayoutVars>
      </dgm:prSet>
      <dgm:spPr/>
    </dgm:pt>
    <dgm:pt modelId="{F5663A40-C6A4-4DD9-A845-4B3A1A875586}" type="pres">
      <dgm:prSet presAssocID="{085D21F8-49D8-4ED3-BA13-656125CF5497}" presName="rootComposite2" presStyleCnt="0"/>
      <dgm:spPr/>
    </dgm:pt>
    <dgm:pt modelId="{C1D38DF6-52CC-4E66-AEDD-B23AD384EE7E}" type="pres">
      <dgm:prSet presAssocID="{085D21F8-49D8-4ED3-BA13-656125CF5497}" presName="rootText2" presStyleLbl="alignAcc1" presStyleIdx="0" presStyleCnt="0">
        <dgm:presLayoutVars>
          <dgm:chPref val="3"/>
        </dgm:presLayoutVars>
      </dgm:prSet>
      <dgm:spPr/>
    </dgm:pt>
    <dgm:pt modelId="{C581134A-26F7-4F5F-9D72-2BC20D4BCEEF}" type="pres">
      <dgm:prSet presAssocID="{085D21F8-49D8-4ED3-BA13-656125CF5497}" presName="topArc2" presStyleLbl="parChTrans1D1" presStyleIdx="2" presStyleCnt="10"/>
      <dgm:spPr/>
    </dgm:pt>
    <dgm:pt modelId="{03CEFA28-3127-4760-A522-DBE8F02521CF}" type="pres">
      <dgm:prSet presAssocID="{085D21F8-49D8-4ED3-BA13-656125CF5497}" presName="bottomArc2" presStyleLbl="parChTrans1D1" presStyleIdx="3" presStyleCnt="10"/>
      <dgm:spPr/>
    </dgm:pt>
    <dgm:pt modelId="{9C6096D2-B365-4191-9B32-F5D435A5B8C9}" type="pres">
      <dgm:prSet presAssocID="{085D21F8-49D8-4ED3-BA13-656125CF5497}" presName="topConnNode2" presStyleLbl="node2" presStyleIdx="0" presStyleCnt="0"/>
      <dgm:spPr/>
    </dgm:pt>
    <dgm:pt modelId="{BE4E6A9C-6613-40A2-BE7D-53D5C16C545B}" type="pres">
      <dgm:prSet presAssocID="{085D21F8-49D8-4ED3-BA13-656125CF5497}" presName="hierChild4" presStyleCnt="0"/>
      <dgm:spPr/>
    </dgm:pt>
    <dgm:pt modelId="{3124F289-9F33-4879-9BD0-52EA1C893E72}" type="pres">
      <dgm:prSet presAssocID="{085D21F8-49D8-4ED3-BA13-656125CF5497}" presName="hierChild5" presStyleCnt="0"/>
      <dgm:spPr/>
    </dgm:pt>
    <dgm:pt modelId="{87549FF2-16F3-427C-AE12-49AE9DFCA692}" type="pres">
      <dgm:prSet presAssocID="{DD53AC47-07D5-42DE-906C-9DC8B6F8E668}" presName="Name28" presStyleLbl="parChTrans1D2" presStyleIdx="1" presStyleCnt="4"/>
      <dgm:spPr/>
    </dgm:pt>
    <dgm:pt modelId="{FEEC47D1-80B5-459E-A736-D941C6C271EE}" type="pres">
      <dgm:prSet presAssocID="{EF7DC902-1F5F-49F2-819E-FBE45E022A1D}" presName="hierRoot2" presStyleCnt="0">
        <dgm:presLayoutVars>
          <dgm:hierBranch val="init"/>
        </dgm:presLayoutVars>
      </dgm:prSet>
      <dgm:spPr/>
    </dgm:pt>
    <dgm:pt modelId="{C2444B11-D8F6-426E-A6D7-8EF99CA9E110}" type="pres">
      <dgm:prSet presAssocID="{EF7DC902-1F5F-49F2-819E-FBE45E022A1D}" presName="rootComposite2" presStyleCnt="0"/>
      <dgm:spPr/>
    </dgm:pt>
    <dgm:pt modelId="{1500CBFD-D422-4669-9536-4E2AC5CC1873}" type="pres">
      <dgm:prSet presAssocID="{EF7DC902-1F5F-49F2-819E-FBE45E022A1D}" presName="rootText2" presStyleLbl="alignAcc1" presStyleIdx="0" presStyleCnt="0">
        <dgm:presLayoutVars>
          <dgm:chPref val="3"/>
        </dgm:presLayoutVars>
      </dgm:prSet>
      <dgm:spPr/>
    </dgm:pt>
    <dgm:pt modelId="{FD0D667E-A0FC-4F2E-86DC-E10F6E6BD7AA}" type="pres">
      <dgm:prSet presAssocID="{EF7DC902-1F5F-49F2-819E-FBE45E022A1D}" presName="topArc2" presStyleLbl="parChTrans1D1" presStyleIdx="4" presStyleCnt="10"/>
      <dgm:spPr/>
    </dgm:pt>
    <dgm:pt modelId="{9632791B-416D-42E6-9BE3-02C897719A60}" type="pres">
      <dgm:prSet presAssocID="{EF7DC902-1F5F-49F2-819E-FBE45E022A1D}" presName="bottomArc2" presStyleLbl="parChTrans1D1" presStyleIdx="5" presStyleCnt="10"/>
      <dgm:spPr/>
    </dgm:pt>
    <dgm:pt modelId="{E39DE040-3FB3-4E4D-B179-2791F0F83036}" type="pres">
      <dgm:prSet presAssocID="{EF7DC902-1F5F-49F2-819E-FBE45E022A1D}" presName="topConnNode2" presStyleLbl="node2" presStyleIdx="0" presStyleCnt="0"/>
      <dgm:spPr/>
    </dgm:pt>
    <dgm:pt modelId="{547013DE-A39E-4D81-B573-CA190F2EE9B2}" type="pres">
      <dgm:prSet presAssocID="{EF7DC902-1F5F-49F2-819E-FBE45E022A1D}" presName="hierChild4" presStyleCnt="0"/>
      <dgm:spPr/>
    </dgm:pt>
    <dgm:pt modelId="{F01D9E36-D3DA-42A7-B17B-5F3AF0286ACE}" type="pres">
      <dgm:prSet presAssocID="{EF7DC902-1F5F-49F2-819E-FBE45E022A1D}" presName="hierChild5" presStyleCnt="0"/>
      <dgm:spPr/>
    </dgm:pt>
    <dgm:pt modelId="{5E67B740-7620-444B-B1AE-9D324FD72357}" type="pres">
      <dgm:prSet presAssocID="{CD42D3AA-B241-4F6B-8600-B76D3FF7B791}" presName="Name28" presStyleLbl="parChTrans1D2" presStyleIdx="2" presStyleCnt="4"/>
      <dgm:spPr/>
    </dgm:pt>
    <dgm:pt modelId="{DDB3003D-7C3E-4853-BB7B-05EFC783C724}" type="pres">
      <dgm:prSet presAssocID="{C2C40187-D447-4382-ABB7-3C8F32F46060}" presName="hierRoot2" presStyleCnt="0">
        <dgm:presLayoutVars>
          <dgm:hierBranch val="init"/>
        </dgm:presLayoutVars>
      </dgm:prSet>
      <dgm:spPr/>
    </dgm:pt>
    <dgm:pt modelId="{538AEFAC-2206-4904-992E-6BD8CF117198}" type="pres">
      <dgm:prSet presAssocID="{C2C40187-D447-4382-ABB7-3C8F32F46060}" presName="rootComposite2" presStyleCnt="0"/>
      <dgm:spPr/>
    </dgm:pt>
    <dgm:pt modelId="{9629A722-78B2-42E4-B240-0BD11D5F8992}" type="pres">
      <dgm:prSet presAssocID="{C2C40187-D447-4382-ABB7-3C8F32F46060}" presName="rootText2" presStyleLbl="alignAcc1" presStyleIdx="0" presStyleCnt="0">
        <dgm:presLayoutVars>
          <dgm:chPref val="3"/>
        </dgm:presLayoutVars>
      </dgm:prSet>
      <dgm:spPr/>
    </dgm:pt>
    <dgm:pt modelId="{9ADDA92B-2C35-4BDA-8141-653CC56840E5}" type="pres">
      <dgm:prSet presAssocID="{C2C40187-D447-4382-ABB7-3C8F32F46060}" presName="topArc2" presStyleLbl="parChTrans1D1" presStyleIdx="6" presStyleCnt="10"/>
      <dgm:spPr/>
    </dgm:pt>
    <dgm:pt modelId="{3E11D0B1-E33D-40D6-9915-763DE260062F}" type="pres">
      <dgm:prSet presAssocID="{C2C40187-D447-4382-ABB7-3C8F32F46060}" presName="bottomArc2" presStyleLbl="parChTrans1D1" presStyleIdx="7" presStyleCnt="10"/>
      <dgm:spPr/>
    </dgm:pt>
    <dgm:pt modelId="{3EFE5BD0-7295-4D1D-919D-C50ABD55FFCA}" type="pres">
      <dgm:prSet presAssocID="{C2C40187-D447-4382-ABB7-3C8F32F46060}" presName="topConnNode2" presStyleLbl="node2" presStyleIdx="0" presStyleCnt="0"/>
      <dgm:spPr/>
    </dgm:pt>
    <dgm:pt modelId="{661C2B15-3789-4AED-B858-B45359F37DFB}" type="pres">
      <dgm:prSet presAssocID="{C2C40187-D447-4382-ABB7-3C8F32F46060}" presName="hierChild4" presStyleCnt="0"/>
      <dgm:spPr/>
    </dgm:pt>
    <dgm:pt modelId="{ED35E38C-15C8-471F-8AA9-EA8C6E511ACE}" type="pres">
      <dgm:prSet presAssocID="{C2C40187-D447-4382-ABB7-3C8F32F46060}" presName="hierChild5" presStyleCnt="0"/>
      <dgm:spPr/>
    </dgm:pt>
    <dgm:pt modelId="{CEB3EFFD-6E49-4251-AEE3-892EEAD50A73}" type="pres">
      <dgm:prSet presAssocID="{6C13AEEB-E225-4952-BB7D-A7F289EF9753}" presName="hierChild3" presStyleCnt="0"/>
      <dgm:spPr/>
    </dgm:pt>
    <dgm:pt modelId="{B394EA75-433F-4F81-8299-12807AA3CD17}" type="pres">
      <dgm:prSet presAssocID="{E85391A8-E74E-4E10-8596-582D09601251}" presName="Name101" presStyleLbl="parChTrans1D2" presStyleIdx="3" presStyleCnt="4"/>
      <dgm:spPr/>
    </dgm:pt>
    <dgm:pt modelId="{EE53D914-5CD0-4C75-850E-91000E464945}" type="pres">
      <dgm:prSet presAssocID="{6FCEC035-D37E-446A-953F-935EDE8945CD}" presName="hierRoot3" presStyleCnt="0">
        <dgm:presLayoutVars>
          <dgm:hierBranch val="init"/>
        </dgm:presLayoutVars>
      </dgm:prSet>
      <dgm:spPr/>
    </dgm:pt>
    <dgm:pt modelId="{7DA6C160-FA8C-4EF1-BF0D-4D0F833D6F1C}" type="pres">
      <dgm:prSet presAssocID="{6FCEC035-D37E-446A-953F-935EDE8945CD}" presName="rootComposite3" presStyleCnt="0"/>
      <dgm:spPr/>
    </dgm:pt>
    <dgm:pt modelId="{FC55C021-4027-4138-8954-2DDCD9206B0C}" type="pres">
      <dgm:prSet presAssocID="{6FCEC035-D37E-446A-953F-935EDE8945CD}" presName="rootText3" presStyleLbl="alignAcc1" presStyleIdx="0" presStyleCnt="0">
        <dgm:presLayoutVars>
          <dgm:chPref val="3"/>
        </dgm:presLayoutVars>
      </dgm:prSet>
      <dgm:spPr/>
    </dgm:pt>
    <dgm:pt modelId="{C32D22A3-7B04-4406-B423-54DCEDBC7767}" type="pres">
      <dgm:prSet presAssocID="{6FCEC035-D37E-446A-953F-935EDE8945CD}" presName="topArc3" presStyleLbl="parChTrans1D1" presStyleIdx="8" presStyleCnt="10"/>
      <dgm:spPr/>
    </dgm:pt>
    <dgm:pt modelId="{7CCE66C3-F125-4A21-B57F-7F0F51516CA3}" type="pres">
      <dgm:prSet presAssocID="{6FCEC035-D37E-446A-953F-935EDE8945CD}" presName="bottomArc3" presStyleLbl="parChTrans1D1" presStyleIdx="9" presStyleCnt="10"/>
      <dgm:spPr/>
    </dgm:pt>
    <dgm:pt modelId="{23E808FC-C407-4871-9877-2C2354F14AA7}" type="pres">
      <dgm:prSet presAssocID="{6FCEC035-D37E-446A-953F-935EDE8945CD}" presName="topConnNode3" presStyleLbl="asst1" presStyleIdx="0" presStyleCnt="0"/>
      <dgm:spPr/>
    </dgm:pt>
    <dgm:pt modelId="{8E3A51E8-B5E5-4E17-B220-317A409C5998}" type="pres">
      <dgm:prSet presAssocID="{6FCEC035-D37E-446A-953F-935EDE8945CD}" presName="hierChild6" presStyleCnt="0"/>
      <dgm:spPr/>
    </dgm:pt>
    <dgm:pt modelId="{7F46671D-BBA9-481F-A5A3-89C7F869CCBB}" type="pres">
      <dgm:prSet presAssocID="{6FCEC035-D37E-446A-953F-935EDE8945CD}" presName="hierChild7" presStyleCnt="0"/>
      <dgm:spPr/>
    </dgm:pt>
  </dgm:ptLst>
  <dgm:cxnLst>
    <dgm:cxn modelId="{9BE78407-262B-40A2-8103-07F8177632E7}" type="presOf" srcId="{EF7DC902-1F5F-49F2-819E-FBE45E022A1D}" destId="{E39DE040-3FB3-4E4D-B179-2791F0F83036}" srcOrd="1" destOrd="0" presId="urn:microsoft.com/office/officeart/2008/layout/HalfCircleOrganizationChart"/>
    <dgm:cxn modelId="{2775341D-DB4E-40F1-8591-5970552E2DF1}" type="presOf" srcId="{E8F644B6-F6C8-4588-95E9-95879B9B299B}" destId="{9AB8A15F-8F09-49B6-82E5-3587B601EBD4}" srcOrd="0" destOrd="0" presId="urn:microsoft.com/office/officeart/2008/layout/HalfCircleOrganizationChart"/>
    <dgm:cxn modelId="{C5D32120-43E1-43EB-9160-9622B01B52DA}" type="presOf" srcId="{C2C40187-D447-4382-ABB7-3C8F32F46060}" destId="{3EFE5BD0-7295-4D1D-919D-C50ABD55FFCA}" srcOrd="1" destOrd="0" presId="urn:microsoft.com/office/officeart/2008/layout/HalfCircleOrganizationChart"/>
    <dgm:cxn modelId="{3CF1EB25-6C38-4D72-8824-6B29080E540A}" type="presOf" srcId="{1B7E0630-3215-4002-9FEA-248E9F18A52F}" destId="{82C5E133-1841-4538-99D7-743F7EF018A5}" srcOrd="0" destOrd="0" presId="urn:microsoft.com/office/officeart/2008/layout/HalfCircleOrganizationChart"/>
    <dgm:cxn modelId="{39D7482E-CE2D-4B10-BFC0-B1C6C26E753B}" type="presOf" srcId="{CD42D3AA-B241-4F6B-8600-B76D3FF7B791}" destId="{5E67B740-7620-444B-B1AE-9D324FD72357}" srcOrd="0" destOrd="0" presId="urn:microsoft.com/office/officeart/2008/layout/HalfCircleOrganizationChart"/>
    <dgm:cxn modelId="{4E583330-7309-45CF-82F2-8F4E79D8CE1A}" srcId="{6C13AEEB-E225-4952-BB7D-A7F289EF9753}" destId="{085D21F8-49D8-4ED3-BA13-656125CF5497}" srcOrd="1" destOrd="0" parTransId="{E8F644B6-F6C8-4588-95E9-95879B9B299B}" sibTransId="{BD3AFCB6-664A-4A3A-B97C-67BE0129D4C0}"/>
    <dgm:cxn modelId="{2277EA3C-3FDC-4505-8923-F99202C32231}" srcId="{6C13AEEB-E225-4952-BB7D-A7F289EF9753}" destId="{EF7DC902-1F5F-49F2-819E-FBE45E022A1D}" srcOrd="2" destOrd="0" parTransId="{DD53AC47-07D5-42DE-906C-9DC8B6F8E668}" sibTransId="{5A419F19-6DF3-4380-8E2F-AA88C1968646}"/>
    <dgm:cxn modelId="{401A9160-16CE-45FD-9213-287C1162A232}" srcId="{1B7E0630-3215-4002-9FEA-248E9F18A52F}" destId="{6C13AEEB-E225-4952-BB7D-A7F289EF9753}" srcOrd="0" destOrd="0" parTransId="{0BC08680-7DE8-4E51-B6D8-2A806CD348EA}" sibTransId="{05C99A3C-95F6-4152-93CF-D421CD3E0323}"/>
    <dgm:cxn modelId="{0C2DBC43-53CF-467C-8951-109EAEB400A8}" type="presOf" srcId="{EF7DC902-1F5F-49F2-819E-FBE45E022A1D}" destId="{1500CBFD-D422-4669-9536-4E2AC5CC1873}" srcOrd="0" destOrd="0" presId="urn:microsoft.com/office/officeart/2008/layout/HalfCircleOrganizationChart"/>
    <dgm:cxn modelId="{A1BDC846-59EC-4027-A549-737689863DB7}" srcId="{6C13AEEB-E225-4952-BB7D-A7F289EF9753}" destId="{C2C40187-D447-4382-ABB7-3C8F32F46060}" srcOrd="3" destOrd="0" parTransId="{CD42D3AA-B241-4F6B-8600-B76D3FF7B791}" sibTransId="{FDBDBBE3-CED0-4BBD-9106-283F1BEA04DE}"/>
    <dgm:cxn modelId="{F2BC2B52-4EE6-49D7-ABD5-4BDFE1AB7132}" type="presOf" srcId="{6C13AEEB-E225-4952-BB7D-A7F289EF9753}" destId="{34940A5E-51AD-4722-9D69-7936C770FDA4}" srcOrd="0" destOrd="0" presId="urn:microsoft.com/office/officeart/2008/layout/HalfCircleOrganizationChart"/>
    <dgm:cxn modelId="{678FE154-29EE-438E-A88B-B1CD365C029A}" type="presOf" srcId="{6FCEC035-D37E-446A-953F-935EDE8945CD}" destId="{23E808FC-C407-4871-9877-2C2354F14AA7}" srcOrd="1" destOrd="0" presId="urn:microsoft.com/office/officeart/2008/layout/HalfCircleOrganizationChart"/>
    <dgm:cxn modelId="{63E63B7A-101A-4D58-AC72-9520E6B7B0AB}" type="presOf" srcId="{085D21F8-49D8-4ED3-BA13-656125CF5497}" destId="{9C6096D2-B365-4191-9B32-F5D435A5B8C9}" srcOrd="1" destOrd="0" presId="urn:microsoft.com/office/officeart/2008/layout/HalfCircleOrganizationChart"/>
    <dgm:cxn modelId="{FD01BDB6-D7B0-465D-83EA-B7D2E2570F08}" srcId="{6C13AEEB-E225-4952-BB7D-A7F289EF9753}" destId="{6FCEC035-D37E-446A-953F-935EDE8945CD}" srcOrd="0" destOrd="0" parTransId="{E85391A8-E74E-4E10-8596-582D09601251}" sibTransId="{6CED8B96-D7F3-43AE-9696-47FDD1B38737}"/>
    <dgm:cxn modelId="{C39DF8BD-5EF8-4774-BDE7-BF0A44600A34}" type="presOf" srcId="{E85391A8-E74E-4E10-8596-582D09601251}" destId="{B394EA75-433F-4F81-8299-12807AA3CD17}" srcOrd="0" destOrd="0" presId="urn:microsoft.com/office/officeart/2008/layout/HalfCircleOrganizationChart"/>
    <dgm:cxn modelId="{C44DC8C3-2655-46C2-9AB9-B8D934B2731B}" type="presOf" srcId="{DD53AC47-07D5-42DE-906C-9DC8B6F8E668}" destId="{87549FF2-16F3-427C-AE12-49AE9DFCA692}" srcOrd="0" destOrd="0" presId="urn:microsoft.com/office/officeart/2008/layout/HalfCircleOrganizationChart"/>
    <dgm:cxn modelId="{7D94A7CC-0E2A-49F4-AD29-14516DF91CEE}" type="presOf" srcId="{6C13AEEB-E225-4952-BB7D-A7F289EF9753}" destId="{0182DA37-CC56-4535-9A14-CFDF92198909}" srcOrd="1" destOrd="0" presId="urn:microsoft.com/office/officeart/2008/layout/HalfCircleOrganizationChart"/>
    <dgm:cxn modelId="{53514EE4-43C1-4973-BFFE-E07936FE4EEE}" type="presOf" srcId="{6FCEC035-D37E-446A-953F-935EDE8945CD}" destId="{FC55C021-4027-4138-8954-2DDCD9206B0C}" srcOrd="0" destOrd="0" presId="urn:microsoft.com/office/officeart/2008/layout/HalfCircleOrganizationChart"/>
    <dgm:cxn modelId="{92139EF6-A402-4676-BB81-41A651F64330}" type="presOf" srcId="{085D21F8-49D8-4ED3-BA13-656125CF5497}" destId="{C1D38DF6-52CC-4E66-AEDD-B23AD384EE7E}" srcOrd="0" destOrd="0" presId="urn:microsoft.com/office/officeart/2008/layout/HalfCircleOrganizationChart"/>
    <dgm:cxn modelId="{C2EB74F8-A2F7-4849-87FA-2CF1CD278F55}" type="presOf" srcId="{C2C40187-D447-4382-ABB7-3C8F32F46060}" destId="{9629A722-78B2-42E4-B240-0BD11D5F8992}" srcOrd="0" destOrd="0" presId="urn:microsoft.com/office/officeart/2008/layout/HalfCircleOrganizationChart"/>
    <dgm:cxn modelId="{7D2DF1F5-CEC4-434E-9F7F-F7AEB2C0FEF5}" type="presParOf" srcId="{82C5E133-1841-4538-99D7-743F7EF018A5}" destId="{36692A8D-0416-4D18-80F0-71C68F173114}" srcOrd="0" destOrd="0" presId="urn:microsoft.com/office/officeart/2008/layout/HalfCircleOrganizationChart"/>
    <dgm:cxn modelId="{70291F3F-D1D3-4656-B2B6-EB497DFD9D47}" type="presParOf" srcId="{36692A8D-0416-4D18-80F0-71C68F173114}" destId="{C782B8C9-2579-4F05-9F62-B9E1ECEB3A63}" srcOrd="0" destOrd="0" presId="urn:microsoft.com/office/officeart/2008/layout/HalfCircleOrganizationChart"/>
    <dgm:cxn modelId="{7FC401CD-5331-427C-B09F-56AB232EF0A9}" type="presParOf" srcId="{C782B8C9-2579-4F05-9F62-B9E1ECEB3A63}" destId="{34940A5E-51AD-4722-9D69-7936C770FDA4}" srcOrd="0" destOrd="0" presId="urn:microsoft.com/office/officeart/2008/layout/HalfCircleOrganizationChart"/>
    <dgm:cxn modelId="{E331C3BA-4EA7-4ABC-81A5-C12C6C0D6D45}" type="presParOf" srcId="{C782B8C9-2579-4F05-9F62-B9E1ECEB3A63}" destId="{7263A7A2-7371-4357-A7FD-B37F8E922D49}" srcOrd="1" destOrd="0" presId="urn:microsoft.com/office/officeart/2008/layout/HalfCircleOrganizationChart"/>
    <dgm:cxn modelId="{A4214F54-4BEB-44D3-AC24-D804EEF28A8B}" type="presParOf" srcId="{C782B8C9-2579-4F05-9F62-B9E1ECEB3A63}" destId="{E278AF4A-9601-4BCF-9F69-A1A052DBC8DD}" srcOrd="2" destOrd="0" presId="urn:microsoft.com/office/officeart/2008/layout/HalfCircleOrganizationChart"/>
    <dgm:cxn modelId="{751F7C3B-8719-401A-9FBB-FD650FB8AEF1}" type="presParOf" srcId="{C782B8C9-2579-4F05-9F62-B9E1ECEB3A63}" destId="{0182DA37-CC56-4535-9A14-CFDF92198909}" srcOrd="3" destOrd="0" presId="urn:microsoft.com/office/officeart/2008/layout/HalfCircleOrganizationChart"/>
    <dgm:cxn modelId="{77AE0948-624B-4C13-B6FC-0E30FB3BF422}" type="presParOf" srcId="{36692A8D-0416-4D18-80F0-71C68F173114}" destId="{7B6D23B5-F42F-4D30-A8C5-59FEBAA26E4A}" srcOrd="1" destOrd="0" presId="urn:microsoft.com/office/officeart/2008/layout/HalfCircleOrganizationChart"/>
    <dgm:cxn modelId="{EE4573B5-3F88-4F7F-BF10-F40AA8E8E918}" type="presParOf" srcId="{7B6D23B5-F42F-4D30-A8C5-59FEBAA26E4A}" destId="{9AB8A15F-8F09-49B6-82E5-3587B601EBD4}" srcOrd="0" destOrd="0" presId="urn:microsoft.com/office/officeart/2008/layout/HalfCircleOrganizationChart"/>
    <dgm:cxn modelId="{40332BDC-C47A-4BFB-B656-61D65CEEB177}" type="presParOf" srcId="{7B6D23B5-F42F-4D30-A8C5-59FEBAA26E4A}" destId="{728A0C4F-C41A-451B-953B-4B8B30E56D94}" srcOrd="1" destOrd="0" presId="urn:microsoft.com/office/officeart/2008/layout/HalfCircleOrganizationChart"/>
    <dgm:cxn modelId="{4B2E0893-39BD-4641-9547-50639162992F}" type="presParOf" srcId="{728A0C4F-C41A-451B-953B-4B8B30E56D94}" destId="{F5663A40-C6A4-4DD9-A845-4B3A1A875586}" srcOrd="0" destOrd="0" presId="urn:microsoft.com/office/officeart/2008/layout/HalfCircleOrganizationChart"/>
    <dgm:cxn modelId="{8C465F22-D6F0-4415-826C-A44EFE6E603F}" type="presParOf" srcId="{F5663A40-C6A4-4DD9-A845-4B3A1A875586}" destId="{C1D38DF6-52CC-4E66-AEDD-B23AD384EE7E}" srcOrd="0" destOrd="0" presId="urn:microsoft.com/office/officeart/2008/layout/HalfCircleOrganizationChart"/>
    <dgm:cxn modelId="{DFB9AD23-324C-4606-B2FD-296DDED6DB5E}" type="presParOf" srcId="{F5663A40-C6A4-4DD9-A845-4B3A1A875586}" destId="{C581134A-26F7-4F5F-9D72-2BC20D4BCEEF}" srcOrd="1" destOrd="0" presId="urn:microsoft.com/office/officeart/2008/layout/HalfCircleOrganizationChart"/>
    <dgm:cxn modelId="{958A280A-E77F-4C51-9F91-F8A4531B6AD3}" type="presParOf" srcId="{F5663A40-C6A4-4DD9-A845-4B3A1A875586}" destId="{03CEFA28-3127-4760-A522-DBE8F02521CF}" srcOrd="2" destOrd="0" presId="urn:microsoft.com/office/officeart/2008/layout/HalfCircleOrganizationChart"/>
    <dgm:cxn modelId="{04C32964-550D-4FC9-B4AF-02EE7E20B641}" type="presParOf" srcId="{F5663A40-C6A4-4DD9-A845-4B3A1A875586}" destId="{9C6096D2-B365-4191-9B32-F5D435A5B8C9}" srcOrd="3" destOrd="0" presId="urn:microsoft.com/office/officeart/2008/layout/HalfCircleOrganizationChart"/>
    <dgm:cxn modelId="{BF1444C6-3B60-4CEE-9484-B8C83A76624F}" type="presParOf" srcId="{728A0C4F-C41A-451B-953B-4B8B30E56D94}" destId="{BE4E6A9C-6613-40A2-BE7D-53D5C16C545B}" srcOrd="1" destOrd="0" presId="urn:microsoft.com/office/officeart/2008/layout/HalfCircleOrganizationChart"/>
    <dgm:cxn modelId="{E29DAFE2-233B-49E0-A7A5-BAEE9DEE431D}" type="presParOf" srcId="{728A0C4F-C41A-451B-953B-4B8B30E56D94}" destId="{3124F289-9F33-4879-9BD0-52EA1C893E72}" srcOrd="2" destOrd="0" presId="urn:microsoft.com/office/officeart/2008/layout/HalfCircleOrganizationChart"/>
    <dgm:cxn modelId="{911760BF-B250-406D-8648-CD897981CD54}" type="presParOf" srcId="{7B6D23B5-F42F-4D30-A8C5-59FEBAA26E4A}" destId="{87549FF2-16F3-427C-AE12-49AE9DFCA692}" srcOrd="2" destOrd="0" presId="urn:microsoft.com/office/officeart/2008/layout/HalfCircleOrganizationChart"/>
    <dgm:cxn modelId="{A962436D-843D-42AE-9CA2-3DE437B3FEE7}" type="presParOf" srcId="{7B6D23B5-F42F-4D30-A8C5-59FEBAA26E4A}" destId="{FEEC47D1-80B5-459E-A736-D941C6C271EE}" srcOrd="3" destOrd="0" presId="urn:microsoft.com/office/officeart/2008/layout/HalfCircleOrganizationChart"/>
    <dgm:cxn modelId="{EBAFD178-557C-46D2-8E3E-F73B52CEBAB6}" type="presParOf" srcId="{FEEC47D1-80B5-459E-A736-D941C6C271EE}" destId="{C2444B11-D8F6-426E-A6D7-8EF99CA9E110}" srcOrd="0" destOrd="0" presId="urn:microsoft.com/office/officeart/2008/layout/HalfCircleOrganizationChart"/>
    <dgm:cxn modelId="{A00C0A5D-2AC6-4C9D-AA72-BCC4DAE5E109}" type="presParOf" srcId="{C2444B11-D8F6-426E-A6D7-8EF99CA9E110}" destId="{1500CBFD-D422-4669-9536-4E2AC5CC1873}" srcOrd="0" destOrd="0" presId="urn:microsoft.com/office/officeart/2008/layout/HalfCircleOrganizationChart"/>
    <dgm:cxn modelId="{93F628D2-EBFC-40E3-82D6-69EB06D1A9C0}" type="presParOf" srcId="{C2444B11-D8F6-426E-A6D7-8EF99CA9E110}" destId="{FD0D667E-A0FC-4F2E-86DC-E10F6E6BD7AA}" srcOrd="1" destOrd="0" presId="urn:microsoft.com/office/officeart/2008/layout/HalfCircleOrganizationChart"/>
    <dgm:cxn modelId="{6AD3C429-D36D-462A-8235-1F221A6C0E83}" type="presParOf" srcId="{C2444B11-D8F6-426E-A6D7-8EF99CA9E110}" destId="{9632791B-416D-42E6-9BE3-02C897719A60}" srcOrd="2" destOrd="0" presId="urn:microsoft.com/office/officeart/2008/layout/HalfCircleOrganizationChart"/>
    <dgm:cxn modelId="{CDA4108C-4BEC-4AA7-ACA2-9E2FF159AEC5}" type="presParOf" srcId="{C2444B11-D8F6-426E-A6D7-8EF99CA9E110}" destId="{E39DE040-3FB3-4E4D-B179-2791F0F83036}" srcOrd="3" destOrd="0" presId="urn:microsoft.com/office/officeart/2008/layout/HalfCircleOrganizationChart"/>
    <dgm:cxn modelId="{0DEFCC88-D65E-4E49-8971-343C4922BEF3}" type="presParOf" srcId="{FEEC47D1-80B5-459E-A736-D941C6C271EE}" destId="{547013DE-A39E-4D81-B573-CA190F2EE9B2}" srcOrd="1" destOrd="0" presId="urn:microsoft.com/office/officeart/2008/layout/HalfCircleOrganizationChart"/>
    <dgm:cxn modelId="{5AC05A5E-3C51-4CFB-8D41-F4F47086A931}" type="presParOf" srcId="{FEEC47D1-80B5-459E-A736-D941C6C271EE}" destId="{F01D9E36-D3DA-42A7-B17B-5F3AF0286ACE}" srcOrd="2" destOrd="0" presId="urn:microsoft.com/office/officeart/2008/layout/HalfCircleOrganizationChart"/>
    <dgm:cxn modelId="{263FE0F6-CC0C-47AE-BAAD-8DBE3DD45288}" type="presParOf" srcId="{7B6D23B5-F42F-4D30-A8C5-59FEBAA26E4A}" destId="{5E67B740-7620-444B-B1AE-9D324FD72357}" srcOrd="4" destOrd="0" presId="urn:microsoft.com/office/officeart/2008/layout/HalfCircleOrganizationChart"/>
    <dgm:cxn modelId="{46A00BA4-1FE5-4B18-81D3-E41DA14D2CA4}" type="presParOf" srcId="{7B6D23B5-F42F-4D30-A8C5-59FEBAA26E4A}" destId="{DDB3003D-7C3E-4853-BB7B-05EFC783C724}" srcOrd="5" destOrd="0" presId="urn:microsoft.com/office/officeart/2008/layout/HalfCircleOrganizationChart"/>
    <dgm:cxn modelId="{5818657E-5B6A-4BE3-956C-7E9A6B7E7225}" type="presParOf" srcId="{DDB3003D-7C3E-4853-BB7B-05EFC783C724}" destId="{538AEFAC-2206-4904-992E-6BD8CF117198}" srcOrd="0" destOrd="0" presId="urn:microsoft.com/office/officeart/2008/layout/HalfCircleOrganizationChart"/>
    <dgm:cxn modelId="{9D5263E3-3AC1-4342-B921-0D8456BA5F5B}" type="presParOf" srcId="{538AEFAC-2206-4904-992E-6BD8CF117198}" destId="{9629A722-78B2-42E4-B240-0BD11D5F8992}" srcOrd="0" destOrd="0" presId="urn:microsoft.com/office/officeart/2008/layout/HalfCircleOrganizationChart"/>
    <dgm:cxn modelId="{7A272728-EA8B-4D08-9DA8-AC324B8930AB}" type="presParOf" srcId="{538AEFAC-2206-4904-992E-6BD8CF117198}" destId="{9ADDA92B-2C35-4BDA-8141-653CC56840E5}" srcOrd="1" destOrd="0" presId="urn:microsoft.com/office/officeart/2008/layout/HalfCircleOrganizationChart"/>
    <dgm:cxn modelId="{7FA3B771-2815-4610-9286-FE29F7986BE8}" type="presParOf" srcId="{538AEFAC-2206-4904-992E-6BD8CF117198}" destId="{3E11D0B1-E33D-40D6-9915-763DE260062F}" srcOrd="2" destOrd="0" presId="urn:microsoft.com/office/officeart/2008/layout/HalfCircleOrganizationChart"/>
    <dgm:cxn modelId="{6BBEC1FA-903E-46B0-90CC-1D3A056AA064}" type="presParOf" srcId="{538AEFAC-2206-4904-992E-6BD8CF117198}" destId="{3EFE5BD0-7295-4D1D-919D-C50ABD55FFCA}" srcOrd="3" destOrd="0" presId="urn:microsoft.com/office/officeart/2008/layout/HalfCircleOrganizationChart"/>
    <dgm:cxn modelId="{BA542539-D4FA-4DF4-A9CA-48AFE65BA3A9}" type="presParOf" srcId="{DDB3003D-7C3E-4853-BB7B-05EFC783C724}" destId="{661C2B15-3789-4AED-B858-B45359F37DFB}" srcOrd="1" destOrd="0" presId="urn:microsoft.com/office/officeart/2008/layout/HalfCircleOrganizationChart"/>
    <dgm:cxn modelId="{6E4967AF-AE98-4ECA-BD42-59CC20284F7E}" type="presParOf" srcId="{DDB3003D-7C3E-4853-BB7B-05EFC783C724}" destId="{ED35E38C-15C8-471F-8AA9-EA8C6E511ACE}" srcOrd="2" destOrd="0" presId="urn:microsoft.com/office/officeart/2008/layout/HalfCircleOrganizationChart"/>
    <dgm:cxn modelId="{FCB3FE30-19C8-47A5-B2F4-13C7FE9EAC63}" type="presParOf" srcId="{36692A8D-0416-4D18-80F0-71C68F173114}" destId="{CEB3EFFD-6E49-4251-AEE3-892EEAD50A73}" srcOrd="2" destOrd="0" presId="urn:microsoft.com/office/officeart/2008/layout/HalfCircleOrganizationChart"/>
    <dgm:cxn modelId="{66451E30-ACD9-435A-85CF-C43BD3D854A2}" type="presParOf" srcId="{CEB3EFFD-6E49-4251-AEE3-892EEAD50A73}" destId="{B394EA75-433F-4F81-8299-12807AA3CD17}" srcOrd="0" destOrd="0" presId="urn:microsoft.com/office/officeart/2008/layout/HalfCircleOrganizationChart"/>
    <dgm:cxn modelId="{6BCC5A02-C255-4FE4-A5E3-8DD0859168C2}" type="presParOf" srcId="{CEB3EFFD-6E49-4251-AEE3-892EEAD50A73}" destId="{EE53D914-5CD0-4C75-850E-91000E464945}" srcOrd="1" destOrd="0" presId="urn:microsoft.com/office/officeart/2008/layout/HalfCircleOrganizationChart"/>
    <dgm:cxn modelId="{6207CD64-FB32-4E73-A77C-0B3100A654E3}" type="presParOf" srcId="{EE53D914-5CD0-4C75-850E-91000E464945}" destId="{7DA6C160-FA8C-4EF1-BF0D-4D0F833D6F1C}" srcOrd="0" destOrd="0" presId="urn:microsoft.com/office/officeart/2008/layout/HalfCircleOrganizationChart"/>
    <dgm:cxn modelId="{B3ADD5D8-3758-4023-BF52-FA25B7C6F3FF}" type="presParOf" srcId="{7DA6C160-FA8C-4EF1-BF0D-4D0F833D6F1C}" destId="{FC55C021-4027-4138-8954-2DDCD9206B0C}" srcOrd="0" destOrd="0" presId="urn:microsoft.com/office/officeart/2008/layout/HalfCircleOrganizationChart"/>
    <dgm:cxn modelId="{CEA01918-1BC0-41FD-AD86-8765EB89D09C}" type="presParOf" srcId="{7DA6C160-FA8C-4EF1-BF0D-4D0F833D6F1C}" destId="{C32D22A3-7B04-4406-B423-54DCEDBC7767}" srcOrd="1" destOrd="0" presId="urn:microsoft.com/office/officeart/2008/layout/HalfCircleOrganizationChart"/>
    <dgm:cxn modelId="{BCDA7DED-26AE-4D78-B228-F6139A127B96}" type="presParOf" srcId="{7DA6C160-FA8C-4EF1-BF0D-4D0F833D6F1C}" destId="{7CCE66C3-F125-4A21-B57F-7F0F51516CA3}" srcOrd="2" destOrd="0" presId="urn:microsoft.com/office/officeart/2008/layout/HalfCircleOrganizationChart"/>
    <dgm:cxn modelId="{689AC815-FEF2-4DE1-A6CD-6521BA1FB6F6}" type="presParOf" srcId="{7DA6C160-FA8C-4EF1-BF0D-4D0F833D6F1C}" destId="{23E808FC-C407-4871-9877-2C2354F14AA7}" srcOrd="3" destOrd="0" presId="urn:microsoft.com/office/officeart/2008/layout/HalfCircleOrganizationChart"/>
    <dgm:cxn modelId="{A63F0A49-325A-44AC-B2D9-145B28ED657F}" type="presParOf" srcId="{EE53D914-5CD0-4C75-850E-91000E464945}" destId="{8E3A51E8-B5E5-4E17-B220-317A409C5998}" srcOrd="1" destOrd="0" presId="urn:microsoft.com/office/officeart/2008/layout/HalfCircleOrganizationChart"/>
    <dgm:cxn modelId="{431E86EC-918A-4778-B949-E890187202C7}" type="presParOf" srcId="{EE53D914-5CD0-4C75-850E-91000E464945}" destId="{7F46671D-BBA9-481F-A5A3-89C7F869CCBB}"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4CFA6D7-0475-4178-86B5-719E64C393B9}" type="doc">
      <dgm:prSet loTypeId="urn:microsoft.com/office/officeart/2005/8/layout/cycle8" loCatId="cycle" qsTypeId="urn:microsoft.com/office/officeart/2005/8/quickstyle/3d2" qsCatId="3D" csTypeId="urn:microsoft.com/office/officeart/2005/8/colors/accent3_1" csCatId="accent3" phldr="1"/>
      <dgm:spPr/>
      <dgm:t>
        <a:bodyPr/>
        <a:lstStyle/>
        <a:p>
          <a:endParaRPr lang="en-SG"/>
        </a:p>
      </dgm:t>
    </dgm:pt>
    <dgm:pt modelId="{98115B38-7FD2-4B52-8CAC-C50F0BD10B70}">
      <dgm:prSet phldrT="[Text]"/>
      <dgm:spPr/>
      <dgm:t>
        <a:bodyPr/>
        <a:lstStyle/>
        <a:p>
          <a:r>
            <a:rPr lang="en-US" dirty="0"/>
            <a:t>Affluent society with Buddhist touches</a:t>
          </a:r>
          <a:endParaRPr lang="en-SG" dirty="0"/>
        </a:p>
      </dgm:t>
    </dgm:pt>
    <dgm:pt modelId="{F9A1CD7B-E098-41F9-BFF2-46234A326663}" type="parTrans" cxnId="{B7614B70-CF9F-44DB-9D2F-0BB175692067}">
      <dgm:prSet/>
      <dgm:spPr/>
      <dgm:t>
        <a:bodyPr/>
        <a:lstStyle/>
        <a:p>
          <a:endParaRPr lang="en-SG"/>
        </a:p>
      </dgm:t>
    </dgm:pt>
    <dgm:pt modelId="{A6119B22-56A3-42D6-901A-BDF79FE2A366}" type="sibTrans" cxnId="{B7614B70-CF9F-44DB-9D2F-0BB175692067}">
      <dgm:prSet/>
      <dgm:spPr/>
      <dgm:t>
        <a:bodyPr/>
        <a:lstStyle/>
        <a:p>
          <a:endParaRPr lang="en-SG"/>
        </a:p>
      </dgm:t>
    </dgm:pt>
    <dgm:pt modelId="{CB2F51C9-824A-48BF-92F1-D1C4A3576AB5}">
      <dgm:prSet phldrT="[Text]"/>
      <dgm:spPr/>
      <dgm:t>
        <a:bodyPr/>
        <a:lstStyle/>
        <a:p>
          <a:r>
            <a:rPr lang="en-US" dirty="0"/>
            <a:t>Economic </a:t>
          </a:r>
        </a:p>
        <a:p>
          <a:r>
            <a:rPr lang="en-US" dirty="0"/>
            <a:t>Prosperity</a:t>
          </a:r>
          <a:endParaRPr lang="en-SG" dirty="0"/>
        </a:p>
      </dgm:t>
    </dgm:pt>
    <dgm:pt modelId="{B472EB1E-5846-4642-B75A-72666D0AE7BF}" type="parTrans" cxnId="{EB490F96-2365-4D64-84E8-AC6698BB8CF2}">
      <dgm:prSet/>
      <dgm:spPr/>
      <dgm:t>
        <a:bodyPr/>
        <a:lstStyle/>
        <a:p>
          <a:endParaRPr lang="en-SG"/>
        </a:p>
      </dgm:t>
    </dgm:pt>
    <dgm:pt modelId="{8889EDC3-3BBB-43A9-909F-A20D398DBF24}" type="sibTrans" cxnId="{EB490F96-2365-4D64-84E8-AC6698BB8CF2}">
      <dgm:prSet/>
      <dgm:spPr/>
      <dgm:t>
        <a:bodyPr/>
        <a:lstStyle/>
        <a:p>
          <a:endParaRPr lang="en-SG"/>
        </a:p>
      </dgm:t>
    </dgm:pt>
    <dgm:pt modelId="{298D79D5-38F8-487C-9ED4-5059AEB65C7F}">
      <dgm:prSet phldrT="[Text]"/>
      <dgm:spPr/>
      <dgm:t>
        <a:bodyPr/>
        <a:lstStyle/>
        <a:p>
          <a:r>
            <a:rPr lang="en-US" dirty="0"/>
            <a:t>Interdependence</a:t>
          </a:r>
          <a:endParaRPr lang="en-SG" dirty="0"/>
        </a:p>
      </dgm:t>
    </dgm:pt>
    <dgm:pt modelId="{838200E7-D4DE-48A1-80F5-D63714BD9D9C}" type="parTrans" cxnId="{685D9E3A-E5B6-42B1-B2BE-893EC194403D}">
      <dgm:prSet/>
      <dgm:spPr/>
      <dgm:t>
        <a:bodyPr/>
        <a:lstStyle/>
        <a:p>
          <a:endParaRPr lang="en-SG"/>
        </a:p>
      </dgm:t>
    </dgm:pt>
    <dgm:pt modelId="{7831BC73-EF68-494D-BB7D-8BD9B8FC78A6}" type="sibTrans" cxnId="{685D9E3A-E5B6-42B1-B2BE-893EC194403D}">
      <dgm:prSet/>
      <dgm:spPr/>
      <dgm:t>
        <a:bodyPr/>
        <a:lstStyle/>
        <a:p>
          <a:endParaRPr lang="en-SG"/>
        </a:p>
      </dgm:t>
    </dgm:pt>
    <dgm:pt modelId="{FB746D46-D309-466E-B0DB-46DABDA09838}">
      <dgm:prSet phldrT="[Text]"/>
      <dgm:spPr/>
      <dgm:t>
        <a:bodyPr/>
        <a:lstStyle/>
        <a:p>
          <a:r>
            <a:rPr lang="en-US" dirty="0"/>
            <a:t>Altruism</a:t>
          </a:r>
          <a:endParaRPr lang="en-SG" dirty="0"/>
        </a:p>
      </dgm:t>
    </dgm:pt>
    <dgm:pt modelId="{ABB54A3D-E34A-4D26-9E2F-EEB4AB33343B}" type="parTrans" cxnId="{348D4342-95ED-4CDB-AB4D-8D7B85418561}">
      <dgm:prSet/>
      <dgm:spPr/>
      <dgm:t>
        <a:bodyPr/>
        <a:lstStyle/>
        <a:p>
          <a:endParaRPr lang="en-SG"/>
        </a:p>
      </dgm:t>
    </dgm:pt>
    <dgm:pt modelId="{B7DEBAB3-1595-4E00-A652-326E0895E905}" type="sibTrans" cxnId="{348D4342-95ED-4CDB-AB4D-8D7B85418561}">
      <dgm:prSet/>
      <dgm:spPr/>
      <dgm:t>
        <a:bodyPr/>
        <a:lstStyle/>
        <a:p>
          <a:endParaRPr lang="en-SG"/>
        </a:p>
      </dgm:t>
    </dgm:pt>
    <dgm:pt modelId="{0CD37AA3-4966-47BA-B9AA-FF0D50CD2F77}">
      <dgm:prSet phldrT="[Text]"/>
      <dgm:spPr/>
      <dgm:t>
        <a:bodyPr/>
        <a:lstStyle/>
        <a:p>
          <a:r>
            <a:rPr lang="en-US" dirty="0"/>
            <a:t>Maximum happiness</a:t>
          </a:r>
        </a:p>
        <a:p>
          <a:r>
            <a:rPr lang="en-US" dirty="0"/>
            <a:t>Minimum consumption</a:t>
          </a:r>
        </a:p>
      </dgm:t>
    </dgm:pt>
    <dgm:pt modelId="{F16AA15C-5262-402E-89E7-88D7477E9587}" type="parTrans" cxnId="{A5600431-7809-4326-B5BE-46282790A3A9}">
      <dgm:prSet/>
      <dgm:spPr/>
      <dgm:t>
        <a:bodyPr/>
        <a:lstStyle/>
        <a:p>
          <a:endParaRPr lang="en-SG"/>
        </a:p>
      </dgm:t>
    </dgm:pt>
    <dgm:pt modelId="{6C0F8E83-E275-40F3-A201-AD17CCCC23B5}" type="sibTrans" cxnId="{A5600431-7809-4326-B5BE-46282790A3A9}">
      <dgm:prSet/>
      <dgm:spPr/>
      <dgm:t>
        <a:bodyPr/>
        <a:lstStyle/>
        <a:p>
          <a:endParaRPr lang="en-SG"/>
        </a:p>
      </dgm:t>
    </dgm:pt>
    <dgm:pt modelId="{D248BAB1-8AA2-463B-A4A5-8F9C71EC3E74}" type="pres">
      <dgm:prSet presAssocID="{34CFA6D7-0475-4178-86B5-719E64C393B9}" presName="compositeShape" presStyleCnt="0">
        <dgm:presLayoutVars>
          <dgm:chMax val="7"/>
          <dgm:dir/>
          <dgm:resizeHandles val="exact"/>
        </dgm:presLayoutVars>
      </dgm:prSet>
      <dgm:spPr/>
    </dgm:pt>
    <dgm:pt modelId="{0C1C2E11-5E29-4353-9AB0-B3492AFC9E77}" type="pres">
      <dgm:prSet presAssocID="{34CFA6D7-0475-4178-86B5-719E64C393B9}" presName="wedge1" presStyleLbl="node1" presStyleIdx="0" presStyleCnt="1"/>
      <dgm:spPr/>
    </dgm:pt>
    <dgm:pt modelId="{BBDD990B-051A-4E30-887D-D0C39A4FFD64}" type="pres">
      <dgm:prSet presAssocID="{34CFA6D7-0475-4178-86B5-719E64C393B9}" presName="dummy1a" presStyleCnt="0"/>
      <dgm:spPr/>
    </dgm:pt>
    <dgm:pt modelId="{F8338DF1-F848-425B-AD39-D60E6E1232FB}" type="pres">
      <dgm:prSet presAssocID="{34CFA6D7-0475-4178-86B5-719E64C393B9}" presName="dummy1b" presStyleCnt="0"/>
      <dgm:spPr/>
    </dgm:pt>
    <dgm:pt modelId="{57705210-BBB6-4DD3-9256-5D72E1CBD5C2}" type="pres">
      <dgm:prSet presAssocID="{34CFA6D7-0475-4178-86B5-719E64C393B9}" presName="wedge1Tx" presStyleLbl="node1" presStyleIdx="0" presStyleCnt="1">
        <dgm:presLayoutVars>
          <dgm:chMax val="0"/>
          <dgm:chPref val="0"/>
          <dgm:bulletEnabled val="1"/>
        </dgm:presLayoutVars>
      </dgm:prSet>
      <dgm:spPr/>
    </dgm:pt>
    <dgm:pt modelId="{FD32F550-DC88-4B9B-AEDD-7BEB8D0EAEB4}" type="pres">
      <dgm:prSet presAssocID="{A6119B22-56A3-42D6-901A-BDF79FE2A366}" presName="arrowWedge1single" presStyleLbl="fgSibTrans2D1" presStyleIdx="0" presStyleCnt="1"/>
      <dgm:spPr/>
    </dgm:pt>
  </dgm:ptLst>
  <dgm:cxnLst>
    <dgm:cxn modelId="{A3369A0D-111F-43C2-B6F7-BD3229860936}" type="presOf" srcId="{CB2F51C9-824A-48BF-92F1-D1C4A3576AB5}" destId="{0C1C2E11-5E29-4353-9AB0-B3492AFC9E77}" srcOrd="0" destOrd="1" presId="urn:microsoft.com/office/officeart/2005/8/layout/cycle8"/>
    <dgm:cxn modelId="{34498D2C-ADBF-4596-9D14-DA9E7F0B3C21}" type="presOf" srcId="{298D79D5-38F8-487C-9ED4-5059AEB65C7F}" destId="{57705210-BBB6-4DD3-9256-5D72E1CBD5C2}" srcOrd="1" destOrd="2" presId="urn:microsoft.com/office/officeart/2005/8/layout/cycle8"/>
    <dgm:cxn modelId="{A5600431-7809-4326-B5BE-46282790A3A9}" srcId="{98115B38-7FD2-4B52-8CAC-C50F0BD10B70}" destId="{0CD37AA3-4966-47BA-B9AA-FF0D50CD2F77}" srcOrd="3" destOrd="0" parTransId="{F16AA15C-5262-402E-89E7-88D7477E9587}" sibTransId="{6C0F8E83-E275-40F3-A201-AD17CCCC23B5}"/>
    <dgm:cxn modelId="{FF897A36-7BC0-4751-BA64-6ACF5D688080}" type="presOf" srcId="{0CD37AA3-4966-47BA-B9AA-FF0D50CD2F77}" destId="{0C1C2E11-5E29-4353-9AB0-B3492AFC9E77}" srcOrd="0" destOrd="4" presId="urn:microsoft.com/office/officeart/2005/8/layout/cycle8"/>
    <dgm:cxn modelId="{685D9E3A-E5B6-42B1-B2BE-893EC194403D}" srcId="{98115B38-7FD2-4B52-8CAC-C50F0BD10B70}" destId="{298D79D5-38F8-487C-9ED4-5059AEB65C7F}" srcOrd="1" destOrd="0" parTransId="{838200E7-D4DE-48A1-80F5-D63714BD9D9C}" sibTransId="{7831BC73-EF68-494D-BB7D-8BD9B8FC78A6}"/>
    <dgm:cxn modelId="{E118A63F-141C-433F-9327-6C2D4F40440D}" type="presOf" srcId="{CB2F51C9-824A-48BF-92F1-D1C4A3576AB5}" destId="{57705210-BBB6-4DD3-9256-5D72E1CBD5C2}" srcOrd="1" destOrd="1" presId="urn:microsoft.com/office/officeart/2005/8/layout/cycle8"/>
    <dgm:cxn modelId="{348D4342-95ED-4CDB-AB4D-8D7B85418561}" srcId="{98115B38-7FD2-4B52-8CAC-C50F0BD10B70}" destId="{FB746D46-D309-466E-B0DB-46DABDA09838}" srcOrd="2" destOrd="0" parTransId="{ABB54A3D-E34A-4D26-9E2F-EEB4AB33343B}" sibTransId="{B7DEBAB3-1595-4E00-A652-326E0895E905}"/>
    <dgm:cxn modelId="{87E4C669-6BB2-4F74-BC71-2190A776FB0B}" type="presOf" srcId="{98115B38-7FD2-4B52-8CAC-C50F0BD10B70}" destId="{57705210-BBB6-4DD3-9256-5D72E1CBD5C2}" srcOrd="1" destOrd="0" presId="urn:microsoft.com/office/officeart/2005/8/layout/cycle8"/>
    <dgm:cxn modelId="{B7614B70-CF9F-44DB-9D2F-0BB175692067}" srcId="{34CFA6D7-0475-4178-86B5-719E64C393B9}" destId="{98115B38-7FD2-4B52-8CAC-C50F0BD10B70}" srcOrd="0" destOrd="0" parTransId="{F9A1CD7B-E098-41F9-BFF2-46234A326663}" sibTransId="{A6119B22-56A3-42D6-901A-BDF79FE2A366}"/>
    <dgm:cxn modelId="{40D4BE70-BF24-40F9-8D26-50F8CF55BBDB}" type="presOf" srcId="{34CFA6D7-0475-4178-86B5-719E64C393B9}" destId="{D248BAB1-8AA2-463B-A4A5-8F9C71EC3E74}" srcOrd="0" destOrd="0" presId="urn:microsoft.com/office/officeart/2005/8/layout/cycle8"/>
    <dgm:cxn modelId="{EB490F96-2365-4D64-84E8-AC6698BB8CF2}" srcId="{98115B38-7FD2-4B52-8CAC-C50F0BD10B70}" destId="{CB2F51C9-824A-48BF-92F1-D1C4A3576AB5}" srcOrd="0" destOrd="0" parTransId="{B472EB1E-5846-4642-B75A-72666D0AE7BF}" sibTransId="{8889EDC3-3BBB-43A9-909F-A20D398DBF24}"/>
    <dgm:cxn modelId="{4DDB04AA-3207-44A1-B552-5B8775F07F10}" type="presOf" srcId="{FB746D46-D309-466E-B0DB-46DABDA09838}" destId="{57705210-BBB6-4DD3-9256-5D72E1CBD5C2}" srcOrd="1" destOrd="3" presId="urn:microsoft.com/office/officeart/2005/8/layout/cycle8"/>
    <dgm:cxn modelId="{2790A4B2-6586-4B29-93CA-45EEA5A623FB}" type="presOf" srcId="{FB746D46-D309-466E-B0DB-46DABDA09838}" destId="{0C1C2E11-5E29-4353-9AB0-B3492AFC9E77}" srcOrd="0" destOrd="3" presId="urn:microsoft.com/office/officeart/2005/8/layout/cycle8"/>
    <dgm:cxn modelId="{1575C0C3-5A94-4200-B9A1-145234F0A425}" type="presOf" srcId="{0CD37AA3-4966-47BA-B9AA-FF0D50CD2F77}" destId="{57705210-BBB6-4DD3-9256-5D72E1CBD5C2}" srcOrd="1" destOrd="4" presId="urn:microsoft.com/office/officeart/2005/8/layout/cycle8"/>
    <dgm:cxn modelId="{5B7A01C6-F2BA-4822-9BEC-5AE4F2F53380}" type="presOf" srcId="{98115B38-7FD2-4B52-8CAC-C50F0BD10B70}" destId="{0C1C2E11-5E29-4353-9AB0-B3492AFC9E77}" srcOrd="0" destOrd="0" presId="urn:microsoft.com/office/officeart/2005/8/layout/cycle8"/>
    <dgm:cxn modelId="{FC24E3E5-BEFB-4896-9EEC-498AD3D7F4C2}" type="presOf" srcId="{298D79D5-38F8-487C-9ED4-5059AEB65C7F}" destId="{0C1C2E11-5E29-4353-9AB0-B3492AFC9E77}" srcOrd="0" destOrd="2" presId="urn:microsoft.com/office/officeart/2005/8/layout/cycle8"/>
    <dgm:cxn modelId="{85FB6749-2118-48B6-8AF1-DD47BD1E5B7F}" type="presParOf" srcId="{D248BAB1-8AA2-463B-A4A5-8F9C71EC3E74}" destId="{0C1C2E11-5E29-4353-9AB0-B3492AFC9E77}" srcOrd="0" destOrd="0" presId="urn:microsoft.com/office/officeart/2005/8/layout/cycle8"/>
    <dgm:cxn modelId="{A400A746-1F78-433F-9E92-468277B13A2B}" type="presParOf" srcId="{D248BAB1-8AA2-463B-A4A5-8F9C71EC3E74}" destId="{BBDD990B-051A-4E30-887D-D0C39A4FFD64}" srcOrd="1" destOrd="0" presId="urn:microsoft.com/office/officeart/2005/8/layout/cycle8"/>
    <dgm:cxn modelId="{9847E478-B1FB-41C3-A76C-7EE87893A4EC}" type="presParOf" srcId="{D248BAB1-8AA2-463B-A4A5-8F9C71EC3E74}" destId="{F8338DF1-F848-425B-AD39-D60E6E1232FB}" srcOrd="2" destOrd="0" presId="urn:microsoft.com/office/officeart/2005/8/layout/cycle8"/>
    <dgm:cxn modelId="{682E19F8-6E65-4231-9325-40CB63382ACB}" type="presParOf" srcId="{D248BAB1-8AA2-463B-A4A5-8F9C71EC3E74}" destId="{57705210-BBB6-4DD3-9256-5D72E1CBD5C2}" srcOrd="3" destOrd="0" presId="urn:microsoft.com/office/officeart/2005/8/layout/cycle8"/>
    <dgm:cxn modelId="{7660281C-B5FB-4D42-8609-11491D39EDA7}" type="presParOf" srcId="{D248BAB1-8AA2-463B-A4A5-8F9C71EC3E74}" destId="{FD32F550-DC88-4B9B-AEDD-7BEB8D0EAEB4}" srcOrd="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067E9-0B63-499A-A571-DB49590BA8DF}">
      <dsp:nvSpPr>
        <dsp:cNvPr id="0" name=""/>
        <dsp:cNvSpPr/>
      </dsp:nvSpPr>
      <dsp:spPr>
        <a:xfrm>
          <a:off x="3402294" y="1410717"/>
          <a:ext cx="1082110" cy="108211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SG" sz="1100" kern="1200" dirty="0"/>
            <a:t>Inter-</a:t>
          </a:r>
        </a:p>
        <a:p>
          <a:pPr marL="0" lvl="0" indent="0" algn="ctr" defTabSz="488950">
            <a:lnSpc>
              <a:spcPct val="90000"/>
            </a:lnSpc>
            <a:spcBef>
              <a:spcPct val="0"/>
            </a:spcBef>
            <a:spcAft>
              <a:spcPct val="35000"/>
            </a:spcAft>
            <a:buNone/>
          </a:pPr>
          <a:r>
            <a:rPr lang="en-SG" sz="1100" kern="1200" dirty="0"/>
            <a:t>Dependence</a:t>
          </a:r>
        </a:p>
      </dsp:txBody>
      <dsp:txXfrm>
        <a:off x="3560765" y="1569188"/>
        <a:ext cx="765168" cy="765168"/>
      </dsp:txXfrm>
    </dsp:sp>
    <dsp:sp modelId="{2EAFB976-CF68-4332-BBD7-4D1C15A61913}">
      <dsp:nvSpPr>
        <dsp:cNvPr id="0" name=""/>
        <dsp:cNvSpPr/>
      </dsp:nvSpPr>
      <dsp:spPr>
        <a:xfrm rot="16200000">
          <a:off x="3780053" y="1235072"/>
          <a:ext cx="326592" cy="24697"/>
        </a:xfrm>
        <a:custGeom>
          <a:avLst/>
          <a:gdLst/>
          <a:ahLst/>
          <a:cxnLst/>
          <a:rect l="0" t="0" r="0" b="0"/>
          <a:pathLst>
            <a:path>
              <a:moveTo>
                <a:pt x="0" y="12348"/>
              </a:moveTo>
              <a:lnTo>
                <a:pt x="326592" y="1234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3935185" y="1239256"/>
        <a:ext cx="16329" cy="16329"/>
      </dsp:txXfrm>
    </dsp:sp>
    <dsp:sp modelId="{CA9DBB48-6251-4D75-B91D-1DCEB87B9CF9}">
      <dsp:nvSpPr>
        <dsp:cNvPr id="0" name=""/>
        <dsp:cNvSpPr/>
      </dsp:nvSpPr>
      <dsp:spPr>
        <a:xfrm>
          <a:off x="3402294" y="2014"/>
          <a:ext cx="1082110" cy="108211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Kindness and compassion</a:t>
          </a:r>
        </a:p>
      </dsp:txBody>
      <dsp:txXfrm>
        <a:off x="3560765" y="160485"/>
        <a:ext cx="765168" cy="765168"/>
      </dsp:txXfrm>
    </dsp:sp>
    <dsp:sp modelId="{785A3195-ECA3-4A74-92DB-E01B2B84946E}">
      <dsp:nvSpPr>
        <dsp:cNvPr id="0" name=""/>
        <dsp:cNvSpPr/>
      </dsp:nvSpPr>
      <dsp:spPr>
        <a:xfrm>
          <a:off x="4484405" y="1939424"/>
          <a:ext cx="326592" cy="24697"/>
        </a:xfrm>
        <a:custGeom>
          <a:avLst/>
          <a:gdLst/>
          <a:ahLst/>
          <a:cxnLst/>
          <a:rect l="0" t="0" r="0" b="0"/>
          <a:pathLst>
            <a:path>
              <a:moveTo>
                <a:pt x="0" y="12348"/>
              </a:moveTo>
              <a:lnTo>
                <a:pt x="326592" y="1234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4639536" y="1943608"/>
        <a:ext cx="16329" cy="16329"/>
      </dsp:txXfrm>
    </dsp:sp>
    <dsp:sp modelId="{58E3A226-E1F6-4002-9C1A-63CDFEF0A920}">
      <dsp:nvSpPr>
        <dsp:cNvPr id="0" name=""/>
        <dsp:cNvSpPr/>
      </dsp:nvSpPr>
      <dsp:spPr>
        <a:xfrm>
          <a:off x="4810997" y="1410717"/>
          <a:ext cx="1082110" cy="1082110"/>
        </a:xfrm>
        <a:prstGeom prst="ellipse">
          <a:avLst/>
        </a:prstGeom>
        <a:solidFill>
          <a:schemeClr val="accent4">
            <a:hueOff val="-3732583"/>
            <a:satOff val="1753"/>
            <a:lumOff val="6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Happier and happiness</a:t>
          </a:r>
        </a:p>
      </dsp:txBody>
      <dsp:txXfrm>
        <a:off x="4969468" y="1569188"/>
        <a:ext cx="765168" cy="765168"/>
      </dsp:txXfrm>
    </dsp:sp>
    <dsp:sp modelId="{1DFCD8A7-527F-46B7-A128-886150653963}">
      <dsp:nvSpPr>
        <dsp:cNvPr id="0" name=""/>
        <dsp:cNvSpPr/>
      </dsp:nvSpPr>
      <dsp:spPr>
        <a:xfrm rot="5400000">
          <a:off x="3780053" y="2643775"/>
          <a:ext cx="326592" cy="24697"/>
        </a:xfrm>
        <a:custGeom>
          <a:avLst/>
          <a:gdLst/>
          <a:ahLst/>
          <a:cxnLst/>
          <a:rect l="0" t="0" r="0" b="0"/>
          <a:pathLst>
            <a:path>
              <a:moveTo>
                <a:pt x="0" y="12348"/>
              </a:moveTo>
              <a:lnTo>
                <a:pt x="326592" y="1234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3935185" y="2647959"/>
        <a:ext cx="16329" cy="16329"/>
      </dsp:txXfrm>
    </dsp:sp>
    <dsp:sp modelId="{796BA0C5-911C-4976-B9AE-199C40272159}">
      <dsp:nvSpPr>
        <dsp:cNvPr id="0" name=""/>
        <dsp:cNvSpPr/>
      </dsp:nvSpPr>
      <dsp:spPr>
        <a:xfrm>
          <a:off x="3402294" y="2819420"/>
          <a:ext cx="1082110" cy="1082110"/>
        </a:xfrm>
        <a:prstGeom prst="ellipse">
          <a:avLst/>
        </a:prstGeom>
        <a:solidFill>
          <a:schemeClr val="accent4">
            <a:hueOff val="-7465166"/>
            <a:satOff val="3507"/>
            <a:lumOff val="13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Altruistic and generous</a:t>
          </a:r>
        </a:p>
      </dsp:txBody>
      <dsp:txXfrm>
        <a:off x="3560765" y="2977891"/>
        <a:ext cx="765168" cy="765168"/>
      </dsp:txXfrm>
    </dsp:sp>
    <dsp:sp modelId="{891A8465-C010-4514-9C54-19B580CABEF2}">
      <dsp:nvSpPr>
        <dsp:cNvPr id="0" name=""/>
        <dsp:cNvSpPr/>
      </dsp:nvSpPr>
      <dsp:spPr>
        <a:xfrm rot="10800000">
          <a:off x="3075702" y="1939424"/>
          <a:ext cx="326592" cy="24697"/>
        </a:xfrm>
        <a:custGeom>
          <a:avLst/>
          <a:gdLst/>
          <a:ahLst/>
          <a:cxnLst/>
          <a:rect l="0" t="0" r="0" b="0"/>
          <a:pathLst>
            <a:path>
              <a:moveTo>
                <a:pt x="0" y="12348"/>
              </a:moveTo>
              <a:lnTo>
                <a:pt x="326592" y="1234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rot="10800000">
        <a:off x="3230833" y="1943608"/>
        <a:ext cx="16329" cy="16329"/>
      </dsp:txXfrm>
    </dsp:sp>
    <dsp:sp modelId="{3B4BFFC5-2C74-4A5A-A723-66148CEA9544}">
      <dsp:nvSpPr>
        <dsp:cNvPr id="0" name=""/>
        <dsp:cNvSpPr/>
      </dsp:nvSpPr>
      <dsp:spPr>
        <a:xfrm>
          <a:off x="1993591" y="1410717"/>
          <a:ext cx="1082110" cy="1082110"/>
        </a:xfrm>
        <a:prstGeom prst="ellipse">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SG" sz="1200" kern="1200" dirty="0"/>
            <a:t>Better economic system</a:t>
          </a:r>
        </a:p>
      </dsp:txBody>
      <dsp:txXfrm>
        <a:off x="2152062" y="1569188"/>
        <a:ext cx="765168" cy="7651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E00956-A4A8-47AB-A6D9-493D67CF9F13}">
      <dsp:nvSpPr>
        <dsp:cNvPr id="0" name=""/>
        <dsp:cNvSpPr/>
      </dsp:nvSpPr>
      <dsp:spPr>
        <a:xfrm>
          <a:off x="3187000" y="0"/>
          <a:ext cx="2094415" cy="2094734"/>
        </a:xfrm>
        <a:prstGeom prst="circularArrow">
          <a:avLst>
            <a:gd name="adj1" fmla="val 10980"/>
            <a:gd name="adj2" fmla="val 1142322"/>
            <a:gd name="adj3" fmla="val 4500000"/>
            <a:gd name="adj4" fmla="val 10800000"/>
            <a:gd name="adj5" fmla="val 125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87378D-545A-4C00-A138-B8C0F34D84C0}">
      <dsp:nvSpPr>
        <dsp:cNvPr id="0" name=""/>
        <dsp:cNvSpPr/>
      </dsp:nvSpPr>
      <dsp:spPr>
        <a:xfrm>
          <a:off x="3649935" y="756262"/>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SG" sz="1300" kern="1200" dirty="0"/>
            <a:t>Micro-level-individual</a:t>
          </a:r>
        </a:p>
      </dsp:txBody>
      <dsp:txXfrm>
        <a:off x="3649935" y="756262"/>
        <a:ext cx="1163826" cy="581773"/>
      </dsp:txXfrm>
    </dsp:sp>
    <dsp:sp modelId="{4C8F60E9-8087-4A66-80C5-B91CAD086B16}">
      <dsp:nvSpPr>
        <dsp:cNvPr id="0" name=""/>
        <dsp:cNvSpPr/>
      </dsp:nvSpPr>
      <dsp:spPr>
        <a:xfrm>
          <a:off x="2605284" y="1203580"/>
          <a:ext cx="2094415" cy="2094734"/>
        </a:xfrm>
        <a:prstGeom prst="leftCircularArrow">
          <a:avLst>
            <a:gd name="adj1" fmla="val 10980"/>
            <a:gd name="adj2" fmla="val 1142322"/>
            <a:gd name="adj3" fmla="val 6300000"/>
            <a:gd name="adj4" fmla="val 18900000"/>
            <a:gd name="adj5" fmla="val 125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148A03-ED59-452E-8475-86CBCD41AA81}">
      <dsp:nvSpPr>
        <dsp:cNvPr id="0" name=""/>
        <dsp:cNvSpPr/>
      </dsp:nvSpPr>
      <dsp:spPr>
        <a:xfrm>
          <a:off x="3070578" y="1966804"/>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SG" sz="1300" kern="1200" dirty="0"/>
            <a:t>Macro-level-society</a:t>
          </a:r>
        </a:p>
      </dsp:txBody>
      <dsp:txXfrm>
        <a:off x="3070578" y="1966804"/>
        <a:ext cx="1163826" cy="581773"/>
      </dsp:txXfrm>
    </dsp:sp>
    <dsp:sp modelId="{D32CEB98-4000-4796-B9B9-539BA54615A1}">
      <dsp:nvSpPr>
        <dsp:cNvPr id="0" name=""/>
        <dsp:cNvSpPr/>
      </dsp:nvSpPr>
      <dsp:spPr>
        <a:xfrm>
          <a:off x="3336067" y="2551189"/>
          <a:ext cx="1799427" cy="1800148"/>
        </a:xfrm>
        <a:prstGeom prst="blockArc">
          <a:avLst>
            <a:gd name="adj1" fmla="val 13500000"/>
            <a:gd name="adj2" fmla="val 10800000"/>
            <a:gd name="adj3" fmla="val 1274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93EFC5-4EA8-41CB-ADEA-E144DDDC2889}">
      <dsp:nvSpPr>
        <dsp:cNvPr id="0" name=""/>
        <dsp:cNvSpPr/>
      </dsp:nvSpPr>
      <dsp:spPr>
        <a:xfrm>
          <a:off x="3652688" y="3179087"/>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SG" sz="1300" kern="1200" dirty="0"/>
            <a:t>Interdependence</a:t>
          </a:r>
        </a:p>
      </dsp:txBody>
      <dsp:txXfrm>
        <a:off x="3652688" y="3179087"/>
        <a:ext cx="1163826" cy="5817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7D5D11-8F45-4757-9D57-8ABEB33866EA}">
      <dsp:nvSpPr>
        <dsp:cNvPr id="0" name=""/>
        <dsp:cNvSpPr/>
      </dsp:nvSpPr>
      <dsp:spPr>
        <a:xfrm>
          <a:off x="4533981" y="2574547"/>
          <a:ext cx="1870333" cy="1211552"/>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SG" sz="1300" kern="1200" dirty="0"/>
            <a:t>Enjoying others’ happiness</a:t>
          </a:r>
        </a:p>
      </dsp:txBody>
      <dsp:txXfrm>
        <a:off x="5121695" y="2904050"/>
        <a:ext cx="1256005" cy="855436"/>
      </dsp:txXfrm>
    </dsp:sp>
    <dsp:sp modelId="{2EE7A819-736C-413F-9D4A-C3C668A72ED6}">
      <dsp:nvSpPr>
        <dsp:cNvPr id="0" name=""/>
        <dsp:cNvSpPr/>
      </dsp:nvSpPr>
      <dsp:spPr>
        <a:xfrm>
          <a:off x="1482384" y="2574547"/>
          <a:ext cx="1870333" cy="1211552"/>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SG" sz="1300" kern="1200" dirty="0"/>
            <a:t>Even-mindedness</a:t>
          </a:r>
        </a:p>
      </dsp:txBody>
      <dsp:txXfrm>
        <a:off x="1508998" y="2904050"/>
        <a:ext cx="1256005" cy="855436"/>
      </dsp:txXfrm>
    </dsp:sp>
    <dsp:sp modelId="{AF586B05-16E8-4EA2-B1DF-0A369EF4F05A}">
      <dsp:nvSpPr>
        <dsp:cNvPr id="0" name=""/>
        <dsp:cNvSpPr/>
      </dsp:nvSpPr>
      <dsp:spPr>
        <a:xfrm>
          <a:off x="4533981" y="0"/>
          <a:ext cx="1870333" cy="1211552"/>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SG" sz="1300" kern="1200" dirty="0"/>
            <a:t>Understanding others’ suffering</a:t>
          </a:r>
        </a:p>
      </dsp:txBody>
      <dsp:txXfrm>
        <a:off x="5121695" y="26614"/>
        <a:ext cx="1256005" cy="855436"/>
      </dsp:txXfrm>
    </dsp:sp>
    <dsp:sp modelId="{C66BF4F4-1A44-49D3-822B-7C00D1204475}">
      <dsp:nvSpPr>
        <dsp:cNvPr id="0" name=""/>
        <dsp:cNvSpPr/>
      </dsp:nvSpPr>
      <dsp:spPr>
        <a:xfrm>
          <a:off x="1482384" y="0"/>
          <a:ext cx="1870333" cy="1211552"/>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SG" sz="1300" kern="1200" dirty="0"/>
            <a:t>Kind toward others</a:t>
          </a:r>
        </a:p>
      </dsp:txBody>
      <dsp:txXfrm>
        <a:off x="1508998" y="26614"/>
        <a:ext cx="1256005" cy="855436"/>
      </dsp:txXfrm>
    </dsp:sp>
    <dsp:sp modelId="{7355DD22-B83B-4ECA-83D2-460CCA73A181}">
      <dsp:nvSpPr>
        <dsp:cNvPr id="0" name=""/>
        <dsp:cNvSpPr/>
      </dsp:nvSpPr>
      <dsp:spPr>
        <a:xfrm>
          <a:off x="2266107" y="215807"/>
          <a:ext cx="1639381" cy="1639381"/>
        </a:xfrm>
        <a:prstGeom prst="pieWedge">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SG" sz="1500" kern="1200" dirty="0"/>
            <a:t>Loving-kindness</a:t>
          </a:r>
        </a:p>
      </dsp:txBody>
      <dsp:txXfrm>
        <a:off x="2746271" y="695971"/>
        <a:ext cx="1159217" cy="1159217"/>
      </dsp:txXfrm>
    </dsp:sp>
    <dsp:sp modelId="{56A2EEB9-0F72-4080-8F8F-BC68330C90C3}">
      <dsp:nvSpPr>
        <dsp:cNvPr id="0" name=""/>
        <dsp:cNvSpPr/>
      </dsp:nvSpPr>
      <dsp:spPr>
        <a:xfrm rot="5400000">
          <a:off x="3981210" y="215807"/>
          <a:ext cx="1639381" cy="1639381"/>
        </a:xfrm>
        <a:prstGeom prst="pieWedge">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SG" sz="1500" kern="1200" dirty="0"/>
            <a:t>Compassion</a:t>
          </a:r>
        </a:p>
      </dsp:txBody>
      <dsp:txXfrm rot="-5400000">
        <a:off x="3981210" y="695971"/>
        <a:ext cx="1159217" cy="1159217"/>
      </dsp:txXfrm>
    </dsp:sp>
    <dsp:sp modelId="{8FB2FDDD-751D-45BF-9589-096E36662B64}">
      <dsp:nvSpPr>
        <dsp:cNvPr id="0" name=""/>
        <dsp:cNvSpPr/>
      </dsp:nvSpPr>
      <dsp:spPr>
        <a:xfrm rot="10800000">
          <a:off x="3981210" y="1930911"/>
          <a:ext cx="1639381" cy="1639381"/>
        </a:xfrm>
        <a:prstGeom prst="pieWedge">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SG" sz="1500" kern="1200" dirty="0"/>
            <a:t>Empathetic joy</a:t>
          </a:r>
        </a:p>
      </dsp:txBody>
      <dsp:txXfrm rot="10800000">
        <a:off x="3981210" y="1930911"/>
        <a:ext cx="1159217" cy="1159217"/>
      </dsp:txXfrm>
    </dsp:sp>
    <dsp:sp modelId="{260B13B2-E63E-4D0B-A6BC-EFB8A5A19F76}">
      <dsp:nvSpPr>
        <dsp:cNvPr id="0" name=""/>
        <dsp:cNvSpPr/>
      </dsp:nvSpPr>
      <dsp:spPr>
        <a:xfrm rot="16200000">
          <a:off x="2266107" y="1930911"/>
          <a:ext cx="1639381" cy="1639381"/>
        </a:xfrm>
        <a:prstGeom prst="pieWedge">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SG" sz="1500" kern="1200" dirty="0"/>
            <a:t>Equanimity</a:t>
          </a:r>
        </a:p>
      </dsp:txBody>
      <dsp:txXfrm rot="5400000">
        <a:off x="2746271" y="1930911"/>
        <a:ext cx="1159217" cy="1159217"/>
      </dsp:txXfrm>
    </dsp:sp>
    <dsp:sp modelId="{215D429A-154D-43A4-BA3E-E571E1383F69}">
      <dsp:nvSpPr>
        <dsp:cNvPr id="0" name=""/>
        <dsp:cNvSpPr/>
      </dsp:nvSpPr>
      <dsp:spPr>
        <a:xfrm>
          <a:off x="3660339" y="1552301"/>
          <a:ext cx="566021" cy="492193"/>
        </a:xfrm>
        <a:prstGeom prst="circularArrow">
          <a:avLst/>
        </a:prstGeom>
        <a:solidFill>
          <a:schemeClr val="accent3">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042C657-C73E-45E1-8CEB-09BBB2BC94C1}">
      <dsp:nvSpPr>
        <dsp:cNvPr id="0" name=""/>
        <dsp:cNvSpPr/>
      </dsp:nvSpPr>
      <dsp:spPr>
        <a:xfrm rot="10800000">
          <a:off x="3660339" y="1741606"/>
          <a:ext cx="566021" cy="492193"/>
        </a:xfrm>
        <a:prstGeom prst="circularArrow">
          <a:avLst/>
        </a:prstGeom>
        <a:solidFill>
          <a:schemeClr val="accent3">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D6005-D115-48FB-B42D-FB0630EE413F}">
      <dsp:nvSpPr>
        <dsp:cNvPr id="0" name=""/>
        <dsp:cNvSpPr/>
      </dsp:nvSpPr>
      <dsp:spPr>
        <a:xfrm>
          <a:off x="3154679" y="531"/>
          <a:ext cx="4732020" cy="2071559"/>
        </a:xfrm>
        <a:prstGeom prst="rightArrow">
          <a:avLst>
            <a:gd name="adj1" fmla="val 75000"/>
            <a:gd name="adj2" fmla="val 50000"/>
          </a:avLst>
        </a:prstGeom>
        <a:solidFill>
          <a:schemeClr val="lt1">
            <a:alpha val="90000"/>
            <a:tint val="40000"/>
            <a:hueOff val="0"/>
            <a:satOff val="0"/>
            <a:lumOff val="0"/>
            <a:alphaOff val="0"/>
          </a:schemeClr>
        </a:solidFill>
        <a:ln w="12700" cap="flat" cmpd="sng" algn="ctr">
          <a:solidFill>
            <a:schemeClr val="accent5">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en-SG" sz="1500" kern="1200" dirty="0"/>
            <a:t>Economics growth </a:t>
          </a:r>
        </a:p>
        <a:p>
          <a:pPr marL="114300" lvl="1" indent="-114300" algn="l" defTabSz="666750">
            <a:lnSpc>
              <a:spcPct val="90000"/>
            </a:lnSpc>
            <a:spcBef>
              <a:spcPct val="0"/>
            </a:spcBef>
            <a:spcAft>
              <a:spcPct val="15000"/>
            </a:spcAft>
            <a:buChar char="•"/>
          </a:pPr>
          <a:r>
            <a:rPr lang="en-SG" sz="1500" kern="1200" dirty="0"/>
            <a:t>Material wealth and possessions </a:t>
          </a:r>
        </a:p>
        <a:p>
          <a:pPr marL="114300" lvl="1" indent="-114300" algn="l" defTabSz="666750">
            <a:lnSpc>
              <a:spcPct val="90000"/>
            </a:lnSpc>
            <a:spcBef>
              <a:spcPct val="0"/>
            </a:spcBef>
            <a:spcAft>
              <a:spcPct val="15000"/>
            </a:spcAft>
            <a:buChar char="•"/>
          </a:pPr>
          <a:r>
            <a:rPr lang="en-SG" sz="1500" kern="1200" dirty="0"/>
            <a:t>Consumption and happiness</a:t>
          </a:r>
        </a:p>
        <a:p>
          <a:pPr marL="114300" lvl="1" indent="-114300" algn="l" defTabSz="666750">
            <a:lnSpc>
              <a:spcPct val="90000"/>
            </a:lnSpc>
            <a:spcBef>
              <a:spcPct val="0"/>
            </a:spcBef>
            <a:spcAft>
              <a:spcPct val="15000"/>
            </a:spcAft>
            <a:buChar char="•"/>
          </a:pPr>
          <a:r>
            <a:rPr lang="en-SG" sz="1500" kern="1200" dirty="0"/>
            <a:t>Competition and individual achievements</a:t>
          </a:r>
        </a:p>
      </dsp:txBody>
      <dsp:txXfrm>
        <a:off x="3154679" y="259476"/>
        <a:ext cx="3955185" cy="1553669"/>
      </dsp:txXfrm>
    </dsp:sp>
    <dsp:sp modelId="{25EF1B99-52CF-4C57-B11E-D6E40A3FF15E}">
      <dsp:nvSpPr>
        <dsp:cNvPr id="0" name=""/>
        <dsp:cNvSpPr/>
      </dsp:nvSpPr>
      <dsp:spPr>
        <a:xfrm>
          <a:off x="0" y="531"/>
          <a:ext cx="3154680" cy="2071559"/>
        </a:xfrm>
        <a:prstGeom prst="round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SG" sz="2900" kern="1200" dirty="0"/>
            <a:t>General economic model – competitive and individualism</a:t>
          </a:r>
        </a:p>
      </dsp:txBody>
      <dsp:txXfrm>
        <a:off x="101125" y="101656"/>
        <a:ext cx="2952430" cy="1869309"/>
      </dsp:txXfrm>
    </dsp:sp>
    <dsp:sp modelId="{AED6B6F1-F0ED-45A9-B746-69B58A80A146}">
      <dsp:nvSpPr>
        <dsp:cNvPr id="0" name=""/>
        <dsp:cNvSpPr/>
      </dsp:nvSpPr>
      <dsp:spPr>
        <a:xfrm>
          <a:off x="3154679" y="2279246"/>
          <a:ext cx="4732020" cy="2071559"/>
        </a:xfrm>
        <a:prstGeom prst="rightArrow">
          <a:avLst>
            <a:gd name="adj1" fmla="val 75000"/>
            <a:gd name="adj2" fmla="val 50000"/>
          </a:avLst>
        </a:prstGeom>
        <a:solidFill>
          <a:schemeClr val="lt1">
            <a:alpha val="90000"/>
            <a:tint val="40000"/>
            <a:hueOff val="0"/>
            <a:satOff val="0"/>
            <a:lumOff val="0"/>
            <a:alphaOff val="0"/>
          </a:schemeClr>
        </a:solidFill>
        <a:ln w="12700" cap="flat" cmpd="sng" algn="ctr">
          <a:solidFill>
            <a:schemeClr val="accent5">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en-SG" sz="1500" kern="1200" dirty="0"/>
            <a:t>Meaning of life and lasting happiness</a:t>
          </a:r>
        </a:p>
        <a:p>
          <a:pPr marL="114300" lvl="1" indent="-114300" algn="l" defTabSz="666750">
            <a:lnSpc>
              <a:spcPct val="90000"/>
            </a:lnSpc>
            <a:spcBef>
              <a:spcPct val="0"/>
            </a:spcBef>
            <a:spcAft>
              <a:spcPct val="15000"/>
            </a:spcAft>
            <a:buChar char="•"/>
          </a:pPr>
          <a:r>
            <a:rPr lang="en-SG" sz="1500" kern="1200" dirty="0"/>
            <a:t>Desires are unlimited so should be kept under control</a:t>
          </a:r>
        </a:p>
        <a:p>
          <a:pPr marL="114300" lvl="1" indent="-114300" algn="l" defTabSz="666750">
            <a:lnSpc>
              <a:spcPct val="90000"/>
            </a:lnSpc>
            <a:spcBef>
              <a:spcPct val="0"/>
            </a:spcBef>
            <a:spcAft>
              <a:spcPct val="15000"/>
            </a:spcAft>
            <a:buChar char="•"/>
          </a:pPr>
          <a:r>
            <a:rPr lang="en-SG" sz="1500" kern="1200" dirty="0"/>
            <a:t>Lasting happiness and minimum material consumption</a:t>
          </a:r>
        </a:p>
        <a:p>
          <a:pPr marL="114300" lvl="1" indent="-114300" algn="l" defTabSz="666750">
            <a:lnSpc>
              <a:spcPct val="90000"/>
            </a:lnSpc>
            <a:spcBef>
              <a:spcPct val="0"/>
            </a:spcBef>
            <a:spcAft>
              <a:spcPct val="15000"/>
            </a:spcAft>
            <a:buChar char="•"/>
          </a:pPr>
          <a:r>
            <a:rPr lang="en-SG" sz="1500" kern="1200" dirty="0"/>
            <a:t>Happiness achievable for all – ultimate goal and the ultimate achievement</a:t>
          </a:r>
        </a:p>
      </dsp:txBody>
      <dsp:txXfrm>
        <a:off x="3154679" y="2538191"/>
        <a:ext cx="3955185" cy="1553669"/>
      </dsp:txXfrm>
    </dsp:sp>
    <dsp:sp modelId="{26B8E845-8DB1-4B3D-A177-E27366926DCB}">
      <dsp:nvSpPr>
        <dsp:cNvPr id="0" name=""/>
        <dsp:cNvSpPr/>
      </dsp:nvSpPr>
      <dsp:spPr>
        <a:xfrm>
          <a:off x="0" y="2279246"/>
          <a:ext cx="3154680" cy="2071559"/>
        </a:xfrm>
        <a:prstGeom prst="round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SG" sz="2900" kern="1200" dirty="0"/>
            <a:t>Buddhist economic ideas – interdependence and collectivism</a:t>
          </a:r>
        </a:p>
      </dsp:txBody>
      <dsp:txXfrm>
        <a:off x="101125" y="2380371"/>
        <a:ext cx="2952430" cy="18693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4EA75-433F-4F81-8299-12807AA3CD17}">
      <dsp:nvSpPr>
        <dsp:cNvPr id="0" name=""/>
        <dsp:cNvSpPr/>
      </dsp:nvSpPr>
      <dsp:spPr>
        <a:xfrm>
          <a:off x="3003446" y="1133848"/>
          <a:ext cx="939903" cy="679448"/>
        </a:xfrm>
        <a:custGeom>
          <a:avLst/>
          <a:gdLst/>
          <a:ahLst/>
          <a:cxnLst/>
          <a:rect l="0" t="0" r="0" b="0"/>
          <a:pathLst>
            <a:path>
              <a:moveTo>
                <a:pt x="939903" y="0"/>
              </a:moveTo>
              <a:lnTo>
                <a:pt x="939903" y="679448"/>
              </a:lnTo>
              <a:lnTo>
                <a:pt x="0" y="6794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67B740-7620-444B-B1AE-9D324FD72357}">
      <dsp:nvSpPr>
        <dsp:cNvPr id="0" name=""/>
        <dsp:cNvSpPr/>
      </dsp:nvSpPr>
      <dsp:spPr>
        <a:xfrm>
          <a:off x="3943350" y="1133848"/>
          <a:ext cx="2740440" cy="2083640"/>
        </a:xfrm>
        <a:custGeom>
          <a:avLst/>
          <a:gdLst/>
          <a:ahLst/>
          <a:cxnLst/>
          <a:rect l="0" t="0" r="0" b="0"/>
          <a:pathLst>
            <a:path>
              <a:moveTo>
                <a:pt x="0" y="0"/>
              </a:moveTo>
              <a:lnTo>
                <a:pt x="0" y="1845833"/>
              </a:lnTo>
              <a:lnTo>
                <a:pt x="2740440" y="1845833"/>
              </a:lnTo>
              <a:lnTo>
                <a:pt x="2740440" y="208364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549FF2-16F3-427C-AE12-49AE9DFCA692}">
      <dsp:nvSpPr>
        <dsp:cNvPr id="0" name=""/>
        <dsp:cNvSpPr/>
      </dsp:nvSpPr>
      <dsp:spPr>
        <a:xfrm>
          <a:off x="3897630" y="1133848"/>
          <a:ext cx="91440" cy="2083640"/>
        </a:xfrm>
        <a:custGeom>
          <a:avLst/>
          <a:gdLst/>
          <a:ahLst/>
          <a:cxnLst/>
          <a:rect l="0" t="0" r="0" b="0"/>
          <a:pathLst>
            <a:path>
              <a:moveTo>
                <a:pt x="45720" y="0"/>
              </a:moveTo>
              <a:lnTo>
                <a:pt x="45720" y="208364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B8A15F-8F09-49B6-82E5-3587B601EBD4}">
      <dsp:nvSpPr>
        <dsp:cNvPr id="0" name=""/>
        <dsp:cNvSpPr/>
      </dsp:nvSpPr>
      <dsp:spPr>
        <a:xfrm>
          <a:off x="1202909" y="1133848"/>
          <a:ext cx="2740440" cy="2083640"/>
        </a:xfrm>
        <a:custGeom>
          <a:avLst/>
          <a:gdLst/>
          <a:ahLst/>
          <a:cxnLst/>
          <a:rect l="0" t="0" r="0" b="0"/>
          <a:pathLst>
            <a:path>
              <a:moveTo>
                <a:pt x="2740440" y="0"/>
              </a:moveTo>
              <a:lnTo>
                <a:pt x="2740440" y="1845833"/>
              </a:lnTo>
              <a:lnTo>
                <a:pt x="0" y="1845833"/>
              </a:lnTo>
              <a:lnTo>
                <a:pt x="0" y="208364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63A7A2-7371-4357-A7FD-B37F8E922D49}">
      <dsp:nvSpPr>
        <dsp:cNvPr id="0" name=""/>
        <dsp:cNvSpPr/>
      </dsp:nvSpPr>
      <dsp:spPr>
        <a:xfrm>
          <a:off x="3377143" y="1435"/>
          <a:ext cx="1132413" cy="113241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78AF4A-9601-4BCF-9F69-A1A052DBC8DD}">
      <dsp:nvSpPr>
        <dsp:cNvPr id="0" name=""/>
        <dsp:cNvSpPr/>
      </dsp:nvSpPr>
      <dsp:spPr>
        <a:xfrm>
          <a:off x="3377143" y="1435"/>
          <a:ext cx="1132413" cy="113241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940A5E-51AD-4722-9D69-7936C770FDA4}">
      <dsp:nvSpPr>
        <dsp:cNvPr id="0" name=""/>
        <dsp:cNvSpPr/>
      </dsp:nvSpPr>
      <dsp:spPr>
        <a:xfrm>
          <a:off x="2810936" y="205269"/>
          <a:ext cx="2264826" cy="7247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SG" sz="1700" kern="1200" dirty="0"/>
            <a:t>Affluent society</a:t>
          </a:r>
        </a:p>
      </dsp:txBody>
      <dsp:txXfrm>
        <a:off x="2810936" y="205269"/>
        <a:ext cx="2264826" cy="724744"/>
      </dsp:txXfrm>
    </dsp:sp>
    <dsp:sp modelId="{C581134A-26F7-4F5F-9D72-2BC20D4BCEEF}">
      <dsp:nvSpPr>
        <dsp:cNvPr id="0" name=""/>
        <dsp:cNvSpPr/>
      </dsp:nvSpPr>
      <dsp:spPr>
        <a:xfrm>
          <a:off x="636702" y="3217489"/>
          <a:ext cx="1132413" cy="113241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CEFA28-3127-4760-A522-DBE8F02521CF}">
      <dsp:nvSpPr>
        <dsp:cNvPr id="0" name=""/>
        <dsp:cNvSpPr/>
      </dsp:nvSpPr>
      <dsp:spPr>
        <a:xfrm>
          <a:off x="636702" y="3217489"/>
          <a:ext cx="1132413" cy="113241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D38DF6-52CC-4E66-AEDD-B23AD384EE7E}">
      <dsp:nvSpPr>
        <dsp:cNvPr id="0" name=""/>
        <dsp:cNvSpPr/>
      </dsp:nvSpPr>
      <dsp:spPr>
        <a:xfrm>
          <a:off x="70496" y="3421323"/>
          <a:ext cx="2264826" cy="7247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SG" sz="1700" kern="1200" dirty="0"/>
            <a:t>Better education, healthcare and happiness</a:t>
          </a:r>
        </a:p>
      </dsp:txBody>
      <dsp:txXfrm>
        <a:off x="70496" y="3421323"/>
        <a:ext cx="2264826" cy="724744"/>
      </dsp:txXfrm>
    </dsp:sp>
    <dsp:sp modelId="{FD0D667E-A0FC-4F2E-86DC-E10F6E6BD7AA}">
      <dsp:nvSpPr>
        <dsp:cNvPr id="0" name=""/>
        <dsp:cNvSpPr/>
      </dsp:nvSpPr>
      <dsp:spPr>
        <a:xfrm>
          <a:off x="3377143" y="3217489"/>
          <a:ext cx="1132413" cy="113241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32791B-416D-42E6-9BE3-02C897719A60}">
      <dsp:nvSpPr>
        <dsp:cNvPr id="0" name=""/>
        <dsp:cNvSpPr/>
      </dsp:nvSpPr>
      <dsp:spPr>
        <a:xfrm>
          <a:off x="3377143" y="3217489"/>
          <a:ext cx="1132413" cy="113241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00CBFD-D422-4669-9536-4E2AC5CC1873}">
      <dsp:nvSpPr>
        <dsp:cNvPr id="0" name=""/>
        <dsp:cNvSpPr/>
      </dsp:nvSpPr>
      <dsp:spPr>
        <a:xfrm>
          <a:off x="2810936" y="3421323"/>
          <a:ext cx="2264826" cy="7247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SG" sz="1700" kern="1200" dirty="0"/>
            <a:t>More desires, more competitions and more pressures</a:t>
          </a:r>
        </a:p>
      </dsp:txBody>
      <dsp:txXfrm>
        <a:off x="2810936" y="3421323"/>
        <a:ext cx="2264826" cy="724744"/>
      </dsp:txXfrm>
    </dsp:sp>
    <dsp:sp modelId="{9ADDA92B-2C35-4BDA-8141-653CC56840E5}">
      <dsp:nvSpPr>
        <dsp:cNvPr id="0" name=""/>
        <dsp:cNvSpPr/>
      </dsp:nvSpPr>
      <dsp:spPr>
        <a:xfrm>
          <a:off x="6117583" y="3217489"/>
          <a:ext cx="1132413" cy="113241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11D0B1-E33D-40D6-9915-763DE260062F}">
      <dsp:nvSpPr>
        <dsp:cNvPr id="0" name=""/>
        <dsp:cNvSpPr/>
      </dsp:nvSpPr>
      <dsp:spPr>
        <a:xfrm>
          <a:off x="6117583" y="3217489"/>
          <a:ext cx="1132413" cy="113241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29A722-78B2-42E4-B240-0BD11D5F8992}">
      <dsp:nvSpPr>
        <dsp:cNvPr id="0" name=""/>
        <dsp:cNvSpPr/>
      </dsp:nvSpPr>
      <dsp:spPr>
        <a:xfrm>
          <a:off x="5551377" y="3421323"/>
          <a:ext cx="2264826" cy="7247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SG" sz="1700" kern="1200" dirty="0"/>
            <a:t>Anxieties, uncertainties, and </a:t>
          </a:r>
          <a:r>
            <a:rPr lang="en-SG" sz="1700" i="1" kern="1200" dirty="0"/>
            <a:t>affluenza</a:t>
          </a:r>
        </a:p>
      </dsp:txBody>
      <dsp:txXfrm>
        <a:off x="5551377" y="3421323"/>
        <a:ext cx="2264826" cy="724744"/>
      </dsp:txXfrm>
    </dsp:sp>
    <dsp:sp modelId="{C32D22A3-7B04-4406-B423-54DCEDBC7767}">
      <dsp:nvSpPr>
        <dsp:cNvPr id="0" name=""/>
        <dsp:cNvSpPr/>
      </dsp:nvSpPr>
      <dsp:spPr>
        <a:xfrm>
          <a:off x="2006923" y="1609462"/>
          <a:ext cx="1132413" cy="113241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CE66C3-F125-4A21-B57F-7F0F51516CA3}">
      <dsp:nvSpPr>
        <dsp:cNvPr id="0" name=""/>
        <dsp:cNvSpPr/>
      </dsp:nvSpPr>
      <dsp:spPr>
        <a:xfrm>
          <a:off x="2006923" y="1609462"/>
          <a:ext cx="1132413" cy="113241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55C021-4027-4138-8954-2DDCD9206B0C}">
      <dsp:nvSpPr>
        <dsp:cNvPr id="0" name=""/>
        <dsp:cNvSpPr/>
      </dsp:nvSpPr>
      <dsp:spPr>
        <a:xfrm>
          <a:off x="1440716" y="1813296"/>
          <a:ext cx="2264826" cy="72474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SG" sz="1700" kern="1200" dirty="0"/>
            <a:t>Prosperous individuals</a:t>
          </a:r>
        </a:p>
      </dsp:txBody>
      <dsp:txXfrm>
        <a:off x="1440716" y="1813296"/>
        <a:ext cx="2264826" cy="7247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1C2E11-5E29-4353-9AB0-B3492AFC9E77}">
      <dsp:nvSpPr>
        <dsp:cNvPr id="0" name=""/>
        <dsp:cNvSpPr/>
      </dsp:nvSpPr>
      <dsp:spPr>
        <a:xfrm>
          <a:off x="2236030" y="326377"/>
          <a:ext cx="3426960" cy="342696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t" anchorCtr="0">
          <a:noAutofit/>
        </a:bodyPr>
        <a:lstStyle/>
        <a:p>
          <a:pPr marL="0" lvl="0" indent="0" algn="l" defTabSz="889000">
            <a:lnSpc>
              <a:spcPct val="90000"/>
            </a:lnSpc>
            <a:spcBef>
              <a:spcPct val="0"/>
            </a:spcBef>
            <a:spcAft>
              <a:spcPct val="35000"/>
            </a:spcAft>
            <a:buNone/>
          </a:pPr>
          <a:r>
            <a:rPr lang="en-US" sz="2000" kern="1200" dirty="0"/>
            <a:t>Affluent society with Buddhist touches</a:t>
          </a:r>
          <a:endParaRPr lang="en-SG" sz="2000" kern="1200" dirty="0"/>
        </a:p>
        <a:p>
          <a:pPr marL="171450" lvl="1" indent="-171450" algn="l" defTabSz="711200">
            <a:lnSpc>
              <a:spcPct val="90000"/>
            </a:lnSpc>
            <a:spcBef>
              <a:spcPct val="0"/>
            </a:spcBef>
            <a:spcAft>
              <a:spcPct val="15000"/>
            </a:spcAft>
            <a:buChar char="•"/>
          </a:pPr>
          <a:r>
            <a:rPr lang="en-US" sz="1600" kern="1200" dirty="0"/>
            <a:t>Economic </a:t>
          </a:r>
        </a:p>
        <a:p>
          <a:pPr marL="171450" lvl="1" indent="-171450" algn="l" defTabSz="711200">
            <a:lnSpc>
              <a:spcPct val="90000"/>
            </a:lnSpc>
            <a:spcBef>
              <a:spcPct val="0"/>
            </a:spcBef>
            <a:spcAft>
              <a:spcPct val="15000"/>
            </a:spcAft>
            <a:buChar char="•"/>
          </a:pPr>
          <a:r>
            <a:rPr lang="en-US" sz="1600" kern="1200" dirty="0"/>
            <a:t>Prosperity</a:t>
          </a:r>
          <a:endParaRPr lang="en-SG" sz="1600" kern="1200" dirty="0"/>
        </a:p>
        <a:p>
          <a:pPr marL="171450" lvl="1" indent="-171450" algn="l" defTabSz="711200">
            <a:lnSpc>
              <a:spcPct val="90000"/>
            </a:lnSpc>
            <a:spcBef>
              <a:spcPct val="0"/>
            </a:spcBef>
            <a:spcAft>
              <a:spcPct val="15000"/>
            </a:spcAft>
            <a:buChar char="•"/>
          </a:pPr>
          <a:r>
            <a:rPr lang="en-US" sz="1600" kern="1200" dirty="0"/>
            <a:t>Interdependence</a:t>
          </a:r>
          <a:endParaRPr lang="en-SG" sz="1600" kern="1200" dirty="0"/>
        </a:p>
        <a:p>
          <a:pPr marL="171450" lvl="1" indent="-171450" algn="l" defTabSz="711200">
            <a:lnSpc>
              <a:spcPct val="90000"/>
            </a:lnSpc>
            <a:spcBef>
              <a:spcPct val="0"/>
            </a:spcBef>
            <a:spcAft>
              <a:spcPct val="15000"/>
            </a:spcAft>
            <a:buChar char="•"/>
          </a:pPr>
          <a:r>
            <a:rPr lang="en-US" sz="1600" kern="1200" dirty="0"/>
            <a:t>Altruism</a:t>
          </a:r>
          <a:endParaRPr lang="en-SG" sz="1600" kern="1200" dirty="0"/>
        </a:p>
        <a:p>
          <a:pPr marL="171450" lvl="1" indent="-171450" algn="l" defTabSz="711200">
            <a:lnSpc>
              <a:spcPct val="90000"/>
            </a:lnSpc>
            <a:spcBef>
              <a:spcPct val="0"/>
            </a:spcBef>
            <a:spcAft>
              <a:spcPct val="15000"/>
            </a:spcAft>
            <a:buChar char="•"/>
          </a:pPr>
          <a:r>
            <a:rPr lang="en-US" sz="1600" kern="1200" dirty="0"/>
            <a:t>Maximum happiness</a:t>
          </a:r>
        </a:p>
        <a:p>
          <a:pPr marL="171450" lvl="1" indent="-171450" algn="l" defTabSz="711200">
            <a:lnSpc>
              <a:spcPct val="90000"/>
            </a:lnSpc>
            <a:spcBef>
              <a:spcPct val="0"/>
            </a:spcBef>
            <a:spcAft>
              <a:spcPct val="15000"/>
            </a:spcAft>
            <a:buChar char="•"/>
          </a:pPr>
          <a:r>
            <a:rPr lang="en-US" sz="1600" kern="1200" dirty="0"/>
            <a:t>Minimum consumption</a:t>
          </a:r>
        </a:p>
      </dsp:txBody>
      <dsp:txXfrm>
        <a:off x="2807190" y="897537"/>
        <a:ext cx="2284640" cy="2284640"/>
      </dsp:txXfrm>
    </dsp:sp>
    <dsp:sp modelId="{FD32F550-DC88-4B9B-AEDD-7BEB8D0EAEB4}">
      <dsp:nvSpPr>
        <dsp:cNvPr id="0" name=""/>
        <dsp:cNvSpPr/>
      </dsp:nvSpPr>
      <dsp:spPr>
        <a:xfrm>
          <a:off x="2041885" y="114137"/>
          <a:ext cx="3851250" cy="3851250"/>
        </a:xfrm>
        <a:prstGeom prst="circularArrow">
          <a:avLst>
            <a:gd name="adj1" fmla="val 5085"/>
            <a:gd name="adj2" fmla="val 327528"/>
            <a:gd name="adj3" fmla="val 15836358"/>
            <a:gd name="adj4" fmla="val 16236114"/>
            <a:gd name="adj5" fmla="val 5932"/>
          </a:avLst>
        </a:prstGeom>
        <a:solidFill>
          <a:schemeClr val="accent3">
            <a:tint val="60000"/>
            <a:hueOff val="0"/>
            <a:satOff val="0"/>
            <a:lumOff val="0"/>
            <a:alphaOff val="0"/>
          </a:schemeClr>
        </a:solidFill>
        <a:ln>
          <a:noFill/>
        </a:ln>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BE5C18-080D-441E-883F-9501058BB5C5}"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3977495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BE5C18-080D-441E-883F-9501058BB5C5}"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357315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BE5C18-080D-441E-883F-9501058BB5C5}"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314505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BE5C18-080D-441E-883F-9501058BB5C5}"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585856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BE5C18-080D-441E-883F-9501058BB5C5}" type="datetimeFigureOut">
              <a:rPr lang="en-SG" smtClean="0"/>
              <a:t>30/9/2020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143226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BE5C18-080D-441E-883F-9501058BB5C5}" type="datetimeFigureOut">
              <a:rPr lang="en-SG" smtClean="0"/>
              <a:t>30/9/2020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1172187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BE5C18-080D-441E-883F-9501058BB5C5}" type="datetimeFigureOut">
              <a:rPr lang="en-SG" smtClean="0"/>
              <a:t>30/9/2020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368049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BE5C18-080D-441E-883F-9501058BB5C5}" type="datetimeFigureOut">
              <a:rPr lang="en-SG" smtClean="0"/>
              <a:t>30/9/2020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1458928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E5C18-080D-441E-883F-9501058BB5C5}" type="datetimeFigureOut">
              <a:rPr lang="en-SG" smtClean="0"/>
              <a:t>30/9/2020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2832892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E5C18-080D-441E-883F-9501058BB5C5}" type="datetimeFigureOut">
              <a:rPr lang="en-SG" smtClean="0"/>
              <a:t>30/9/2020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2633330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E5C18-080D-441E-883F-9501058BB5C5}" type="datetimeFigureOut">
              <a:rPr lang="en-SG" smtClean="0"/>
              <a:t>30/9/2020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7E6DB06-4FB3-4015-87A4-5DED82C1DB4F}" type="slidenum">
              <a:rPr lang="en-SG" smtClean="0"/>
              <a:t>‹#›</a:t>
            </a:fld>
            <a:endParaRPr lang="en-SG"/>
          </a:p>
        </p:txBody>
      </p:sp>
    </p:spTree>
    <p:extLst>
      <p:ext uri="{BB962C8B-B14F-4D97-AF65-F5344CB8AC3E}">
        <p14:creationId xmlns:p14="http://schemas.microsoft.com/office/powerpoint/2010/main" val="2448954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E5C18-080D-441E-883F-9501058BB5C5}" type="datetimeFigureOut">
              <a:rPr lang="en-SG" smtClean="0"/>
              <a:t>30/9/2020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6DB06-4FB3-4015-87A4-5DED82C1DB4F}" type="slidenum">
              <a:rPr lang="en-SG" smtClean="0"/>
              <a:t>‹#›</a:t>
            </a:fld>
            <a:endParaRPr lang="en-SG"/>
          </a:p>
        </p:txBody>
      </p:sp>
    </p:spTree>
    <p:extLst>
      <p:ext uri="{BB962C8B-B14F-4D97-AF65-F5344CB8AC3E}">
        <p14:creationId xmlns:p14="http://schemas.microsoft.com/office/powerpoint/2010/main" val="42581144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48B83E-1DF4-4E3C-A4A3-C811D30D7498}"/>
              </a:ext>
            </a:extLst>
          </p:cNvPr>
          <p:cNvSpPr>
            <a:spLocks noGrp="1"/>
          </p:cNvSpPr>
          <p:nvPr>
            <p:ph type="title"/>
          </p:nvPr>
        </p:nvSpPr>
        <p:spPr/>
        <p:txBody>
          <a:bodyPr>
            <a:normAutofit/>
          </a:bodyPr>
          <a:lstStyle/>
          <a:p>
            <a:r>
              <a:rPr lang="en-SG" dirty="0"/>
              <a:t>Lecture 6</a:t>
            </a:r>
            <a:r>
              <a:rPr lang="en-SG" sz="3200" dirty="0"/>
              <a:t>: </a:t>
            </a:r>
            <a:r>
              <a:rPr lang="en-SG" sz="3200" i="1" dirty="0"/>
              <a:t>Buddhist Economic Idea of Interdependence of Each Other</a:t>
            </a:r>
            <a:endParaRPr lang="en-SG" sz="3200" dirty="0"/>
          </a:p>
        </p:txBody>
      </p:sp>
      <p:sp>
        <p:nvSpPr>
          <p:cNvPr id="5" name="Content Placeholder 4">
            <a:extLst>
              <a:ext uri="{FF2B5EF4-FFF2-40B4-BE49-F238E27FC236}">
                <a16:creationId xmlns:a16="http://schemas.microsoft.com/office/drawing/2014/main" id="{17D8D52D-CBE6-414D-8400-DB771C666953}"/>
              </a:ext>
            </a:extLst>
          </p:cNvPr>
          <p:cNvSpPr>
            <a:spLocks noGrp="1"/>
          </p:cNvSpPr>
          <p:nvPr>
            <p:ph idx="1"/>
          </p:nvPr>
        </p:nvSpPr>
        <p:spPr/>
        <p:txBody>
          <a:bodyPr>
            <a:normAutofit fontScale="92500" lnSpcReduction="20000"/>
          </a:bodyPr>
          <a:lstStyle/>
          <a:p>
            <a:r>
              <a:rPr lang="en-US" dirty="0"/>
              <a:t>In the last lecture, we have outlined the three major ideas of Buddhist economics – the </a:t>
            </a:r>
            <a:r>
              <a:rPr lang="en-US" u="sng" dirty="0"/>
              <a:t>three interdependences</a:t>
            </a:r>
            <a:r>
              <a:rPr lang="en-US" dirty="0"/>
              <a:t>: the </a:t>
            </a:r>
            <a:r>
              <a:rPr lang="en-US" u="sng" dirty="0"/>
              <a:t>self and its self-interestedness</a:t>
            </a:r>
            <a:r>
              <a:rPr lang="en-US" dirty="0"/>
              <a:t>, </a:t>
            </a:r>
            <a:r>
              <a:rPr lang="en-US" u="sng" dirty="0"/>
              <a:t>humans towards one another</a:t>
            </a:r>
            <a:r>
              <a:rPr lang="en-US" dirty="0"/>
              <a:t> and </a:t>
            </a:r>
            <a:r>
              <a:rPr lang="en-US" u="sng" dirty="0"/>
              <a:t>with the environment</a:t>
            </a:r>
            <a:r>
              <a:rPr lang="en-US" dirty="0"/>
              <a:t>; </a:t>
            </a:r>
          </a:p>
          <a:p>
            <a:r>
              <a:rPr lang="en-US" dirty="0"/>
              <a:t>We have also discussed the Buddhist view of life fulfilment (</a:t>
            </a:r>
            <a:r>
              <a:rPr lang="en-US" u="sng" dirty="0"/>
              <a:t>fulfilment of self-interestedness or individual life</a:t>
            </a:r>
            <a:r>
              <a:rPr lang="en-US" dirty="0"/>
              <a:t>) by means of </a:t>
            </a:r>
            <a:r>
              <a:rPr lang="en-US" u="sng" dirty="0"/>
              <a:t>right livelihood</a:t>
            </a:r>
            <a:r>
              <a:rPr lang="en-US" dirty="0"/>
              <a:t>; to achieve this, we mentioned some importantly relevant points in the </a:t>
            </a:r>
            <a:r>
              <a:rPr lang="en-US" u="sng" dirty="0"/>
              <a:t>noble 8fold path</a:t>
            </a:r>
            <a:r>
              <a:rPr lang="en-US" dirty="0"/>
              <a:t>, such as right view, right thought and right effort;</a:t>
            </a:r>
          </a:p>
          <a:p>
            <a:r>
              <a:rPr lang="en-US" dirty="0"/>
              <a:t>In this lecture, we shall discuss the second aspect of interdependence – that of one person and another, and one society and the other;</a:t>
            </a:r>
            <a:endParaRPr lang="en-SG" dirty="0"/>
          </a:p>
        </p:txBody>
      </p:sp>
    </p:spTree>
    <p:extLst>
      <p:ext uri="{BB962C8B-B14F-4D97-AF65-F5344CB8AC3E}">
        <p14:creationId xmlns:p14="http://schemas.microsoft.com/office/powerpoint/2010/main" val="153897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238EC-61A0-4AA4-9C94-0EC44745A582}"/>
              </a:ext>
            </a:extLst>
          </p:cNvPr>
          <p:cNvSpPr>
            <a:spLocks noGrp="1"/>
          </p:cNvSpPr>
          <p:nvPr>
            <p:ph type="title"/>
          </p:nvPr>
        </p:nvSpPr>
        <p:spPr/>
        <p:txBody>
          <a:bodyPr>
            <a:normAutofit/>
          </a:bodyPr>
          <a:lstStyle/>
          <a:p>
            <a:r>
              <a:rPr lang="en-SG" dirty="0"/>
              <a:t>4 immeasurable-s </a:t>
            </a:r>
            <a:r>
              <a:rPr lang="en-SG" sz="2700" dirty="0"/>
              <a:t>(</a:t>
            </a:r>
            <a:r>
              <a:rPr lang="en-SG" sz="2700" i="1" dirty="0"/>
              <a:t>appamaññā</a:t>
            </a:r>
            <a:r>
              <a:rPr lang="en-SG" sz="2700" dirty="0"/>
              <a:t>; also </a:t>
            </a:r>
            <a:r>
              <a:rPr lang="en-SG" sz="2700" i="1" dirty="0" err="1"/>
              <a:t>cattāri</a:t>
            </a:r>
            <a:r>
              <a:rPr lang="en-SG" sz="2700" i="1" dirty="0"/>
              <a:t> </a:t>
            </a:r>
            <a:r>
              <a:rPr lang="en-SG" sz="2700" i="1" dirty="0" err="1"/>
              <a:t>brahmavihārā</a:t>
            </a:r>
            <a:r>
              <a:rPr lang="en-SG" sz="2700" dirty="0"/>
              <a:t>, or 4 </a:t>
            </a:r>
            <a:r>
              <a:rPr lang="en-SG" sz="2700" i="1" dirty="0"/>
              <a:t>abodes of brahma</a:t>
            </a:r>
            <a:r>
              <a:rPr lang="en-SG" sz="2700" dirty="0"/>
              <a:t>)</a:t>
            </a:r>
          </a:p>
        </p:txBody>
      </p:sp>
      <p:sp>
        <p:nvSpPr>
          <p:cNvPr id="3" name="Content Placeholder 2">
            <a:extLst>
              <a:ext uri="{FF2B5EF4-FFF2-40B4-BE49-F238E27FC236}">
                <a16:creationId xmlns:a16="http://schemas.microsoft.com/office/drawing/2014/main" id="{2DA9BAD9-DBF3-438E-9AB8-339277C75FA5}"/>
              </a:ext>
            </a:extLst>
          </p:cNvPr>
          <p:cNvSpPr>
            <a:spLocks noGrp="1"/>
          </p:cNvSpPr>
          <p:nvPr>
            <p:ph idx="1"/>
          </p:nvPr>
        </p:nvSpPr>
        <p:spPr/>
        <p:txBody>
          <a:bodyPr>
            <a:normAutofit fontScale="92500" lnSpcReduction="20000"/>
          </a:bodyPr>
          <a:lstStyle/>
          <a:p>
            <a:r>
              <a:rPr lang="en-SG" dirty="0" err="1"/>
              <a:t>Mettā</a:t>
            </a:r>
            <a:r>
              <a:rPr lang="en-SG" dirty="0"/>
              <a:t>: loving-kindness</a:t>
            </a:r>
          </a:p>
          <a:p>
            <a:r>
              <a:rPr lang="en-SG" dirty="0" err="1"/>
              <a:t>Karuṇā</a:t>
            </a:r>
            <a:r>
              <a:rPr lang="en-SG" dirty="0"/>
              <a:t>: compassion</a:t>
            </a:r>
          </a:p>
          <a:p>
            <a:r>
              <a:rPr lang="en-SG" dirty="0" err="1"/>
              <a:t>Muditā</a:t>
            </a:r>
            <a:r>
              <a:rPr lang="en-SG" dirty="0"/>
              <a:t>: empathetic joy</a:t>
            </a:r>
          </a:p>
          <a:p>
            <a:r>
              <a:rPr lang="en-SG" dirty="0" err="1"/>
              <a:t>Upekkhā</a:t>
            </a:r>
            <a:r>
              <a:rPr lang="en-SG" dirty="0"/>
              <a:t>: equanimity</a:t>
            </a:r>
          </a:p>
          <a:p>
            <a:r>
              <a:rPr lang="en-SG" dirty="0"/>
              <a:t>As you may have learned, the above 4fold instructions are not only for a bhikkhu to practice when he meditates, but also are beneficial in our daily life as ways of spiritual improvement;</a:t>
            </a:r>
          </a:p>
          <a:p>
            <a:r>
              <a:rPr lang="en-SG" dirty="0"/>
              <a:t>Apart from the apparent spiritual benefits of those practices, economically, such Buddhist practices are relevant, in particular with regard to the idea of altruism and interdependence of one and the other and how to achieve that end; </a:t>
            </a:r>
          </a:p>
        </p:txBody>
      </p:sp>
    </p:spTree>
    <p:extLst>
      <p:ext uri="{BB962C8B-B14F-4D97-AF65-F5344CB8AC3E}">
        <p14:creationId xmlns:p14="http://schemas.microsoft.com/office/powerpoint/2010/main" val="2604088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4820-8C96-4904-BAB2-AC6E955F5E8B}"/>
              </a:ext>
            </a:extLst>
          </p:cNvPr>
          <p:cNvSpPr>
            <a:spLocks noGrp="1"/>
          </p:cNvSpPr>
          <p:nvPr>
            <p:ph type="title"/>
          </p:nvPr>
        </p:nvSpPr>
        <p:spPr/>
        <p:txBody>
          <a:bodyPr>
            <a:normAutofit fontScale="90000"/>
          </a:bodyPr>
          <a:lstStyle/>
          <a:p>
            <a:r>
              <a:rPr lang="en-SG" dirty="0"/>
              <a:t>4</a:t>
            </a:r>
            <a:r>
              <a:rPr lang="en-SG" sz="2000" dirty="0"/>
              <a:t> </a:t>
            </a:r>
            <a:r>
              <a:rPr lang="en-SG" sz="2000" u="sng" dirty="0"/>
              <a:t>immeasurable-s, interdependence and altruism</a:t>
            </a:r>
            <a:r>
              <a:rPr lang="en-SG" sz="2000" dirty="0"/>
              <a:t>: as we mentioned, in Buddhist economics, one important principle is to maximize happiness by means of minimum consumption; but also important is to reduce suffering first and then maximize happiness; this include not only oneself but others as well; below the </a:t>
            </a:r>
            <a:r>
              <a:rPr lang="en-SG" sz="2000" i="1" dirty="0"/>
              <a:t>diagram</a:t>
            </a:r>
            <a:r>
              <a:rPr lang="en-SG" sz="2000" dirty="0"/>
              <a:t> shows that because of loving-kindness and other virtues, we understand that people are interdependent or they are interconnected to each other; economic prosperity therefore should be shared by not one but all and poverty should be completely lifted; a more humanistic economic system would then emerge;</a:t>
            </a:r>
          </a:p>
        </p:txBody>
      </p:sp>
      <p:graphicFrame>
        <p:nvGraphicFramePr>
          <p:cNvPr id="4" name="Content Placeholder 3">
            <a:extLst>
              <a:ext uri="{FF2B5EF4-FFF2-40B4-BE49-F238E27FC236}">
                <a16:creationId xmlns:a16="http://schemas.microsoft.com/office/drawing/2014/main" id="{BA86DAD6-A40B-4B7A-8A78-16E9A7BB5367}"/>
              </a:ext>
            </a:extLst>
          </p:cNvPr>
          <p:cNvGraphicFramePr>
            <a:graphicFrameLocks noGrp="1"/>
          </p:cNvGraphicFramePr>
          <p:nvPr>
            <p:ph idx="1"/>
            <p:extLst>
              <p:ext uri="{D42A27DB-BD31-4B8C-83A1-F6EECF244321}">
                <p14:modId xmlns:p14="http://schemas.microsoft.com/office/powerpoint/2010/main" val="3211457412"/>
              </p:ext>
            </p:extLst>
          </p:nvPr>
        </p:nvGraphicFramePr>
        <p:xfrm>
          <a:off x="628650" y="2390862"/>
          <a:ext cx="7886700" cy="3786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977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E8279-3CEE-41B9-89F3-FC6E74D0F388}"/>
              </a:ext>
            </a:extLst>
          </p:cNvPr>
          <p:cNvSpPr>
            <a:spLocks noGrp="1"/>
          </p:cNvSpPr>
          <p:nvPr>
            <p:ph type="title"/>
          </p:nvPr>
        </p:nvSpPr>
        <p:spPr/>
        <p:txBody>
          <a:bodyPr/>
          <a:lstStyle/>
          <a:p>
            <a:r>
              <a:rPr lang="en-SG" dirty="0"/>
              <a:t>Economic growth, consumption and happiness</a:t>
            </a:r>
          </a:p>
        </p:txBody>
      </p:sp>
      <p:sp>
        <p:nvSpPr>
          <p:cNvPr id="3" name="Content Placeholder 2">
            <a:extLst>
              <a:ext uri="{FF2B5EF4-FFF2-40B4-BE49-F238E27FC236}">
                <a16:creationId xmlns:a16="http://schemas.microsoft.com/office/drawing/2014/main" id="{CFA51CE1-3694-4F06-9B28-13AB8513CF38}"/>
              </a:ext>
            </a:extLst>
          </p:cNvPr>
          <p:cNvSpPr>
            <a:spLocks noGrp="1"/>
          </p:cNvSpPr>
          <p:nvPr>
            <p:ph idx="1"/>
          </p:nvPr>
        </p:nvSpPr>
        <p:spPr/>
        <p:txBody>
          <a:bodyPr>
            <a:normAutofit fontScale="77500" lnSpcReduction="20000"/>
          </a:bodyPr>
          <a:lstStyle/>
          <a:p>
            <a:r>
              <a:rPr lang="en-SG" dirty="0"/>
              <a:t>As we mentioned in many places, the positive economics studies the economic factors and facts so as to understand economic performance (good or bad) and make certain economic recommendations for policymakers (politicians etc.); </a:t>
            </a:r>
          </a:p>
          <a:p>
            <a:r>
              <a:rPr lang="en-SG" dirty="0"/>
              <a:t>One basic measure of good economic performance is the economic growth; and generally a robust consumption of resources and products by consumers and manufacturers is the basic indicator of economic growth; so people are encouraged to buy or spend more money; this means that they need to work hard to earn more money;</a:t>
            </a:r>
          </a:p>
          <a:p>
            <a:r>
              <a:rPr lang="en-SG" dirty="0"/>
              <a:t>It is moreover assumed that by getting a good salary and purchase a lot of things, people would be materially prosperous and they would be happy; </a:t>
            </a:r>
          </a:p>
          <a:p>
            <a:r>
              <a:rPr lang="en-SG" dirty="0"/>
              <a:t>But in Buddhist perspective, materialism and overconsumption may not necessary lead to happiness, or lasting happiness; such happiness is temporary;</a:t>
            </a:r>
          </a:p>
        </p:txBody>
      </p:sp>
    </p:spTree>
    <p:extLst>
      <p:ext uri="{BB962C8B-B14F-4D97-AF65-F5344CB8AC3E}">
        <p14:creationId xmlns:p14="http://schemas.microsoft.com/office/powerpoint/2010/main" val="4133219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28803-C0B2-4943-AA16-BAE62E83E582}"/>
              </a:ext>
            </a:extLst>
          </p:cNvPr>
          <p:cNvSpPr>
            <a:spLocks noGrp="1"/>
          </p:cNvSpPr>
          <p:nvPr>
            <p:ph type="title"/>
          </p:nvPr>
        </p:nvSpPr>
        <p:spPr/>
        <p:txBody>
          <a:bodyPr>
            <a:normAutofit fontScale="90000"/>
          </a:bodyPr>
          <a:lstStyle/>
          <a:p>
            <a:r>
              <a:rPr lang="en-SG" dirty="0"/>
              <a:t>Consumption, happiness and the middle way – Buddhist alternatives</a:t>
            </a:r>
          </a:p>
        </p:txBody>
      </p:sp>
      <p:graphicFrame>
        <p:nvGraphicFramePr>
          <p:cNvPr id="4" name="Content Placeholder 3">
            <a:extLst>
              <a:ext uri="{FF2B5EF4-FFF2-40B4-BE49-F238E27FC236}">
                <a16:creationId xmlns:a16="http://schemas.microsoft.com/office/drawing/2014/main" id="{B120C267-F195-4BAE-A5E4-5845E3291BB4}"/>
              </a:ext>
            </a:extLst>
          </p:cNvPr>
          <p:cNvGraphicFramePr>
            <a:graphicFrameLocks noGrp="1"/>
          </p:cNvGraphicFramePr>
          <p:nvPr>
            <p:ph idx="1"/>
            <p:extLst>
              <p:ext uri="{D42A27DB-BD31-4B8C-83A1-F6EECF244321}">
                <p14:modId xmlns:p14="http://schemas.microsoft.com/office/powerpoint/2010/main" val="170435686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1658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5F584-005D-44DB-B619-13BED671772B}"/>
              </a:ext>
            </a:extLst>
          </p:cNvPr>
          <p:cNvSpPr>
            <a:spLocks noGrp="1"/>
          </p:cNvSpPr>
          <p:nvPr>
            <p:ph type="title"/>
          </p:nvPr>
        </p:nvSpPr>
        <p:spPr/>
        <p:txBody>
          <a:bodyPr/>
          <a:lstStyle/>
          <a:p>
            <a:r>
              <a:rPr lang="en-SG" dirty="0"/>
              <a:t>Too many choices</a:t>
            </a:r>
          </a:p>
        </p:txBody>
      </p:sp>
      <p:sp>
        <p:nvSpPr>
          <p:cNvPr id="3" name="Content Placeholder 2">
            <a:extLst>
              <a:ext uri="{FF2B5EF4-FFF2-40B4-BE49-F238E27FC236}">
                <a16:creationId xmlns:a16="http://schemas.microsoft.com/office/drawing/2014/main" id="{A36BC10C-F335-41FC-A82D-F05B21BACD90}"/>
              </a:ext>
            </a:extLst>
          </p:cNvPr>
          <p:cNvSpPr>
            <a:spLocks noGrp="1"/>
          </p:cNvSpPr>
          <p:nvPr>
            <p:ph idx="1"/>
          </p:nvPr>
        </p:nvSpPr>
        <p:spPr/>
        <p:txBody>
          <a:bodyPr>
            <a:normAutofit fontScale="77500" lnSpcReduction="20000"/>
          </a:bodyPr>
          <a:lstStyle/>
          <a:p>
            <a:r>
              <a:rPr lang="en-SG" dirty="0"/>
              <a:t>In a economically prosperous society, people are faced with a long list of choices: different ways of living healthy (presumably); different fashions of clothing, shoes etc.; different smart phones and other gadgets, and many more varieties of choices;</a:t>
            </a:r>
          </a:p>
          <a:p>
            <a:r>
              <a:rPr lang="en-SG" dirty="0"/>
              <a:t>But people are also pressurized to keep up with an increasingly competitive society: work harder and harder so as to get promoted or just maintain one’s well-paid job from others; </a:t>
            </a:r>
          </a:p>
          <a:p>
            <a:r>
              <a:rPr lang="en-SG" dirty="0"/>
              <a:t>One may choice a more relaxing life but because of the pressure from </a:t>
            </a:r>
            <a:r>
              <a:rPr lang="en-SG" i="1" dirty="0"/>
              <a:t>inflation</a:t>
            </a:r>
            <a:r>
              <a:rPr lang="en-SG" dirty="0"/>
              <a:t> (price increases) and our desires for more material possessions, one has no choice but to work hard; this means less time to relax or less time to have leisure; one may find his work is just boring but there is no other alternative;</a:t>
            </a:r>
          </a:p>
          <a:p>
            <a:r>
              <a:rPr lang="en-SG" dirty="0"/>
              <a:t>So too many choices can also mean there is no choice at all; does that mean happiness? Certainly not;</a:t>
            </a:r>
          </a:p>
        </p:txBody>
      </p:sp>
    </p:spTree>
    <p:extLst>
      <p:ext uri="{BB962C8B-B14F-4D97-AF65-F5344CB8AC3E}">
        <p14:creationId xmlns:p14="http://schemas.microsoft.com/office/powerpoint/2010/main" val="1452816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C0F1-26CB-4E3C-AA97-13D1FF9DD7DE}"/>
              </a:ext>
            </a:extLst>
          </p:cNvPr>
          <p:cNvSpPr>
            <a:spLocks noGrp="1"/>
          </p:cNvSpPr>
          <p:nvPr>
            <p:ph type="title"/>
          </p:nvPr>
        </p:nvSpPr>
        <p:spPr/>
        <p:txBody>
          <a:bodyPr/>
          <a:lstStyle/>
          <a:p>
            <a:r>
              <a:rPr lang="en-SG" dirty="0"/>
              <a:t>Affluent society and its problem</a:t>
            </a:r>
          </a:p>
        </p:txBody>
      </p:sp>
      <p:sp>
        <p:nvSpPr>
          <p:cNvPr id="3" name="Content Placeholder 2">
            <a:extLst>
              <a:ext uri="{FF2B5EF4-FFF2-40B4-BE49-F238E27FC236}">
                <a16:creationId xmlns:a16="http://schemas.microsoft.com/office/drawing/2014/main" id="{E8C3CB9E-83C0-4DD0-A9E8-5350A82C9040}"/>
              </a:ext>
            </a:extLst>
          </p:cNvPr>
          <p:cNvSpPr>
            <a:spLocks noGrp="1"/>
          </p:cNvSpPr>
          <p:nvPr>
            <p:ph idx="1"/>
          </p:nvPr>
        </p:nvSpPr>
        <p:spPr/>
        <p:txBody>
          <a:bodyPr>
            <a:normAutofit fontScale="62500" lnSpcReduction="20000"/>
          </a:bodyPr>
          <a:lstStyle/>
          <a:p>
            <a:r>
              <a:rPr lang="en-SG" dirty="0"/>
              <a:t>Between 1980s and 2000s, world economies, in particular those advanced economics witness a prolonged period of booming and everywhere in those societies people were enjoying a very comfortable life – </a:t>
            </a:r>
            <a:r>
              <a:rPr lang="en-SG" i="1" dirty="0"/>
              <a:t>affluent</a:t>
            </a:r>
            <a:r>
              <a:rPr lang="en-SG" dirty="0"/>
              <a:t> societies; </a:t>
            </a:r>
          </a:p>
          <a:p>
            <a:r>
              <a:rPr lang="en-SG" dirty="0"/>
              <a:t>At the same time, people’s mentality has also been changing, for instead of enjoying their life, they started to feel unhappiness and wanted more; this kind of feeling transformed people’s mindset from enjoyment of happiness to unlimited desires; in other words, people did not know what they wanted but they always wanted and thought that they could get more – whatever they wanted; they were overwhelmed by desires; such feeling spread like some sort of </a:t>
            </a:r>
            <a:r>
              <a:rPr lang="en-SG" i="1" dirty="0"/>
              <a:t>influenza</a:t>
            </a:r>
            <a:r>
              <a:rPr lang="en-SG" dirty="0"/>
              <a:t> epidemic that it affected all aspect of people’s life; so it was called </a:t>
            </a:r>
            <a:r>
              <a:rPr lang="en-SG" i="1" dirty="0"/>
              <a:t>affluenza</a:t>
            </a:r>
            <a:r>
              <a:rPr lang="en-SG" dirty="0"/>
              <a:t>: affluent society but unhappy life;</a:t>
            </a:r>
          </a:p>
          <a:p>
            <a:r>
              <a:rPr lang="en-SG" dirty="0"/>
              <a:t>What was happening then, was precisely what the Buddha warned: material happiness is necessary but need to be put under control; the spiritual happiness – lasting happiness should be realized; so here material necessities are the means to achieve the ultimate end – </a:t>
            </a:r>
            <a:r>
              <a:rPr lang="en-SG" i="1" dirty="0"/>
              <a:t>spiritual happiness</a:t>
            </a:r>
            <a:r>
              <a:rPr lang="en-SG" dirty="0"/>
              <a:t>; the method is: maximizing happiness – </a:t>
            </a:r>
            <a:r>
              <a:rPr lang="en-SG" i="1" u="sng" dirty="0"/>
              <a:t>spiritual happiness by minimum means – material consumptions</a:t>
            </a:r>
            <a:r>
              <a:rPr lang="en-SG" dirty="0"/>
              <a:t>;</a:t>
            </a:r>
          </a:p>
        </p:txBody>
      </p:sp>
    </p:spTree>
    <p:extLst>
      <p:ext uri="{BB962C8B-B14F-4D97-AF65-F5344CB8AC3E}">
        <p14:creationId xmlns:p14="http://schemas.microsoft.com/office/powerpoint/2010/main" val="1143220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B44-CBB9-4017-9F3B-EA3CA7029128}"/>
              </a:ext>
            </a:extLst>
          </p:cNvPr>
          <p:cNvSpPr>
            <a:spLocks noGrp="1"/>
          </p:cNvSpPr>
          <p:nvPr>
            <p:ph type="title"/>
          </p:nvPr>
        </p:nvSpPr>
        <p:spPr/>
        <p:txBody>
          <a:bodyPr/>
          <a:lstStyle/>
          <a:p>
            <a:r>
              <a:rPr lang="en-SG" dirty="0"/>
              <a:t>Affluent society, its benefits and its potential risks</a:t>
            </a:r>
          </a:p>
        </p:txBody>
      </p:sp>
      <p:graphicFrame>
        <p:nvGraphicFramePr>
          <p:cNvPr id="6" name="Content Placeholder 5">
            <a:extLst>
              <a:ext uri="{FF2B5EF4-FFF2-40B4-BE49-F238E27FC236}">
                <a16:creationId xmlns:a16="http://schemas.microsoft.com/office/drawing/2014/main" id="{1832F17A-7073-414E-AE85-A43D209BD8A6}"/>
              </a:ext>
            </a:extLst>
          </p:cNvPr>
          <p:cNvGraphicFramePr>
            <a:graphicFrameLocks noGrp="1"/>
          </p:cNvGraphicFramePr>
          <p:nvPr>
            <p:ph idx="1"/>
            <p:extLst>
              <p:ext uri="{D42A27DB-BD31-4B8C-83A1-F6EECF244321}">
                <p14:modId xmlns:p14="http://schemas.microsoft.com/office/powerpoint/2010/main" val="386003979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6577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4BEB4-A1DD-43BE-9DD9-2F0A78C23F18}"/>
              </a:ext>
            </a:extLst>
          </p:cNvPr>
          <p:cNvSpPr>
            <a:spLocks noGrp="1"/>
          </p:cNvSpPr>
          <p:nvPr>
            <p:ph type="title"/>
          </p:nvPr>
        </p:nvSpPr>
        <p:spPr/>
        <p:txBody>
          <a:bodyPr>
            <a:normAutofit fontScale="90000"/>
          </a:bodyPr>
          <a:lstStyle/>
          <a:p>
            <a:r>
              <a:rPr lang="en-US" dirty="0"/>
              <a:t>Interdependence, affluence, altruism and happiness: </a:t>
            </a:r>
            <a:r>
              <a:rPr lang="en-US" sz="3600" i="1" dirty="0"/>
              <a:t>Buddhist economic model</a:t>
            </a:r>
            <a:endParaRPr lang="en-SG" sz="3600" i="1" dirty="0"/>
          </a:p>
        </p:txBody>
      </p:sp>
      <p:sp>
        <p:nvSpPr>
          <p:cNvPr id="3" name="Content Placeholder 2">
            <a:extLst>
              <a:ext uri="{FF2B5EF4-FFF2-40B4-BE49-F238E27FC236}">
                <a16:creationId xmlns:a16="http://schemas.microsoft.com/office/drawing/2014/main" id="{8F5AFD20-EBCE-4DEF-89C2-6063F451B00A}"/>
              </a:ext>
            </a:extLst>
          </p:cNvPr>
          <p:cNvSpPr>
            <a:spLocks noGrp="1"/>
          </p:cNvSpPr>
          <p:nvPr>
            <p:ph idx="1"/>
          </p:nvPr>
        </p:nvSpPr>
        <p:spPr/>
        <p:txBody>
          <a:bodyPr>
            <a:normAutofit fontScale="77500" lnSpcReduction="20000"/>
          </a:bodyPr>
          <a:lstStyle/>
          <a:p>
            <a:r>
              <a:rPr lang="en-US" dirty="0"/>
              <a:t>As can be seen from the previous slides, economically, affluence and prosperity are the backbones of a solid and healthy economy and functional society; people would be guaranteed a better life; yet more often than not, affluent society would turn into an epidemic of </a:t>
            </a:r>
            <a:r>
              <a:rPr lang="en-US" i="1" dirty="0"/>
              <a:t>affluenza</a:t>
            </a:r>
            <a:r>
              <a:rPr lang="en-US" dirty="0"/>
              <a:t>: materially affluent but spiritually unhappy;</a:t>
            </a:r>
          </a:p>
          <a:p>
            <a:r>
              <a:rPr lang="en-US" dirty="0"/>
              <a:t>Here, Buddhist doctrine of interdependence and altruism would be essential for an economically affluent and spiritually/mentally happy society; by projecting one’s life with the idea of interdependence and the need of a more altruistic life pursuit, people would find a meaning and purpose in life; this would make them happier; and at the same time, such altruistic activities would eliminate suffering of other poor or needy people, thus providing happiness for them; </a:t>
            </a:r>
          </a:p>
          <a:p>
            <a:r>
              <a:rPr lang="en-US" dirty="0"/>
              <a:t>So in the end, while an affluent society would turn away from being infected by affluenza, such economic affluence would benefit all individuals in a well functional society with a healthy economic model;</a:t>
            </a:r>
            <a:endParaRPr lang="en-SG" dirty="0"/>
          </a:p>
        </p:txBody>
      </p:sp>
    </p:spTree>
    <p:extLst>
      <p:ext uri="{BB962C8B-B14F-4D97-AF65-F5344CB8AC3E}">
        <p14:creationId xmlns:p14="http://schemas.microsoft.com/office/powerpoint/2010/main" val="1455867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9B2DB-4E8B-4CD5-89A6-1F7DFB0D67E4}"/>
              </a:ext>
            </a:extLst>
          </p:cNvPr>
          <p:cNvSpPr>
            <a:spLocks noGrp="1"/>
          </p:cNvSpPr>
          <p:nvPr>
            <p:ph type="title"/>
          </p:nvPr>
        </p:nvSpPr>
        <p:spPr/>
        <p:txBody>
          <a:bodyPr>
            <a:normAutofit fontScale="90000"/>
          </a:bodyPr>
          <a:lstStyle/>
          <a:p>
            <a:r>
              <a:rPr lang="en-US" dirty="0"/>
              <a:t>Outlook</a:t>
            </a:r>
            <a:r>
              <a:rPr lang="en-US" sz="2000" dirty="0"/>
              <a:t> of </a:t>
            </a:r>
            <a:r>
              <a:rPr lang="en-US" sz="2000" u="sng" dirty="0"/>
              <a:t>an affluent society with Buddhist touches</a:t>
            </a:r>
            <a:r>
              <a:rPr lang="en-US" sz="2000" dirty="0"/>
              <a:t>: economic prosperity is the foundation, but people need to understand that all humans are interconnected; so instead of pushing for unlimited desires and purposeless pursuits, people need to enjoy their life and find real and lasting happiness in it – spiritual pursuit or meaning of life; meanwhile, because of the interconnectedness, altruism and generous not only make the benefactors’ life meaningful and happy but also those of the beneficiaries’ life would be improved;</a:t>
            </a:r>
            <a:endParaRPr lang="en-SG" sz="2000" dirty="0"/>
          </a:p>
        </p:txBody>
      </p:sp>
      <p:graphicFrame>
        <p:nvGraphicFramePr>
          <p:cNvPr id="4" name="Content Placeholder 3">
            <a:extLst>
              <a:ext uri="{FF2B5EF4-FFF2-40B4-BE49-F238E27FC236}">
                <a16:creationId xmlns:a16="http://schemas.microsoft.com/office/drawing/2014/main" id="{8F986C0A-2C49-4EAE-A488-4CDF498970F2}"/>
              </a:ext>
            </a:extLst>
          </p:cNvPr>
          <p:cNvGraphicFramePr>
            <a:graphicFrameLocks noGrp="1"/>
          </p:cNvGraphicFramePr>
          <p:nvPr>
            <p:ph idx="1"/>
            <p:extLst>
              <p:ext uri="{D42A27DB-BD31-4B8C-83A1-F6EECF244321}">
                <p14:modId xmlns:p14="http://schemas.microsoft.com/office/powerpoint/2010/main" val="3014764956"/>
              </p:ext>
            </p:extLst>
          </p:nvPr>
        </p:nvGraphicFramePr>
        <p:xfrm>
          <a:off x="628650" y="2155971"/>
          <a:ext cx="7899021" cy="4079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1267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CDDB4-D4E8-495F-A3E6-D934D844ADFE}"/>
              </a:ext>
            </a:extLst>
          </p:cNvPr>
          <p:cNvSpPr>
            <a:spLocks noGrp="1"/>
          </p:cNvSpPr>
          <p:nvPr>
            <p:ph type="title"/>
          </p:nvPr>
        </p:nvSpPr>
        <p:spPr/>
        <p:txBody>
          <a:bodyPr/>
          <a:lstStyle/>
          <a:p>
            <a:r>
              <a:rPr lang="en-SG" dirty="0"/>
              <a:t>Summary and facts-check</a:t>
            </a:r>
          </a:p>
        </p:txBody>
      </p:sp>
      <p:sp>
        <p:nvSpPr>
          <p:cNvPr id="3" name="Content Placeholder 2">
            <a:extLst>
              <a:ext uri="{FF2B5EF4-FFF2-40B4-BE49-F238E27FC236}">
                <a16:creationId xmlns:a16="http://schemas.microsoft.com/office/drawing/2014/main" id="{0E3C6056-2426-430A-AFE4-B27F17FB7AD1}"/>
              </a:ext>
            </a:extLst>
          </p:cNvPr>
          <p:cNvSpPr>
            <a:spLocks noGrp="1"/>
          </p:cNvSpPr>
          <p:nvPr>
            <p:ph idx="1"/>
          </p:nvPr>
        </p:nvSpPr>
        <p:spPr/>
        <p:txBody>
          <a:bodyPr>
            <a:normAutofit fontScale="77500" lnSpcReduction="20000"/>
          </a:bodyPr>
          <a:lstStyle/>
          <a:p>
            <a:r>
              <a:rPr lang="en-US" dirty="0"/>
              <a:t>This lecture focused on three aspects of economics and Buddhist ideas: in Buddhist doctrine, because we believe that people are </a:t>
            </a:r>
            <a:r>
              <a:rPr lang="en-US" u="sng" dirty="0"/>
              <a:t>interdependent</a:t>
            </a:r>
            <a:r>
              <a:rPr lang="en-US" dirty="0"/>
              <a:t>, those who are better off need to be </a:t>
            </a:r>
            <a:r>
              <a:rPr lang="en-US" u="sng" dirty="0"/>
              <a:t>altruistic</a:t>
            </a:r>
            <a:r>
              <a:rPr lang="en-US" dirty="0"/>
              <a:t> and generous towards those underprivileged; as such, a healthy economic system should be based on the improvement of general welfare and social and economic fairness than purely market-oriented competition and self-interestedness;</a:t>
            </a:r>
          </a:p>
          <a:p>
            <a:r>
              <a:rPr lang="en-US" u="sng" dirty="0"/>
              <a:t>Affluence</a:t>
            </a:r>
            <a:r>
              <a:rPr lang="en-US" dirty="0"/>
              <a:t> (too many choices) of course is a good and necessary foundation in a good society, but without a purpose and meaning in life, affluence would be very well turned into affluenza – materially affluent society filled with unhappy souls;</a:t>
            </a:r>
          </a:p>
          <a:p>
            <a:r>
              <a:rPr lang="en-US" dirty="0"/>
              <a:t>So in a balance, Buddhist ideas of loving kindness, compassion, empathetic joy and equanimity, as well as spiritual happiness are some good alternatives for a better economic model;</a:t>
            </a:r>
            <a:endParaRPr lang="en-SG" dirty="0"/>
          </a:p>
        </p:txBody>
      </p:sp>
    </p:spTree>
    <p:extLst>
      <p:ext uri="{BB962C8B-B14F-4D97-AF65-F5344CB8AC3E}">
        <p14:creationId xmlns:p14="http://schemas.microsoft.com/office/powerpoint/2010/main" val="2604349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D932-5A8F-41D6-A782-663A5A290334}"/>
              </a:ext>
            </a:extLst>
          </p:cNvPr>
          <p:cNvSpPr>
            <a:spLocks noGrp="1"/>
          </p:cNvSpPr>
          <p:nvPr>
            <p:ph type="title"/>
          </p:nvPr>
        </p:nvSpPr>
        <p:spPr/>
        <p:txBody>
          <a:bodyPr/>
          <a:lstStyle/>
          <a:p>
            <a:r>
              <a:rPr lang="en-SG" dirty="0"/>
              <a:t>Interdependence</a:t>
            </a:r>
          </a:p>
        </p:txBody>
      </p:sp>
      <p:sp>
        <p:nvSpPr>
          <p:cNvPr id="3" name="Content Placeholder 2">
            <a:extLst>
              <a:ext uri="{FF2B5EF4-FFF2-40B4-BE49-F238E27FC236}">
                <a16:creationId xmlns:a16="http://schemas.microsoft.com/office/drawing/2014/main" id="{40E04CA4-F20B-4B17-B99C-1B16EFE9FCB1}"/>
              </a:ext>
            </a:extLst>
          </p:cNvPr>
          <p:cNvSpPr>
            <a:spLocks noGrp="1"/>
          </p:cNvSpPr>
          <p:nvPr>
            <p:ph idx="1"/>
          </p:nvPr>
        </p:nvSpPr>
        <p:spPr/>
        <p:txBody>
          <a:bodyPr>
            <a:normAutofit fontScale="85000" lnSpcReduction="20000"/>
          </a:bodyPr>
          <a:lstStyle/>
          <a:p>
            <a:r>
              <a:rPr lang="en-US" dirty="0"/>
              <a:t>“No man is an island entire of itself; every man is a piece of the continent, a part of the main; if a clod be washed away by the sea, Europe is the less, as well as if a promontory were, as well as any manner of thy friends or of thine own were; any man’s death diminishes me, because I am involved in mankind. And therefore never send to know for whom the bell tolls; it tolls for thee.” (John Donne, </a:t>
            </a:r>
            <a:r>
              <a:rPr lang="en-US" i="1" dirty="0"/>
              <a:t>Meditation</a:t>
            </a:r>
            <a:r>
              <a:rPr lang="en-US" dirty="0"/>
              <a:t>, XVII)</a:t>
            </a:r>
          </a:p>
          <a:p>
            <a:r>
              <a:rPr lang="en-US" dirty="0"/>
              <a:t>When Ernest Hemingway wrote his famous novel </a:t>
            </a:r>
            <a:r>
              <a:rPr lang="en-US" i="1" dirty="0"/>
              <a:t>To Whom the Bell Toll</a:t>
            </a:r>
            <a:r>
              <a:rPr lang="en-US" dirty="0"/>
              <a:t>, he quoted the above poem by English mystic poet John Donne; here, we have quoted those line to indicate that as human beings living in this planet, we all share more commonalities than our differences that divide us; in particular, according to Buddhist theory of dependent co-arising (dependent co-origination), if one exists, then the other, and if one collapse, so does the other …</a:t>
            </a:r>
          </a:p>
          <a:p>
            <a:endParaRPr lang="en-SG" dirty="0"/>
          </a:p>
        </p:txBody>
      </p:sp>
    </p:spTree>
    <p:extLst>
      <p:ext uri="{BB962C8B-B14F-4D97-AF65-F5344CB8AC3E}">
        <p14:creationId xmlns:p14="http://schemas.microsoft.com/office/powerpoint/2010/main" val="4085752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F83E1-43D5-49DD-BB5A-45366FE73ED5}"/>
              </a:ext>
            </a:extLst>
          </p:cNvPr>
          <p:cNvSpPr>
            <a:spLocks noGrp="1"/>
          </p:cNvSpPr>
          <p:nvPr>
            <p:ph type="title"/>
          </p:nvPr>
        </p:nvSpPr>
        <p:spPr/>
        <p:txBody>
          <a:bodyPr/>
          <a:lstStyle/>
          <a:p>
            <a:r>
              <a:rPr lang="en-SG" dirty="0"/>
              <a:t>Exercises</a:t>
            </a:r>
          </a:p>
        </p:txBody>
      </p:sp>
      <p:sp>
        <p:nvSpPr>
          <p:cNvPr id="3" name="Content Placeholder 2">
            <a:extLst>
              <a:ext uri="{FF2B5EF4-FFF2-40B4-BE49-F238E27FC236}">
                <a16:creationId xmlns:a16="http://schemas.microsoft.com/office/drawing/2014/main" id="{5B1F6254-1E52-419C-A230-D5372B0F56ED}"/>
              </a:ext>
            </a:extLst>
          </p:cNvPr>
          <p:cNvSpPr>
            <a:spLocks noGrp="1"/>
          </p:cNvSpPr>
          <p:nvPr>
            <p:ph idx="1"/>
          </p:nvPr>
        </p:nvSpPr>
        <p:spPr/>
        <p:txBody>
          <a:bodyPr>
            <a:normAutofit fontScale="92500" lnSpcReduction="10000"/>
          </a:bodyPr>
          <a:lstStyle/>
          <a:p>
            <a:r>
              <a:rPr lang="en-SG" dirty="0"/>
              <a:t>Do the following exercises and submit them via email (</a:t>
            </a:r>
            <a:r>
              <a:rPr lang="en-SG" dirty="0">
                <a:hlinkClick r:id="rId2"/>
              </a:rPr>
              <a:t>chuanqing@bcs.edu.sg</a:t>
            </a:r>
            <a:r>
              <a:rPr lang="en-SG" dirty="0"/>
              <a:t>) to me by 5:00 pm, on 7</a:t>
            </a:r>
            <a:r>
              <a:rPr lang="en-SG" baseline="30000" dirty="0"/>
              <a:t>th</a:t>
            </a:r>
            <a:r>
              <a:rPr lang="en-SG" dirty="0"/>
              <a:t> October (Wednesday); as usual,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SG" dirty="0"/>
              <a:t>1, Can you give one reason as to why when some people earn good money, they might become less happy?</a:t>
            </a:r>
          </a:p>
          <a:p>
            <a:r>
              <a:rPr lang="en-SG" dirty="0"/>
              <a:t>2, Do you think in economic terms, our society is a </a:t>
            </a:r>
            <a:r>
              <a:rPr lang="en-SG" i="1" dirty="0"/>
              <a:t>zero-sum situation</a:t>
            </a:r>
            <a:r>
              <a:rPr lang="en-SG" dirty="0"/>
              <a:t>? In other words, if one person gets more money, then the other will get less.</a:t>
            </a:r>
          </a:p>
        </p:txBody>
      </p:sp>
    </p:spTree>
    <p:extLst>
      <p:ext uri="{BB962C8B-B14F-4D97-AF65-F5344CB8AC3E}">
        <p14:creationId xmlns:p14="http://schemas.microsoft.com/office/powerpoint/2010/main" val="2282740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9E531-399B-4294-9AE8-FB912718A778}"/>
              </a:ext>
            </a:extLst>
          </p:cNvPr>
          <p:cNvSpPr>
            <a:spLocks noGrp="1"/>
          </p:cNvSpPr>
          <p:nvPr>
            <p:ph type="title"/>
          </p:nvPr>
        </p:nvSpPr>
        <p:spPr/>
        <p:txBody>
          <a:bodyPr>
            <a:normAutofit fontScale="90000"/>
          </a:bodyPr>
          <a:lstStyle/>
          <a:p>
            <a:r>
              <a:rPr lang="en-SG" dirty="0"/>
              <a:t>Indra’s Net</a:t>
            </a:r>
            <a:r>
              <a:rPr lang="en-SG" sz="2200" dirty="0"/>
              <a:t>: as you may know, in Mahayana Buddhism, Indra’s Net (below is just a simple illustration) is used metaphorically to manifest the invisible interconnectedness of individuals, humans with the environment as well as the universal as a whole; whether we accept this theory or not, it is not difficult to understand such connectedness even in our daily life; when financial system in one country gets trouble, economy </a:t>
            </a:r>
            <a:r>
              <a:rPr lang="en-SG" sz="2200" dirty="0" err="1"/>
              <a:t>everythere</a:t>
            </a:r>
            <a:r>
              <a:rPr lang="en-SG" sz="2200" dirty="0"/>
              <a:t> would be affected as a consequence;</a:t>
            </a:r>
          </a:p>
        </p:txBody>
      </p:sp>
      <p:pic>
        <p:nvPicPr>
          <p:cNvPr id="8" name="Content Placeholder 7" descr="A picture containing shape&#10;&#10;Description automatically generated">
            <a:extLst>
              <a:ext uri="{FF2B5EF4-FFF2-40B4-BE49-F238E27FC236}">
                <a16:creationId xmlns:a16="http://schemas.microsoft.com/office/drawing/2014/main" id="{800C79EF-3FD4-446C-9DD3-217FC415A420}"/>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artisticCrisscrossEtching/>
                    </a14:imgEffect>
                    <a14:imgEffect>
                      <a14:colorTemperature colorTemp="4700"/>
                    </a14:imgEffect>
                  </a14:imgLayer>
                </a14:imgProps>
              </a:ext>
              <a:ext uri="{28A0092B-C50C-407E-A947-70E740481C1C}">
                <a14:useLocalDpi xmlns:a14="http://schemas.microsoft.com/office/drawing/2010/main" val="0"/>
              </a:ext>
            </a:extLst>
          </a:blip>
          <a:stretch>
            <a:fillRect/>
          </a:stretch>
        </p:blipFill>
        <p:spPr>
          <a:xfrm>
            <a:off x="3112315" y="2432551"/>
            <a:ext cx="3565321" cy="356532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399555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ABEE7-79E7-4767-86EC-1334D2E93069}"/>
              </a:ext>
            </a:extLst>
          </p:cNvPr>
          <p:cNvSpPr>
            <a:spLocks noGrp="1"/>
          </p:cNvSpPr>
          <p:nvPr>
            <p:ph type="title"/>
          </p:nvPr>
        </p:nvSpPr>
        <p:spPr/>
        <p:txBody>
          <a:bodyPr>
            <a:normAutofit fontScale="90000"/>
          </a:bodyPr>
          <a:lstStyle/>
          <a:p>
            <a:r>
              <a:rPr lang="en-SG" dirty="0"/>
              <a:t>Interdependence</a:t>
            </a:r>
            <a:r>
              <a:rPr lang="en-SG" sz="2000" dirty="0"/>
              <a:t>, happiness and altruism: according to Buddhist doctrine, because of the interconnectedness, helping others economically would make people happier, and this in turn would generate people’s willingness of being altruistic towards others; such as this virtuous circle would set in motion of the wholesome </a:t>
            </a:r>
            <a:r>
              <a:rPr lang="en-SG" sz="2000" i="1" dirty="0" err="1"/>
              <a:t>kamma</a:t>
            </a:r>
            <a:r>
              <a:rPr lang="en-SG" sz="2000" dirty="0"/>
              <a:t> which ultimate results in wholesome consequences – a better and economically prosperous and fair world with happiness;</a:t>
            </a:r>
          </a:p>
        </p:txBody>
      </p:sp>
      <p:sp>
        <p:nvSpPr>
          <p:cNvPr id="3" name="Content Placeholder 2">
            <a:extLst>
              <a:ext uri="{FF2B5EF4-FFF2-40B4-BE49-F238E27FC236}">
                <a16:creationId xmlns:a16="http://schemas.microsoft.com/office/drawing/2014/main" id="{8059825A-21F1-4C90-98D0-F03A6EC09F9A}"/>
              </a:ext>
            </a:extLst>
          </p:cNvPr>
          <p:cNvSpPr>
            <a:spLocks noGrp="1"/>
          </p:cNvSpPr>
          <p:nvPr>
            <p:ph idx="1"/>
          </p:nvPr>
        </p:nvSpPr>
        <p:spPr>
          <a:xfrm>
            <a:off x="628650" y="2097247"/>
            <a:ext cx="7886700" cy="4079715"/>
          </a:xfrm>
        </p:spPr>
        <p:txBody>
          <a:bodyPr>
            <a:normAutofit fontScale="70000" lnSpcReduction="20000"/>
          </a:bodyPr>
          <a:lstStyle/>
          <a:p>
            <a:r>
              <a:rPr lang="en-SG" dirty="0"/>
              <a:t>Clair Brown tells us that from a psychological point of view, if people are kind toward each other, such behaviour and attitude would make them happier because of the feelings and emotional satisfaction derived from such their generous activities; the happiness and emotional satisfaction generated from kindness and compassion to others would result in more kindness, thus generating more happiness and the consequent compassionate attitude and behaviour;</a:t>
            </a:r>
          </a:p>
          <a:p>
            <a:r>
              <a:rPr lang="en-SG" dirty="0"/>
              <a:t>So in the end, the realization of interdependence and the kindness behaviour lead to happiness, and in turn would serve as the basis of further kind and compassionate behaviour; </a:t>
            </a:r>
          </a:p>
          <a:p>
            <a:r>
              <a:rPr lang="en-SG" dirty="0"/>
              <a:t>If we extend that chain of virtuous circle to economics, then interdependence and its consequent kindness and happiness would lead people to be altruistic to each other; while this would economically benefit those underprivileged people, it would also make those generous people happier, thus encouraging them to be even more open-handedness;   </a:t>
            </a:r>
          </a:p>
        </p:txBody>
      </p:sp>
    </p:spTree>
    <p:extLst>
      <p:ext uri="{BB962C8B-B14F-4D97-AF65-F5344CB8AC3E}">
        <p14:creationId xmlns:p14="http://schemas.microsoft.com/office/powerpoint/2010/main" val="4117450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D0117-0EDB-4AD6-B035-66448BDC339C}"/>
              </a:ext>
            </a:extLst>
          </p:cNvPr>
          <p:cNvSpPr>
            <a:spLocks noGrp="1"/>
          </p:cNvSpPr>
          <p:nvPr>
            <p:ph type="title"/>
          </p:nvPr>
        </p:nvSpPr>
        <p:spPr/>
        <p:txBody>
          <a:bodyPr>
            <a:normAutofit fontScale="90000"/>
          </a:bodyPr>
          <a:lstStyle/>
          <a:p>
            <a:r>
              <a:rPr lang="en-SG" dirty="0"/>
              <a:t>Interdependence</a:t>
            </a:r>
            <a:r>
              <a:rPr lang="en-SG" sz="2200" dirty="0"/>
              <a:t> and a better economic system: kindness and compassion are positive attitude and as such, the accompanying actions are also positive; such actions would make those actors happier while at the same time make others beneficial because those actions are altruistic and generous; as a result of this chain of positive events and activities,  economic fairness and equality would be improved, and such a economic system and society would be a better one for everyone to live – people are interdependent to each other;</a:t>
            </a:r>
          </a:p>
        </p:txBody>
      </p:sp>
      <p:graphicFrame>
        <p:nvGraphicFramePr>
          <p:cNvPr id="4" name="Content Placeholder 3">
            <a:extLst>
              <a:ext uri="{FF2B5EF4-FFF2-40B4-BE49-F238E27FC236}">
                <a16:creationId xmlns:a16="http://schemas.microsoft.com/office/drawing/2014/main" id="{0E9A820C-8D96-4BB0-BBE6-8BB3073B9DF8}"/>
              </a:ext>
            </a:extLst>
          </p:cNvPr>
          <p:cNvGraphicFramePr>
            <a:graphicFrameLocks noGrp="1"/>
          </p:cNvGraphicFramePr>
          <p:nvPr>
            <p:ph idx="1"/>
            <p:extLst>
              <p:ext uri="{D42A27DB-BD31-4B8C-83A1-F6EECF244321}">
                <p14:modId xmlns:p14="http://schemas.microsoft.com/office/powerpoint/2010/main" val="1595624297"/>
              </p:ext>
            </p:extLst>
          </p:nvPr>
        </p:nvGraphicFramePr>
        <p:xfrm>
          <a:off x="628650" y="2273417"/>
          <a:ext cx="7886700" cy="39035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2678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FDEBC-3D98-4582-A6FA-2E984F02E420}"/>
              </a:ext>
            </a:extLst>
          </p:cNvPr>
          <p:cNvSpPr>
            <a:spLocks noGrp="1"/>
          </p:cNvSpPr>
          <p:nvPr>
            <p:ph type="title"/>
          </p:nvPr>
        </p:nvSpPr>
        <p:spPr/>
        <p:txBody>
          <a:bodyPr/>
          <a:lstStyle/>
          <a:p>
            <a:r>
              <a:rPr lang="en-SG" dirty="0"/>
              <a:t>Karma/</a:t>
            </a:r>
            <a:r>
              <a:rPr lang="en-SG" i="1" dirty="0" err="1"/>
              <a:t>kamma</a:t>
            </a:r>
            <a:r>
              <a:rPr lang="en-SG" dirty="0"/>
              <a:t>: </a:t>
            </a:r>
            <a:r>
              <a:rPr lang="en-SG" i="1" dirty="0"/>
              <a:t>cause and effect</a:t>
            </a:r>
          </a:p>
        </p:txBody>
      </p:sp>
      <p:sp>
        <p:nvSpPr>
          <p:cNvPr id="3" name="Content Placeholder 2">
            <a:extLst>
              <a:ext uri="{FF2B5EF4-FFF2-40B4-BE49-F238E27FC236}">
                <a16:creationId xmlns:a16="http://schemas.microsoft.com/office/drawing/2014/main" id="{48540B2B-5637-4AA8-8CA8-F56252CAD808}"/>
              </a:ext>
            </a:extLst>
          </p:cNvPr>
          <p:cNvSpPr>
            <a:spLocks noGrp="1"/>
          </p:cNvSpPr>
          <p:nvPr>
            <p:ph idx="1"/>
          </p:nvPr>
        </p:nvSpPr>
        <p:spPr/>
        <p:txBody>
          <a:bodyPr>
            <a:normAutofit fontScale="85000" lnSpcReduction="20000"/>
          </a:bodyPr>
          <a:lstStyle/>
          <a:p>
            <a:r>
              <a:rPr lang="en-US" dirty="0"/>
              <a:t>In the previous slide, we see the human existence by way of the Indra’s Net, where everything (everyone) is connected; </a:t>
            </a:r>
          </a:p>
          <a:p>
            <a:r>
              <a:rPr lang="en-US" dirty="0"/>
              <a:t>At the same time, that means one part of the net may affect another part, and thereby the part will effect the whole net;</a:t>
            </a:r>
          </a:p>
          <a:p>
            <a:r>
              <a:rPr lang="en-US" dirty="0"/>
              <a:t>By the same token, in Buddhist theory of </a:t>
            </a:r>
            <a:r>
              <a:rPr lang="en-US" i="1" dirty="0"/>
              <a:t>karma</a:t>
            </a:r>
            <a:r>
              <a:rPr lang="en-SG" dirty="0"/>
              <a:t> or</a:t>
            </a:r>
            <a:r>
              <a:rPr lang="zh-CN" altLang="en-US" dirty="0"/>
              <a:t> </a:t>
            </a:r>
            <a:r>
              <a:rPr lang="en-SG" altLang="zh-CN" dirty="0"/>
              <a:t>cause</a:t>
            </a:r>
            <a:r>
              <a:rPr lang="zh-CN" altLang="en-US" dirty="0"/>
              <a:t> </a:t>
            </a:r>
            <a:r>
              <a:rPr lang="en-SG" altLang="zh-CN" dirty="0"/>
              <a:t>and</a:t>
            </a:r>
            <a:r>
              <a:rPr lang="zh-CN" altLang="en-US" dirty="0"/>
              <a:t> </a:t>
            </a:r>
            <a:r>
              <a:rPr lang="en-SG" altLang="zh-CN" dirty="0"/>
              <a:t>effect, one’s action is a cause but it also entails consequence; in this chain of cause and effect, the interaction of individual </a:t>
            </a:r>
            <a:r>
              <a:rPr lang="en-SG" altLang="zh-CN" i="1" dirty="0" err="1"/>
              <a:t>kamma</a:t>
            </a:r>
            <a:r>
              <a:rPr lang="en-SG" altLang="zh-CN" dirty="0"/>
              <a:t> will have some bearings in the whole society;</a:t>
            </a:r>
            <a:endParaRPr lang="en-US" dirty="0"/>
          </a:p>
          <a:p>
            <a:r>
              <a:rPr lang="en-SG" dirty="0"/>
              <a:t>Take for example, if an individual is suffering from hunger, then he may beg for food, and if he does not get, he may steal or take by violent means, which would make the whole society a less pleasant place to live; so wherever there is </a:t>
            </a:r>
            <a:r>
              <a:rPr lang="en-SG" i="1" dirty="0" err="1"/>
              <a:t>kamma</a:t>
            </a:r>
            <a:r>
              <a:rPr lang="en-SG" dirty="0"/>
              <a:t>, the would be intended and unintended consequences – the world is connected, just like individuals;</a:t>
            </a:r>
          </a:p>
        </p:txBody>
      </p:sp>
    </p:spTree>
    <p:extLst>
      <p:ext uri="{BB962C8B-B14F-4D97-AF65-F5344CB8AC3E}">
        <p14:creationId xmlns:p14="http://schemas.microsoft.com/office/powerpoint/2010/main" val="4280960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E5C0-5F78-4A8B-974F-501038AA750E}"/>
              </a:ext>
            </a:extLst>
          </p:cNvPr>
          <p:cNvSpPr>
            <a:spLocks noGrp="1"/>
          </p:cNvSpPr>
          <p:nvPr>
            <p:ph type="title"/>
          </p:nvPr>
        </p:nvSpPr>
        <p:spPr/>
        <p:txBody>
          <a:bodyPr>
            <a:normAutofit fontScale="90000"/>
          </a:bodyPr>
          <a:lstStyle/>
          <a:p>
            <a:r>
              <a:rPr lang="en-SG" dirty="0"/>
              <a:t>Economic interdependence</a:t>
            </a:r>
            <a:r>
              <a:rPr lang="en-SG" sz="2000" dirty="0"/>
              <a:t>: Clair Brown suggests that according to Buddhist theory of </a:t>
            </a:r>
            <a:r>
              <a:rPr lang="en-SG" sz="2000" i="1" u="sng" dirty="0"/>
              <a:t>interdependence</a:t>
            </a:r>
            <a:r>
              <a:rPr lang="en-SG" sz="2000" dirty="0"/>
              <a:t>, two levels of economic approach converge at the intersection of interdependence; this means that instead of understanding human resource or economic distribution as a </a:t>
            </a:r>
            <a:r>
              <a:rPr lang="en-SG" sz="2000" i="1" u="sng" dirty="0"/>
              <a:t>zero-sum</a:t>
            </a:r>
            <a:r>
              <a:rPr lang="en-SG" sz="2000" u="sng" dirty="0"/>
              <a:t> dilemma</a:t>
            </a:r>
            <a:r>
              <a:rPr lang="en-SG" sz="2000" dirty="0"/>
              <a:t>, it would be better to see as a mutual beneficial situation;</a:t>
            </a:r>
            <a:endParaRPr lang="en-SG" dirty="0"/>
          </a:p>
        </p:txBody>
      </p:sp>
      <p:graphicFrame>
        <p:nvGraphicFramePr>
          <p:cNvPr id="4" name="Content Placeholder 3">
            <a:extLst>
              <a:ext uri="{FF2B5EF4-FFF2-40B4-BE49-F238E27FC236}">
                <a16:creationId xmlns:a16="http://schemas.microsoft.com/office/drawing/2014/main" id="{18191B93-849D-48BE-B3D9-F3422137D5E0}"/>
              </a:ext>
            </a:extLst>
          </p:cNvPr>
          <p:cNvGraphicFramePr>
            <a:graphicFrameLocks noGrp="1"/>
          </p:cNvGraphicFramePr>
          <p:nvPr>
            <p:ph idx="1"/>
            <p:extLst>
              <p:ext uri="{D42A27DB-BD31-4B8C-83A1-F6EECF244321}">
                <p14:modId xmlns:p14="http://schemas.microsoft.com/office/powerpoint/2010/main" val="386980641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3341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79965-3421-492E-A265-5F081D28498F}"/>
              </a:ext>
            </a:extLst>
          </p:cNvPr>
          <p:cNvSpPr>
            <a:spLocks noGrp="1"/>
          </p:cNvSpPr>
          <p:nvPr>
            <p:ph type="title"/>
          </p:nvPr>
        </p:nvSpPr>
        <p:spPr/>
        <p:txBody>
          <a:bodyPr>
            <a:normAutofit fontScale="90000"/>
          </a:bodyPr>
          <a:lstStyle/>
          <a:p>
            <a:r>
              <a:rPr lang="en-SG" dirty="0"/>
              <a:t>Zero-sum theory</a:t>
            </a:r>
            <a:r>
              <a:rPr lang="en-SG" sz="2000" dirty="0"/>
              <a:t>: in the </a:t>
            </a:r>
            <a:r>
              <a:rPr lang="en-SG" sz="2000" i="1" dirty="0"/>
              <a:t>zero-sum theory</a:t>
            </a:r>
            <a:r>
              <a:rPr lang="en-SG" sz="2000" dirty="0"/>
              <a:t>, it basically means that the total (</a:t>
            </a:r>
            <a:r>
              <a:rPr lang="en-SG" sz="2000" i="1" dirty="0"/>
              <a:t>sum</a:t>
            </a:r>
            <a:r>
              <a:rPr lang="en-SG" sz="2000" dirty="0"/>
              <a:t>) is fixed and in partitioning the total, one portion will inevitably effect the other or all others; in other words, if one portion is big, then then another portion or other portions would be smaller; i.e., </a:t>
            </a:r>
            <a:r>
              <a:rPr lang="en-SG" sz="2000" i="1" u="sng" dirty="0"/>
              <a:t>see below</a:t>
            </a:r>
            <a:r>
              <a:rPr lang="en-SG" sz="2000" dirty="0"/>
              <a:t>: the </a:t>
            </a:r>
            <a:r>
              <a:rPr lang="en-SG" sz="2000" i="1" u="sng" dirty="0"/>
              <a:t>total</a:t>
            </a:r>
            <a:r>
              <a:rPr lang="en-SG" sz="2000" dirty="0"/>
              <a:t> of the pie is fixed, and because C portion cuts 45%, and B and D portions cut another 30% and 20% respectively, A portion then is left with a mere 5%; so </a:t>
            </a:r>
            <a:r>
              <a:rPr lang="en-SG" sz="2000" i="1" dirty="0"/>
              <a:t>zero-sum </a:t>
            </a:r>
            <a:r>
              <a:rPr lang="en-SG" sz="2000" dirty="0"/>
              <a:t>means that </a:t>
            </a:r>
            <a:r>
              <a:rPr lang="en-SG" sz="2000" i="1" dirty="0"/>
              <a:t>in a fixed sum, if one gets more, the other gets less</a:t>
            </a:r>
            <a:r>
              <a:rPr lang="en-SG" sz="2000" dirty="0"/>
              <a:t>;</a:t>
            </a:r>
          </a:p>
        </p:txBody>
      </p:sp>
      <p:graphicFrame>
        <p:nvGraphicFramePr>
          <p:cNvPr id="6" name="Content Placeholder 5">
            <a:extLst>
              <a:ext uri="{FF2B5EF4-FFF2-40B4-BE49-F238E27FC236}">
                <a16:creationId xmlns:a16="http://schemas.microsoft.com/office/drawing/2014/main" id="{C7B7CDE4-6848-4C41-A5F4-D7EC105D87B9}"/>
              </a:ext>
            </a:extLst>
          </p:cNvPr>
          <p:cNvGraphicFramePr>
            <a:graphicFrameLocks noGrp="1"/>
          </p:cNvGraphicFramePr>
          <p:nvPr>
            <p:ph idx="1"/>
            <p:extLst>
              <p:ext uri="{D42A27DB-BD31-4B8C-83A1-F6EECF244321}">
                <p14:modId xmlns:p14="http://schemas.microsoft.com/office/powerpoint/2010/main" val="596614754"/>
              </p:ext>
            </p:extLst>
          </p:nvPr>
        </p:nvGraphicFramePr>
        <p:xfrm>
          <a:off x="628650" y="2223083"/>
          <a:ext cx="7886700" cy="39538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05530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83895-980B-48FA-9EFE-EC788A050636}"/>
              </a:ext>
            </a:extLst>
          </p:cNvPr>
          <p:cNvSpPr>
            <a:spLocks noGrp="1"/>
          </p:cNvSpPr>
          <p:nvPr>
            <p:ph type="title"/>
          </p:nvPr>
        </p:nvSpPr>
        <p:spPr/>
        <p:txBody>
          <a:bodyPr/>
          <a:lstStyle/>
          <a:p>
            <a:r>
              <a:rPr lang="en-US" dirty="0"/>
              <a:t>Altruism: what is it?</a:t>
            </a:r>
          </a:p>
        </p:txBody>
      </p:sp>
      <p:sp>
        <p:nvSpPr>
          <p:cNvPr id="3" name="Content Placeholder 2">
            <a:extLst>
              <a:ext uri="{FF2B5EF4-FFF2-40B4-BE49-F238E27FC236}">
                <a16:creationId xmlns:a16="http://schemas.microsoft.com/office/drawing/2014/main" id="{0A5E7968-18DA-416A-8E40-6AC6E8D9E4E6}"/>
              </a:ext>
            </a:extLst>
          </p:cNvPr>
          <p:cNvSpPr>
            <a:spLocks noGrp="1"/>
          </p:cNvSpPr>
          <p:nvPr>
            <p:ph idx="1"/>
          </p:nvPr>
        </p:nvSpPr>
        <p:spPr/>
        <p:txBody>
          <a:bodyPr>
            <a:normAutofit fontScale="85000" lnSpcReduction="20000"/>
          </a:bodyPr>
          <a:lstStyle/>
          <a:p>
            <a:r>
              <a:rPr lang="en-US" dirty="0"/>
              <a:t>In a simple definition, </a:t>
            </a:r>
            <a:r>
              <a:rPr lang="en-US" i="1" dirty="0"/>
              <a:t>altruism</a:t>
            </a:r>
            <a:r>
              <a:rPr lang="en-US" dirty="0"/>
              <a:t> is defined as willingness to improve the wellbeing of others, even if that means a sacrifice of one’s own welfare, materially or non-materially; </a:t>
            </a:r>
          </a:p>
          <a:p>
            <a:r>
              <a:rPr lang="en-US" dirty="0"/>
              <a:t>Clair Brown suggests that some economists and psychologists indicate that altruism is part of human nature, while Matthieu Ricard in his book </a:t>
            </a:r>
            <a:r>
              <a:rPr lang="en-US" i="1" dirty="0"/>
              <a:t>Altruism: The Power of Compassion to Change Yourself and the World </a:t>
            </a:r>
            <a:r>
              <a:rPr lang="en-US" dirty="0"/>
              <a:t>demonstrates that altruism is part of human nature and can also be cultivated; because he is a Buddhist monk who had been trained as a scientist before his ordination, he therefore discusses the issue with special reference to some relevant Buddhist doctrines and scientific research regarding the corollary of spiritual training and altruism;</a:t>
            </a:r>
          </a:p>
          <a:p>
            <a:r>
              <a:rPr lang="en-US" dirty="0"/>
              <a:t>For example, Buddhist doctrine of 4 immeasurable-s can be viewed as relevant to cultivate compassion and altruism;</a:t>
            </a:r>
          </a:p>
          <a:p>
            <a:endParaRPr lang="en-SG" dirty="0"/>
          </a:p>
        </p:txBody>
      </p:sp>
    </p:spTree>
    <p:extLst>
      <p:ext uri="{BB962C8B-B14F-4D97-AF65-F5344CB8AC3E}">
        <p14:creationId xmlns:p14="http://schemas.microsoft.com/office/powerpoint/2010/main" val="705151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3">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1425</TotalTime>
  <Words>2655</Words>
  <Application>Microsoft Office PowerPoint</Application>
  <PresentationFormat>On-screen Show (4:3)</PresentationFormat>
  <Paragraphs>101</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Times New Roman</vt:lpstr>
      <vt:lpstr>Office Theme</vt:lpstr>
      <vt:lpstr>Lecture 6: Buddhist Economic Idea of Interdependence of Each Other</vt:lpstr>
      <vt:lpstr>Interdependence</vt:lpstr>
      <vt:lpstr>Indra’s Net: as you may know, in Mahayana Buddhism, Indra’s Net (below is just a simple illustration) is used metaphorically to manifest the invisible interconnectedness of individuals, humans with the environment as well as the universal as a whole; whether we accept this theory or not, it is not difficult to understand such connectedness even in our daily life; when financial system in one country gets trouble, economy everythere would be affected as a consequence;</vt:lpstr>
      <vt:lpstr>Interdependence, happiness and altruism: according to Buddhist doctrine, because of the interconnectedness, helping others economically would make people happier, and this in turn would generate people’s willingness of being altruistic towards others; such as this virtuous circle would set in motion of the wholesome kamma which ultimate results in wholesome consequences – a better and economically prosperous and fair world with happiness;</vt:lpstr>
      <vt:lpstr>Interdependence and a better economic system: kindness and compassion are positive attitude and as such, the accompanying actions are also positive; such actions would make those actors happier while at the same time make others beneficial because those actions are altruistic and generous; as a result of this chain of positive events and activities,  economic fairness and equality would be improved, and such a economic system and society would be a better one for everyone to live – people are interdependent to each other;</vt:lpstr>
      <vt:lpstr>Karma/kamma: cause and effect</vt:lpstr>
      <vt:lpstr>Economic interdependence: Clair Brown suggests that according to Buddhist theory of interdependence, two levels of economic approach converge at the intersection of interdependence; this means that instead of understanding human resource or economic distribution as a zero-sum dilemma, it would be better to see as a mutual beneficial situation;</vt:lpstr>
      <vt:lpstr>Zero-sum theory: in the zero-sum theory, it basically means that the total (sum) is fixed and in partitioning the total, one portion will inevitably effect the other or all others; in other words, if one portion is big, then then another portion or other portions would be smaller; i.e., see below: the total of the pie is fixed, and because C portion cuts 45%, and B and D portions cut another 30% and 20% respectively, A portion then is left with a mere 5%; so zero-sum means that in a fixed sum, if one gets more, the other gets less;</vt:lpstr>
      <vt:lpstr>Altruism: what is it?</vt:lpstr>
      <vt:lpstr>4 immeasurable-s (appamaññā; also cattāri brahmavihārā, or 4 abodes of brahma)</vt:lpstr>
      <vt:lpstr>4 immeasurable-s, interdependence and altruism: as we mentioned, in Buddhist economics, one important principle is to maximize happiness by means of minimum consumption; but also important is to reduce suffering first and then maximize happiness; this include not only oneself but others as well; below the diagram shows that because of loving-kindness and other virtues, we understand that people are interdependent or they are interconnected to each other; economic prosperity therefore should be shared by not one but all and poverty should be completely lifted; a more humanistic economic system would then emerge;</vt:lpstr>
      <vt:lpstr>Economic growth, consumption and happiness</vt:lpstr>
      <vt:lpstr>Consumption, happiness and the middle way – Buddhist alternatives</vt:lpstr>
      <vt:lpstr>Too many choices</vt:lpstr>
      <vt:lpstr>Affluent society and its problem</vt:lpstr>
      <vt:lpstr>Affluent society, its benefits and its potential risks</vt:lpstr>
      <vt:lpstr>Interdependence, affluence, altruism and happiness: Buddhist economic model</vt:lpstr>
      <vt:lpstr>Outlook of an affluent society with Buddhist touches: economic prosperity is the foundation, but people need to understand that all humans are interconnected; so instead of pushing for unlimited desires and purposeless pursuits, people need to enjoy their life and find real and lasting happiness in it – spiritual pursuit or meaning of life; meanwhile, because of the interconnectedness, altruism and generous not only make the benefactors’ life meaningful and happy but also those of the beneficiaries’ life would be improved;</vt:lpstr>
      <vt:lpstr>Summary and facts-check</vt:lpstr>
      <vt:lpstr>Exercises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75</cp:revision>
  <dcterms:created xsi:type="dcterms:W3CDTF">2020-09-28T15:12:29Z</dcterms:created>
  <dcterms:modified xsi:type="dcterms:W3CDTF">2020-09-30T08:18:24Z</dcterms:modified>
</cp:coreProperties>
</file>