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334" r:id="rId7"/>
    <p:sldId id="261" r:id="rId8"/>
    <p:sldId id="335" r:id="rId9"/>
    <p:sldId id="336" r:id="rId10"/>
    <p:sldId id="340" r:id="rId11"/>
    <p:sldId id="338" r:id="rId12"/>
    <p:sldId id="343" r:id="rId13"/>
    <p:sldId id="346" r:id="rId14"/>
    <p:sldId id="341" r:id="rId15"/>
    <p:sldId id="342" r:id="rId16"/>
    <p:sldId id="339" r:id="rId17"/>
    <p:sldId id="344" r:id="rId18"/>
    <p:sldId id="345" r:id="rId19"/>
    <p:sldId id="347" r:id="rId20"/>
    <p:sldId id="273"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150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SG"/>
              <a:t>Increased income and stable Happiness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Income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Year One</c:v>
                </c:pt>
                <c:pt idx="1">
                  <c:v>Year Two</c:v>
                </c:pt>
                <c:pt idx="2">
                  <c:v>Year Three</c:v>
                </c:pt>
                <c:pt idx="3">
                  <c:v>Year Five</c:v>
                </c:pt>
              </c:strCache>
            </c:strRef>
          </c:cat>
          <c:val>
            <c:numRef>
              <c:f>Sheet1!$B$2:$B$5</c:f>
              <c:numCache>
                <c:formatCode>General</c:formatCode>
                <c:ptCount val="4"/>
                <c:pt idx="0">
                  <c:v>2.5</c:v>
                </c:pt>
                <c:pt idx="1">
                  <c:v>3</c:v>
                </c:pt>
                <c:pt idx="2">
                  <c:v>3.5</c:v>
                </c:pt>
                <c:pt idx="3">
                  <c:v>4.5</c:v>
                </c:pt>
              </c:numCache>
            </c:numRef>
          </c:val>
          <c:extLst>
            <c:ext xmlns:c16="http://schemas.microsoft.com/office/drawing/2014/chart" uri="{C3380CC4-5D6E-409C-BE32-E72D297353CC}">
              <c16:uniqueId val="{00000000-4F81-4BB7-A3F4-B8A4ECB1737E}"/>
            </c:ext>
          </c:extLst>
        </c:ser>
        <c:ser>
          <c:idx val="1"/>
          <c:order val="1"/>
          <c:tx>
            <c:strRef>
              <c:f>Sheet1!$C$1</c:f>
              <c:strCache>
                <c:ptCount val="1"/>
                <c:pt idx="0">
                  <c:v>Hapiness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Year One</c:v>
                </c:pt>
                <c:pt idx="1">
                  <c:v>Year Two</c:v>
                </c:pt>
                <c:pt idx="2">
                  <c:v>Year Three</c:v>
                </c:pt>
                <c:pt idx="3">
                  <c:v>Year Five</c:v>
                </c:pt>
              </c:strCache>
            </c:strRef>
          </c:cat>
          <c:val>
            <c:numRef>
              <c:f>Sheet1!$C$2:$C$5</c:f>
              <c:numCache>
                <c:formatCode>General</c:formatCode>
                <c:ptCount val="4"/>
                <c:pt idx="0">
                  <c:v>2.4</c:v>
                </c:pt>
                <c:pt idx="1">
                  <c:v>2.41</c:v>
                </c:pt>
                <c:pt idx="2">
                  <c:v>2.42</c:v>
                </c:pt>
                <c:pt idx="3">
                  <c:v>2.4500000000000002</c:v>
                </c:pt>
              </c:numCache>
            </c:numRef>
          </c:val>
          <c:extLst>
            <c:ext xmlns:c16="http://schemas.microsoft.com/office/drawing/2014/chart" uri="{C3380CC4-5D6E-409C-BE32-E72D297353CC}">
              <c16:uniqueId val="{00000001-4F81-4BB7-A3F4-B8A4ECB1737E}"/>
            </c:ext>
          </c:extLst>
        </c:ser>
        <c:dLbls>
          <c:dLblPos val="outEnd"/>
          <c:showLegendKey val="0"/>
          <c:showVal val="1"/>
          <c:showCatName val="0"/>
          <c:showSerName val="0"/>
          <c:showPercent val="0"/>
          <c:showBubbleSize val="0"/>
        </c:dLbls>
        <c:gapWidth val="219"/>
        <c:overlap val="-27"/>
        <c:axId val="508872480"/>
        <c:axId val="502292784"/>
      </c:barChart>
      <c:catAx>
        <c:axId val="508872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2292784"/>
        <c:crosses val="autoZero"/>
        <c:auto val="1"/>
        <c:lblAlgn val="ctr"/>
        <c:lblOffset val="100"/>
        <c:noMultiLvlLbl val="0"/>
      </c:catAx>
      <c:valAx>
        <c:axId val="5022927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88724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35BB7C-BF71-451A-9B64-B9909C9BCDA9}" type="doc">
      <dgm:prSet loTypeId="urn:microsoft.com/office/officeart/2008/layout/SquareAccentList" loCatId="list" qsTypeId="urn:microsoft.com/office/officeart/2005/8/quickstyle/simple2" qsCatId="simple" csTypeId="urn:microsoft.com/office/officeart/2005/8/colors/colorful1" csCatId="colorful" phldr="1"/>
      <dgm:spPr/>
      <dgm:t>
        <a:bodyPr/>
        <a:lstStyle/>
        <a:p>
          <a:endParaRPr lang="en-SG"/>
        </a:p>
      </dgm:t>
    </dgm:pt>
    <dgm:pt modelId="{985A4A5D-5A21-4396-B720-91FA19FAAE23}">
      <dgm:prSet phldrT="[Text]"/>
      <dgm:spPr/>
      <dgm:t>
        <a:bodyPr/>
        <a:lstStyle/>
        <a:p>
          <a:r>
            <a:rPr lang="en-US" dirty="0"/>
            <a:t>Distribution of total world wealth (in US dollar) as of 2019</a:t>
          </a:r>
          <a:endParaRPr lang="en-SG" dirty="0"/>
        </a:p>
      </dgm:t>
    </dgm:pt>
    <dgm:pt modelId="{BB951C4D-259E-42E0-A19F-965B10380357}" type="parTrans" cxnId="{744BCD8D-131B-420C-A9C0-B3BD658B4205}">
      <dgm:prSet/>
      <dgm:spPr/>
      <dgm:t>
        <a:bodyPr/>
        <a:lstStyle/>
        <a:p>
          <a:endParaRPr lang="en-SG"/>
        </a:p>
      </dgm:t>
    </dgm:pt>
    <dgm:pt modelId="{9D4FA23F-3FB4-4FA9-AB0E-4F7A31C6D0E2}" type="sibTrans" cxnId="{744BCD8D-131B-420C-A9C0-B3BD658B4205}">
      <dgm:prSet/>
      <dgm:spPr/>
      <dgm:t>
        <a:bodyPr/>
        <a:lstStyle/>
        <a:p>
          <a:endParaRPr lang="en-SG"/>
        </a:p>
      </dgm:t>
    </dgm:pt>
    <dgm:pt modelId="{B9DEE0EA-06AE-4A84-B78A-C2356B4FF570}">
      <dgm:prSet phldrT="[Text]"/>
      <dgm:spPr/>
      <dgm:t>
        <a:bodyPr/>
        <a:lstStyle/>
        <a:p>
          <a:r>
            <a:rPr lang="en-US" dirty="0"/>
            <a:t>1% world richest people (those millionaires with more than 1 million) owned 44% world wealth</a:t>
          </a:r>
          <a:endParaRPr lang="en-SG" dirty="0"/>
        </a:p>
      </dgm:t>
    </dgm:pt>
    <dgm:pt modelId="{07BE3363-B12F-4D5F-A7F0-F88D0AB3C782}" type="parTrans" cxnId="{EDD1C9F6-1F9A-4B03-911D-2379EEB4F295}">
      <dgm:prSet/>
      <dgm:spPr/>
      <dgm:t>
        <a:bodyPr/>
        <a:lstStyle/>
        <a:p>
          <a:endParaRPr lang="en-SG"/>
        </a:p>
      </dgm:t>
    </dgm:pt>
    <dgm:pt modelId="{A3693AA6-C1F7-4EA4-B822-83B436408FAC}" type="sibTrans" cxnId="{EDD1C9F6-1F9A-4B03-911D-2379EEB4F295}">
      <dgm:prSet/>
      <dgm:spPr/>
      <dgm:t>
        <a:bodyPr/>
        <a:lstStyle/>
        <a:p>
          <a:endParaRPr lang="en-SG"/>
        </a:p>
      </dgm:t>
    </dgm:pt>
    <dgm:pt modelId="{EF645867-79D7-4B62-9C26-CA82D0B14FC8}">
      <dgm:prSet phldrT="[Text]"/>
      <dgm:spPr/>
      <dgm:t>
        <a:bodyPr/>
        <a:lstStyle/>
        <a:p>
          <a:r>
            <a:rPr lang="en-US" dirty="0"/>
            <a:t>11% world population (individuals with 100,000 USD or more) owned 82.8% of world wealth</a:t>
          </a:r>
          <a:endParaRPr lang="en-SG" dirty="0"/>
        </a:p>
      </dgm:t>
    </dgm:pt>
    <dgm:pt modelId="{F6776B3A-0BD5-4D65-A067-F56C9EA1342A}" type="parTrans" cxnId="{C28EC678-CD96-4B6B-B814-70FABD1F0ED9}">
      <dgm:prSet/>
      <dgm:spPr/>
      <dgm:t>
        <a:bodyPr/>
        <a:lstStyle/>
        <a:p>
          <a:endParaRPr lang="en-SG"/>
        </a:p>
      </dgm:t>
    </dgm:pt>
    <dgm:pt modelId="{EF967688-7976-432F-9988-AC130C0A8F4A}" type="sibTrans" cxnId="{C28EC678-CD96-4B6B-B814-70FABD1F0ED9}">
      <dgm:prSet/>
      <dgm:spPr/>
      <dgm:t>
        <a:bodyPr/>
        <a:lstStyle/>
        <a:p>
          <a:endParaRPr lang="en-SG"/>
        </a:p>
      </dgm:t>
    </dgm:pt>
    <dgm:pt modelId="{C28BCBD1-C4B6-41CA-A63B-845422E17EDD}">
      <dgm:prSet phldrT="[Text]"/>
      <dgm:spPr/>
      <dgm:t>
        <a:bodyPr/>
        <a:lstStyle/>
        <a:p>
          <a:r>
            <a:rPr lang="en-US" dirty="0"/>
            <a:t>56% of world population (with less than 10,000) owned less than 2% world wealth</a:t>
          </a:r>
          <a:endParaRPr lang="en-SG" dirty="0"/>
        </a:p>
      </dgm:t>
    </dgm:pt>
    <dgm:pt modelId="{A35F5F7D-794F-4D66-AABA-08C536CD64AC}" type="parTrans" cxnId="{8555A316-94B1-4816-9381-3E76CC21EB7D}">
      <dgm:prSet/>
      <dgm:spPr/>
      <dgm:t>
        <a:bodyPr/>
        <a:lstStyle/>
        <a:p>
          <a:endParaRPr lang="en-SG"/>
        </a:p>
      </dgm:t>
    </dgm:pt>
    <dgm:pt modelId="{7EE5B471-CFC5-4FD3-B464-6B136AEF3C97}" type="sibTrans" cxnId="{8555A316-94B1-4816-9381-3E76CC21EB7D}">
      <dgm:prSet/>
      <dgm:spPr/>
      <dgm:t>
        <a:bodyPr/>
        <a:lstStyle/>
        <a:p>
          <a:endParaRPr lang="en-SG"/>
        </a:p>
      </dgm:t>
    </dgm:pt>
    <dgm:pt modelId="{B01FAAED-9782-4B89-BCD6-E7AB7107F35E}" type="pres">
      <dgm:prSet presAssocID="{F235BB7C-BF71-451A-9B64-B9909C9BCDA9}" presName="layout" presStyleCnt="0">
        <dgm:presLayoutVars>
          <dgm:chMax/>
          <dgm:chPref/>
          <dgm:dir/>
          <dgm:resizeHandles/>
        </dgm:presLayoutVars>
      </dgm:prSet>
      <dgm:spPr/>
    </dgm:pt>
    <dgm:pt modelId="{37216FC2-F2EA-4D4B-B31B-6E807DC85B9B}" type="pres">
      <dgm:prSet presAssocID="{985A4A5D-5A21-4396-B720-91FA19FAAE23}" presName="root" presStyleCnt="0">
        <dgm:presLayoutVars>
          <dgm:chMax/>
          <dgm:chPref/>
        </dgm:presLayoutVars>
      </dgm:prSet>
      <dgm:spPr/>
    </dgm:pt>
    <dgm:pt modelId="{4EF05E0F-91D0-4647-A8CF-177F42B7269D}" type="pres">
      <dgm:prSet presAssocID="{985A4A5D-5A21-4396-B720-91FA19FAAE23}" presName="rootComposite" presStyleCnt="0">
        <dgm:presLayoutVars/>
      </dgm:prSet>
      <dgm:spPr/>
    </dgm:pt>
    <dgm:pt modelId="{921541AB-AF60-4504-8E1E-92CAFFCE626A}" type="pres">
      <dgm:prSet presAssocID="{985A4A5D-5A21-4396-B720-91FA19FAAE23}" presName="ParentAccent" presStyleLbl="alignNode1" presStyleIdx="0" presStyleCnt="1"/>
      <dgm:spPr/>
    </dgm:pt>
    <dgm:pt modelId="{D0F010E9-4BEB-4726-B456-7E77B5E6BF80}" type="pres">
      <dgm:prSet presAssocID="{985A4A5D-5A21-4396-B720-91FA19FAAE23}" presName="ParentSmallAccent" presStyleLbl="fgAcc1" presStyleIdx="0" presStyleCnt="1"/>
      <dgm:spPr/>
    </dgm:pt>
    <dgm:pt modelId="{1625FA84-6D15-47D9-88AA-7B4B0E315036}" type="pres">
      <dgm:prSet presAssocID="{985A4A5D-5A21-4396-B720-91FA19FAAE23}" presName="Parent" presStyleLbl="revTx" presStyleIdx="0" presStyleCnt="4">
        <dgm:presLayoutVars>
          <dgm:chMax/>
          <dgm:chPref val="4"/>
          <dgm:bulletEnabled val="1"/>
        </dgm:presLayoutVars>
      </dgm:prSet>
      <dgm:spPr/>
    </dgm:pt>
    <dgm:pt modelId="{1816D78B-9140-496C-BF8F-4513D2379BF4}" type="pres">
      <dgm:prSet presAssocID="{985A4A5D-5A21-4396-B720-91FA19FAAE23}" presName="childShape" presStyleCnt="0">
        <dgm:presLayoutVars>
          <dgm:chMax val="0"/>
          <dgm:chPref val="0"/>
        </dgm:presLayoutVars>
      </dgm:prSet>
      <dgm:spPr/>
    </dgm:pt>
    <dgm:pt modelId="{5AAFCF4C-571A-4206-B8D6-7C8156BCC789}" type="pres">
      <dgm:prSet presAssocID="{B9DEE0EA-06AE-4A84-B78A-C2356B4FF570}" presName="childComposite" presStyleCnt="0">
        <dgm:presLayoutVars>
          <dgm:chMax val="0"/>
          <dgm:chPref val="0"/>
        </dgm:presLayoutVars>
      </dgm:prSet>
      <dgm:spPr/>
    </dgm:pt>
    <dgm:pt modelId="{B05ABF4D-A3C2-4381-804E-CE68F32FAB2A}" type="pres">
      <dgm:prSet presAssocID="{B9DEE0EA-06AE-4A84-B78A-C2356B4FF570}" presName="ChildAccent" presStyleLbl="solidFgAcc1" presStyleIdx="0" presStyleCnt="3"/>
      <dgm:spPr/>
    </dgm:pt>
    <dgm:pt modelId="{820828D3-7DE6-44E8-A10C-A9ADDF416F57}" type="pres">
      <dgm:prSet presAssocID="{B9DEE0EA-06AE-4A84-B78A-C2356B4FF570}" presName="Child" presStyleLbl="revTx" presStyleIdx="1" presStyleCnt="4">
        <dgm:presLayoutVars>
          <dgm:chMax val="0"/>
          <dgm:chPref val="0"/>
          <dgm:bulletEnabled val="1"/>
        </dgm:presLayoutVars>
      </dgm:prSet>
      <dgm:spPr/>
    </dgm:pt>
    <dgm:pt modelId="{74732D49-4B79-47D1-A097-1E416D93C4C9}" type="pres">
      <dgm:prSet presAssocID="{EF645867-79D7-4B62-9C26-CA82D0B14FC8}" presName="childComposite" presStyleCnt="0">
        <dgm:presLayoutVars>
          <dgm:chMax val="0"/>
          <dgm:chPref val="0"/>
        </dgm:presLayoutVars>
      </dgm:prSet>
      <dgm:spPr/>
    </dgm:pt>
    <dgm:pt modelId="{03D79180-8394-4592-9A61-AC1DE934171E}" type="pres">
      <dgm:prSet presAssocID="{EF645867-79D7-4B62-9C26-CA82D0B14FC8}" presName="ChildAccent" presStyleLbl="solidFgAcc1" presStyleIdx="1" presStyleCnt="3"/>
      <dgm:spPr/>
    </dgm:pt>
    <dgm:pt modelId="{CB44BDF9-1AC6-4597-AF73-A9CE4C810F93}" type="pres">
      <dgm:prSet presAssocID="{EF645867-79D7-4B62-9C26-CA82D0B14FC8}" presName="Child" presStyleLbl="revTx" presStyleIdx="2" presStyleCnt="4">
        <dgm:presLayoutVars>
          <dgm:chMax val="0"/>
          <dgm:chPref val="0"/>
          <dgm:bulletEnabled val="1"/>
        </dgm:presLayoutVars>
      </dgm:prSet>
      <dgm:spPr/>
    </dgm:pt>
    <dgm:pt modelId="{66D1EC73-B85C-45D2-AA49-DCE484E916FB}" type="pres">
      <dgm:prSet presAssocID="{C28BCBD1-C4B6-41CA-A63B-845422E17EDD}" presName="childComposite" presStyleCnt="0">
        <dgm:presLayoutVars>
          <dgm:chMax val="0"/>
          <dgm:chPref val="0"/>
        </dgm:presLayoutVars>
      </dgm:prSet>
      <dgm:spPr/>
    </dgm:pt>
    <dgm:pt modelId="{A38DFC91-D4A0-4882-BF67-FAF0E3AACA6E}" type="pres">
      <dgm:prSet presAssocID="{C28BCBD1-C4B6-41CA-A63B-845422E17EDD}" presName="ChildAccent" presStyleLbl="solidFgAcc1" presStyleIdx="2" presStyleCnt="3"/>
      <dgm:spPr/>
    </dgm:pt>
    <dgm:pt modelId="{8DB82AC0-28BD-4661-844B-7B49D5540934}" type="pres">
      <dgm:prSet presAssocID="{C28BCBD1-C4B6-41CA-A63B-845422E17EDD}" presName="Child" presStyleLbl="revTx" presStyleIdx="3" presStyleCnt="4">
        <dgm:presLayoutVars>
          <dgm:chMax val="0"/>
          <dgm:chPref val="0"/>
          <dgm:bulletEnabled val="1"/>
        </dgm:presLayoutVars>
      </dgm:prSet>
      <dgm:spPr/>
    </dgm:pt>
  </dgm:ptLst>
  <dgm:cxnLst>
    <dgm:cxn modelId="{8555A316-94B1-4816-9381-3E76CC21EB7D}" srcId="{985A4A5D-5A21-4396-B720-91FA19FAAE23}" destId="{C28BCBD1-C4B6-41CA-A63B-845422E17EDD}" srcOrd="2" destOrd="0" parTransId="{A35F5F7D-794F-4D66-AABA-08C536CD64AC}" sibTransId="{7EE5B471-CFC5-4FD3-B464-6B136AEF3C97}"/>
    <dgm:cxn modelId="{C4F59F29-B742-4D9F-BD6B-3A7505253ABA}" type="presOf" srcId="{EF645867-79D7-4B62-9C26-CA82D0B14FC8}" destId="{CB44BDF9-1AC6-4597-AF73-A9CE4C810F93}" srcOrd="0" destOrd="0" presId="urn:microsoft.com/office/officeart/2008/layout/SquareAccentList"/>
    <dgm:cxn modelId="{C28EC678-CD96-4B6B-B814-70FABD1F0ED9}" srcId="{985A4A5D-5A21-4396-B720-91FA19FAAE23}" destId="{EF645867-79D7-4B62-9C26-CA82D0B14FC8}" srcOrd="1" destOrd="0" parTransId="{F6776B3A-0BD5-4D65-A067-F56C9EA1342A}" sibTransId="{EF967688-7976-432F-9988-AC130C0A8F4A}"/>
    <dgm:cxn modelId="{744BCD8D-131B-420C-A9C0-B3BD658B4205}" srcId="{F235BB7C-BF71-451A-9B64-B9909C9BCDA9}" destId="{985A4A5D-5A21-4396-B720-91FA19FAAE23}" srcOrd="0" destOrd="0" parTransId="{BB951C4D-259E-42E0-A19F-965B10380357}" sibTransId="{9D4FA23F-3FB4-4FA9-AB0E-4F7A31C6D0E2}"/>
    <dgm:cxn modelId="{710DAB9E-2486-4959-976A-A8C152CCAB82}" type="presOf" srcId="{B9DEE0EA-06AE-4A84-B78A-C2356B4FF570}" destId="{820828D3-7DE6-44E8-A10C-A9ADDF416F57}" srcOrd="0" destOrd="0" presId="urn:microsoft.com/office/officeart/2008/layout/SquareAccentList"/>
    <dgm:cxn modelId="{07892FA8-739C-4BE5-9B7C-F931BA053EBF}" type="presOf" srcId="{C28BCBD1-C4B6-41CA-A63B-845422E17EDD}" destId="{8DB82AC0-28BD-4661-844B-7B49D5540934}" srcOrd="0" destOrd="0" presId="urn:microsoft.com/office/officeart/2008/layout/SquareAccentList"/>
    <dgm:cxn modelId="{D80057AA-BEC0-488E-8D8B-AD1E77806FB6}" type="presOf" srcId="{985A4A5D-5A21-4396-B720-91FA19FAAE23}" destId="{1625FA84-6D15-47D9-88AA-7B4B0E315036}" srcOrd="0" destOrd="0" presId="urn:microsoft.com/office/officeart/2008/layout/SquareAccentList"/>
    <dgm:cxn modelId="{EDD1C9F6-1F9A-4B03-911D-2379EEB4F295}" srcId="{985A4A5D-5A21-4396-B720-91FA19FAAE23}" destId="{B9DEE0EA-06AE-4A84-B78A-C2356B4FF570}" srcOrd="0" destOrd="0" parTransId="{07BE3363-B12F-4D5F-A7F0-F88D0AB3C782}" sibTransId="{A3693AA6-C1F7-4EA4-B822-83B436408FAC}"/>
    <dgm:cxn modelId="{D04207FC-D851-4355-BFBE-3BEC9982A494}" type="presOf" srcId="{F235BB7C-BF71-451A-9B64-B9909C9BCDA9}" destId="{B01FAAED-9782-4B89-BCD6-E7AB7107F35E}" srcOrd="0" destOrd="0" presId="urn:microsoft.com/office/officeart/2008/layout/SquareAccentList"/>
    <dgm:cxn modelId="{A0601A76-75A5-4242-A983-9181CEA8F9B2}" type="presParOf" srcId="{B01FAAED-9782-4B89-BCD6-E7AB7107F35E}" destId="{37216FC2-F2EA-4D4B-B31B-6E807DC85B9B}" srcOrd="0" destOrd="0" presId="urn:microsoft.com/office/officeart/2008/layout/SquareAccentList"/>
    <dgm:cxn modelId="{BF1539D5-3DC5-40BE-8974-8F49332D390A}" type="presParOf" srcId="{37216FC2-F2EA-4D4B-B31B-6E807DC85B9B}" destId="{4EF05E0F-91D0-4647-A8CF-177F42B7269D}" srcOrd="0" destOrd="0" presId="urn:microsoft.com/office/officeart/2008/layout/SquareAccentList"/>
    <dgm:cxn modelId="{9D579DAE-612D-41C0-AC76-1826A48F8DE0}" type="presParOf" srcId="{4EF05E0F-91D0-4647-A8CF-177F42B7269D}" destId="{921541AB-AF60-4504-8E1E-92CAFFCE626A}" srcOrd="0" destOrd="0" presId="urn:microsoft.com/office/officeart/2008/layout/SquareAccentList"/>
    <dgm:cxn modelId="{D3130B3A-BD75-427D-815C-3930713666C2}" type="presParOf" srcId="{4EF05E0F-91D0-4647-A8CF-177F42B7269D}" destId="{D0F010E9-4BEB-4726-B456-7E77B5E6BF80}" srcOrd="1" destOrd="0" presId="urn:microsoft.com/office/officeart/2008/layout/SquareAccentList"/>
    <dgm:cxn modelId="{49D553B8-4F2E-4F10-9B70-15EF4DCF3E0C}" type="presParOf" srcId="{4EF05E0F-91D0-4647-A8CF-177F42B7269D}" destId="{1625FA84-6D15-47D9-88AA-7B4B0E315036}" srcOrd="2" destOrd="0" presId="urn:microsoft.com/office/officeart/2008/layout/SquareAccentList"/>
    <dgm:cxn modelId="{066D64D5-D277-45AF-BFB2-928E2210D77C}" type="presParOf" srcId="{37216FC2-F2EA-4D4B-B31B-6E807DC85B9B}" destId="{1816D78B-9140-496C-BF8F-4513D2379BF4}" srcOrd="1" destOrd="0" presId="urn:microsoft.com/office/officeart/2008/layout/SquareAccentList"/>
    <dgm:cxn modelId="{2B91002A-4783-48D6-B8BE-2DBF2FA36D9F}" type="presParOf" srcId="{1816D78B-9140-496C-BF8F-4513D2379BF4}" destId="{5AAFCF4C-571A-4206-B8D6-7C8156BCC789}" srcOrd="0" destOrd="0" presId="urn:microsoft.com/office/officeart/2008/layout/SquareAccentList"/>
    <dgm:cxn modelId="{0CA6DE47-CCE2-497C-B5B9-58385AC678C4}" type="presParOf" srcId="{5AAFCF4C-571A-4206-B8D6-7C8156BCC789}" destId="{B05ABF4D-A3C2-4381-804E-CE68F32FAB2A}" srcOrd="0" destOrd="0" presId="urn:microsoft.com/office/officeart/2008/layout/SquareAccentList"/>
    <dgm:cxn modelId="{BA4C8164-6FB0-40C4-951A-A619F0AC2B7C}" type="presParOf" srcId="{5AAFCF4C-571A-4206-B8D6-7C8156BCC789}" destId="{820828D3-7DE6-44E8-A10C-A9ADDF416F57}" srcOrd="1" destOrd="0" presId="urn:microsoft.com/office/officeart/2008/layout/SquareAccentList"/>
    <dgm:cxn modelId="{DC2195BE-1D7E-4B5B-8205-1420BC6083B9}" type="presParOf" srcId="{1816D78B-9140-496C-BF8F-4513D2379BF4}" destId="{74732D49-4B79-47D1-A097-1E416D93C4C9}" srcOrd="1" destOrd="0" presId="urn:microsoft.com/office/officeart/2008/layout/SquareAccentList"/>
    <dgm:cxn modelId="{C7E4082D-8831-4EDA-8FAF-3C538A502ADF}" type="presParOf" srcId="{74732D49-4B79-47D1-A097-1E416D93C4C9}" destId="{03D79180-8394-4592-9A61-AC1DE934171E}" srcOrd="0" destOrd="0" presId="urn:microsoft.com/office/officeart/2008/layout/SquareAccentList"/>
    <dgm:cxn modelId="{A83B8B13-B7AA-487C-AFF4-BCF514EF4850}" type="presParOf" srcId="{74732D49-4B79-47D1-A097-1E416D93C4C9}" destId="{CB44BDF9-1AC6-4597-AF73-A9CE4C810F93}" srcOrd="1" destOrd="0" presId="urn:microsoft.com/office/officeart/2008/layout/SquareAccentList"/>
    <dgm:cxn modelId="{73AC9F58-107A-4F02-BABF-A88EC078FE6A}" type="presParOf" srcId="{1816D78B-9140-496C-BF8F-4513D2379BF4}" destId="{66D1EC73-B85C-45D2-AA49-DCE484E916FB}" srcOrd="2" destOrd="0" presId="urn:microsoft.com/office/officeart/2008/layout/SquareAccentList"/>
    <dgm:cxn modelId="{F22642D5-5558-42CE-A67C-BFD554BB4E74}" type="presParOf" srcId="{66D1EC73-B85C-45D2-AA49-DCE484E916FB}" destId="{A38DFC91-D4A0-4882-BF67-FAF0E3AACA6E}" srcOrd="0" destOrd="0" presId="urn:microsoft.com/office/officeart/2008/layout/SquareAccentList"/>
    <dgm:cxn modelId="{DEE55093-2095-4189-97C9-50CB69143E3C}" type="presParOf" srcId="{66D1EC73-B85C-45D2-AA49-DCE484E916FB}" destId="{8DB82AC0-28BD-4661-844B-7B49D5540934}" srcOrd="1" destOrd="0" presId="urn:microsoft.com/office/officeart/2008/layout/Squa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952F608-A24C-4DC5-A4BE-A3EE6259518F}" type="doc">
      <dgm:prSet loTypeId="urn:microsoft.com/office/officeart/2005/8/layout/chevron2" loCatId="list" qsTypeId="urn:microsoft.com/office/officeart/2005/8/quickstyle/simple1" qsCatId="simple" csTypeId="urn:microsoft.com/office/officeart/2005/8/colors/colorful4" csCatId="colorful" phldr="1"/>
      <dgm:spPr/>
      <dgm:t>
        <a:bodyPr/>
        <a:lstStyle/>
        <a:p>
          <a:endParaRPr lang="en-SG"/>
        </a:p>
      </dgm:t>
    </dgm:pt>
    <dgm:pt modelId="{AA78F7D1-2DFA-46A4-8213-DCC867214600}">
      <dgm:prSet phldrT="[Text]"/>
      <dgm:spPr/>
      <dgm:t>
        <a:bodyPr/>
        <a:lstStyle/>
        <a:p>
          <a:r>
            <a:rPr lang="en-SG" dirty="0"/>
            <a:t>Basic steps</a:t>
          </a:r>
        </a:p>
      </dgm:t>
    </dgm:pt>
    <dgm:pt modelId="{D912201B-B5D9-4DA8-8FCE-B71B09FD3C51}" type="parTrans" cxnId="{F08B6797-CFA8-4501-8156-FD54E092E190}">
      <dgm:prSet/>
      <dgm:spPr/>
      <dgm:t>
        <a:bodyPr/>
        <a:lstStyle/>
        <a:p>
          <a:endParaRPr lang="en-SG"/>
        </a:p>
      </dgm:t>
    </dgm:pt>
    <dgm:pt modelId="{29931110-3B3B-4467-AEFF-395E2306AD4E}" type="sibTrans" cxnId="{F08B6797-CFA8-4501-8156-FD54E092E190}">
      <dgm:prSet/>
      <dgm:spPr/>
      <dgm:t>
        <a:bodyPr/>
        <a:lstStyle/>
        <a:p>
          <a:endParaRPr lang="en-SG"/>
        </a:p>
      </dgm:t>
    </dgm:pt>
    <dgm:pt modelId="{263170E0-C55F-47FC-AF53-935AA0D1B8A8}">
      <dgm:prSet phldrT="[Text]"/>
      <dgm:spPr/>
      <dgm:t>
        <a:bodyPr/>
        <a:lstStyle/>
        <a:p>
          <a:r>
            <a:rPr lang="en-SG" dirty="0"/>
            <a:t>Immediate elimination of huger</a:t>
          </a:r>
        </a:p>
      </dgm:t>
    </dgm:pt>
    <dgm:pt modelId="{FE693C69-7DC2-4E90-BF40-2DE69575FB69}" type="parTrans" cxnId="{5A68B2E0-1F8C-4B6F-BAAB-F1D591E062E9}">
      <dgm:prSet/>
      <dgm:spPr/>
      <dgm:t>
        <a:bodyPr/>
        <a:lstStyle/>
        <a:p>
          <a:endParaRPr lang="en-SG"/>
        </a:p>
      </dgm:t>
    </dgm:pt>
    <dgm:pt modelId="{4227B8E2-15DD-4BC6-8BE5-A1588CB5CE17}" type="sibTrans" cxnId="{5A68B2E0-1F8C-4B6F-BAAB-F1D591E062E9}">
      <dgm:prSet/>
      <dgm:spPr/>
      <dgm:t>
        <a:bodyPr/>
        <a:lstStyle/>
        <a:p>
          <a:endParaRPr lang="en-SG"/>
        </a:p>
      </dgm:t>
    </dgm:pt>
    <dgm:pt modelId="{3B5FC0EF-5A2A-4224-9D53-53E3C1DF5AB9}">
      <dgm:prSet phldrT="[Text]"/>
      <dgm:spPr/>
      <dgm:t>
        <a:bodyPr/>
        <a:lstStyle/>
        <a:p>
          <a:r>
            <a:rPr lang="en-SG" dirty="0"/>
            <a:t>Reduction and complete elimination of extreme poverty</a:t>
          </a:r>
        </a:p>
      </dgm:t>
    </dgm:pt>
    <dgm:pt modelId="{F57CD7E9-34E3-46C1-8ADA-88504C0DA8D7}" type="parTrans" cxnId="{547DD7F2-3EE4-4BA2-A371-AD6E2D1D5CFF}">
      <dgm:prSet/>
      <dgm:spPr/>
      <dgm:t>
        <a:bodyPr/>
        <a:lstStyle/>
        <a:p>
          <a:endParaRPr lang="en-SG"/>
        </a:p>
      </dgm:t>
    </dgm:pt>
    <dgm:pt modelId="{EAEC2928-1F7C-48B5-97B5-5113E61F18B2}" type="sibTrans" cxnId="{547DD7F2-3EE4-4BA2-A371-AD6E2D1D5CFF}">
      <dgm:prSet/>
      <dgm:spPr/>
      <dgm:t>
        <a:bodyPr/>
        <a:lstStyle/>
        <a:p>
          <a:endParaRPr lang="en-SG"/>
        </a:p>
      </dgm:t>
    </dgm:pt>
    <dgm:pt modelId="{31196928-356D-421E-9535-93325D1FBC45}">
      <dgm:prSet phldrT="[Text]"/>
      <dgm:spPr/>
      <dgm:t>
        <a:bodyPr/>
        <a:lstStyle/>
        <a:p>
          <a:r>
            <a:rPr lang="en-SG" dirty="0"/>
            <a:t>Method</a:t>
          </a:r>
        </a:p>
      </dgm:t>
    </dgm:pt>
    <dgm:pt modelId="{B22C2674-D529-468C-853B-2EE2FB829C79}" type="parTrans" cxnId="{99307DAB-2324-4C6B-A19C-35E25F6E1793}">
      <dgm:prSet/>
      <dgm:spPr/>
      <dgm:t>
        <a:bodyPr/>
        <a:lstStyle/>
        <a:p>
          <a:endParaRPr lang="en-SG"/>
        </a:p>
      </dgm:t>
    </dgm:pt>
    <dgm:pt modelId="{E7C0658E-9653-4673-AEA9-E83455F61D72}" type="sibTrans" cxnId="{99307DAB-2324-4C6B-A19C-35E25F6E1793}">
      <dgm:prSet/>
      <dgm:spPr/>
      <dgm:t>
        <a:bodyPr/>
        <a:lstStyle/>
        <a:p>
          <a:endParaRPr lang="en-SG"/>
        </a:p>
      </dgm:t>
    </dgm:pt>
    <dgm:pt modelId="{B2DCF671-0472-4620-85A9-26E49DE5FA76}">
      <dgm:prSet phldrT="[Text]"/>
      <dgm:spPr/>
      <dgm:t>
        <a:bodyPr/>
        <a:lstStyle/>
        <a:p>
          <a:r>
            <a:rPr lang="en-SG" dirty="0"/>
            <a:t>Interdependence of human beings</a:t>
          </a:r>
        </a:p>
      </dgm:t>
    </dgm:pt>
    <dgm:pt modelId="{3EDB4E95-D66E-4F51-A353-C8C113E9469B}" type="parTrans" cxnId="{112D1EF5-B635-4074-8C5D-076D8E6ADC0D}">
      <dgm:prSet/>
      <dgm:spPr/>
      <dgm:t>
        <a:bodyPr/>
        <a:lstStyle/>
        <a:p>
          <a:endParaRPr lang="en-SG"/>
        </a:p>
      </dgm:t>
    </dgm:pt>
    <dgm:pt modelId="{0FC82088-2C81-40F8-B0E9-2A458EF8A8FD}" type="sibTrans" cxnId="{112D1EF5-B635-4074-8C5D-076D8E6ADC0D}">
      <dgm:prSet/>
      <dgm:spPr/>
      <dgm:t>
        <a:bodyPr/>
        <a:lstStyle/>
        <a:p>
          <a:endParaRPr lang="en-SG"/>
        </a:p>
      </dgm:t>
    </dgm:pt>
    <dgm:pt modelId="{00160DB0-76EA-4676-B29C-50A3800350D1}">
      <dgm:prSet phldrT="[Text]"/>
      <dgm:spPr/>
      <dgm:t>
        <a:bodyPr/>
        <a:lstStyle/>
        <a:p>
          <a:r>
            <a:rPr lang="en-SG" dirty="0"/>
            <a:t>Altruistic attitude and charitable deeds</a:t>
          </a:r>
        </a:p>
      </dgm:t>
    </dgm:pt>
    <dgm:pt modelId="{8F348C06-EC56-4843-931B-BA40433D9BBD}" type="parTrans" cxnId="{34DBBFFD-113E-4D69-B005-6DBAAE54ED08}">
      <dgm:prSet/>
      <dgm:spPr/>
      <dgm:t>
        <a:bodyPr/>
        <a:lstStyle/>
        <a:p>
          <a:endParaRPr lang="en-SG"/>
        </a:p>
      </dgm:t>
    </dgm:pt>
    <dgm:pt modelId="{AA7EFC7E-79C7-4D3C-A932-7F09C06B646F}" type="sibTrans" cxnId="{34DBBFFD-113E-4D69-B005-6DBAAE54ED08}">
      <dgm:prSet/>
      <dgm:spPr/>
      <dgm:t>
        <a:bodyPr/>
        <a:lstStyle/>
        <a:p>
          <a:endParaRPr lang="en-SG"/>
        </a:p>
      </dgm:t>
    </dgm:pt>
    <dgm:pt modelId="{2B9154F5-ADF2-4254-98BF-67125B2A4784}">
      <dgm:prSet phldrT="[Text]"/>
      <dgm:spPr/>
      <dgm:t>
        <a:bodyPr/>
        <a:lstStyle/>
        <a:p>
          <a:r>
            <a:rPr lang="en-SG" dirty="0"/>
            <a:t>Aspiration</a:t>
          </a:r>
        </a:p>
      </dgm:t>
    </dgm:pt>
    <dgm:pt modelId="{EB66C07C-FDE3-4591-93F8-BF100B7473FC}" type="parTrans" cxnId="{D141D57C-5C03-47AC-9FA2-6093B3B332B6}">
      <dgm:prSet/>
      <dgm:spPr/>
      <dgm:t>
        <a:bodyPr/>
        <a:lstStyle/>
        <a:p>
          <a:endParaRPr lang="en-SG"/>
        </a:p>
      </dgm:t>
    </dgm:pt>
    <dgm:pt modelId="{84F3052D-904F-4A22-B76A-D547E64CCD28}" type="sibTrans" cxnId="{D141D57C-5C03-47AC-9FA2-6093B3B332B6}">
      <dgm:prSet/>
      <dgm:spPr/>
      <dgm:t>
        <a:bodyPr/>
        <a:lstStyle/>
        <a:p>
          <a:endParaRPr lang="en-SG"/>
        </a:p>
      </dgm:t>
    </dgm:pt>
    <dgm:pt modelId="{E4D451A0-5431-4EFD-B01D-288A9EAF8A11}">
      <dgm:prSet phldrT="[Text]"/>
      <dgm:spPr/>
      <dgm:t>
        <a:bodyPr/>
        <a:lstStyle/>
        <a:p>
          <a:r>
            <a:rPr lang="en-SG" dirty="0"/>
            <a:t>Satisfaction of basic needs</a:t>
          </a:r>
        </a:p>
      </dgm:t>
    </dgm:pt>
    <dgm:pt modelId="{BF43684F-F234-4598-9789-FF1E819664D7}" type="parTrans" cxnId="{570C7E64-763C-45CD-B3F0-07DD4675C930}">
      <dgm:prSet/>
      <dgm:spPr/>
      <dgm:t>
        <a:bodyPr/>
        <a:lstStyle/>
        <a:p>
          <a:endParaRPr lang="en-SG"/>
        </a:p>
      </dgm:t>
    </dgm:pt>
    <dgm:pt modelId="{BA79854C-60AF-4A85-828E-20E999F2888D}" type="sibTrans" cxnId="{570C7E64-763C-45CD-B3F0-07DD4675C930}">
      <dgm:prSet/>
      <dgm:spPr/>
      <dgm:t>
        <a:bodyPr/>
        <a:lstStyle/>
        <a:p>
          <a:endParaRPr lang="en-SG"/>
        </a:p>
      </dgm:t>
    </dgm:pt>
    <dgm:pt modelId="{3CBE2586-6D46-4A35-BE3C-D2DD7F205645}">
      <dgm:prSet phldrT="[Text]"/>
      <dgm:spPr/>
      <dgm:t>
        <a:bodyPr/>
        <a:lstStyle/>
        <a:p>
          <a:r>
            <a:rPr lang="en-SG" dirty="0"/>
            <a:t>Lasting spiritual happiness </a:t>
          </a:r>
          <a:r>
            <a:rPr lang="en-SG" i="1" dirty="0"/>
            <a:t>via</a:t>
          </a:r>
          <a:r>
            <a:rPr lang="en-SG" dirty="0"/>
            <a:t> the basic material needs</a:t>
          </a:r>
        </a:p>
      </dgm:t>
    </dgm:pt>
    <dgm:pt modelId="{677E6691-29C5-46A8-B33E-546528A6AD17}" type="parTrans" cxnId="{F6E48941-DF70-41D3-9BC7-22503F0DF60C}">
      <dgm:prSet/>
      <dgm:spPr/>
      <dgm:t>
        <a:bodyPr/>
        <a:lstStyle/>
        <a:p>
          <a:endParaRPr lang="en-SG"/>
        </a:p>
      </dgm:t>
    </dgm:pt>
    <dgm:pt modelId="{CCDE790A-68FA-43A0-9ED4-54E7A14F21A4}" type="sibTrans" cxnId="{F6E48941-DF70-41D3-9BC7-22503F0DF60C}">
      <dgm:prSet/>
      <dgm:spPr/>
      <dgm:t>
        <a:bodyPr/>
        <a:lstStyle/>
        <a:p>
          <a:endParaRPr lang="en-SG"/>
        </a:p>
      </dgm:t>
    </dgm:pt>
    <dgm:pt modelId="{68A46DA2-D883-4887-9DD2-D7F6DB66C32A}" type="pres">
      <dgm:prSet presAssocID="{0952F608-A24C-4DC5-A4BE-A3EE6259518F}" presName="linearFlow" presStyleCnt="0">
        <dgm:presLayoutVars>
          <dgm:dir/>
          <dgm:animLvl val="lvl"/>
          <dgm:resizeHandles val="exact"/>
        </dgm:presLayoutVars>
      </dgm:prSet>
      <dgm:spPr/>
    </dgm:pt>
    <dgm:pt modelId="{F85400BF-B73C-41D0-9B82-22707CF2DD86}" type="pres">
      <dgm:prSet presAssocID="{AA78F7D1-2DFA-46A4-8213-DCC867214600}" presName="composite" presStyleCnt="0"/>
      <dgm:spPr/>
    </dgm:pt>
    <dgm:pt modelId="{F7EAC473-DF22-420A-99AF-540591BE0553}" type="pres">
      <dgm:prSet presAssocID="{AA78F7D1-2DFA-46A4-8213-DCC867214600}" presName="parentText" presStyleLbl="alignNode1" presStyleIdx="0" presStyleCnt="3">
        <dgm:presLayoutVars>
          <dgm:chMax val="1"/>
          <dgm:bulletEnabled val="1"/>
        </dgm:presLayoutVars>
      </dgm:prSet>
      <dgm:spPr/>
    </dgm:pt>
    <dgm:pt modelId="{12C47324-B7BA-4A24-9CFD-E14F0A44DB80}" type="pres">
      <dgm:prSet presAssocID="{AA78F7D1-2DFA-46A4-8213-DCC867214600}" presName="descendantText" presStyleLbl="alignAcc1" presStyleIdx="0" presStyleCnt="3">
        <dgm:presLayoutVars>
          <dgm:bulletEnabled val="1"/>
        </dgm:presLayoutVars>
      </dgm:prSet>
      <dgm:spPr/>
    </dgm:pt>
    <dgm:pt modelId="{3F9FEB32-B80E-40D5-BA4A-4E396E33F8C1}" type="pres">
      <dgm:prSet presAssocID="{29931110-3B3B-4467-AEFF-395E2306AD4E}" presName="sp" presStyleCnt="0"/>
      <dgm:spPr/>
    </dgm:pt>
    <dgm:pt modelId="{44807CE4-C092-4DF3-9224-F5BBA66664C3}" type="pres">
      <dgm:prSet presAssocID="{31196928-356D-421E-9535-93325D1FBC45}" presName="composite" presStyleCnt="0"/>
      <dgm:spPr/>
    </dgm:pt>
    <dgm:pt modelId="{FC9FD751-ED17-4B1C-8F1B-A90BDE09CCEC}" type="pres">
      <dgm:prSet presAssocID="{31196928-356D-421E-9535-93325D1FBC45}" presName="parentText" presStyleLbl="alignNode1" presStyleIdx="1" presStyleCnt="3">
        <dgm:presLayoutVars>
          <dgm:chMax val="1"/>
          <dgm:bulletEnabled val="1"/>
        </dgm:presLayoutVars>
      </dgm:prSet>
      <dgm:spPr/>
    </dgm:pt>
    <dgm:pt modelId="{691F9885-8D43-49B8-9A6A-DD474C0368CF}" type="pres">
      <dgm:prSet presAssocID="{31196928-356D-421E-9535-93325D1FBC45}" presName="descendantText" presStyleLbl="alignAcc1" presStyleIdx="1" presStyleCnt="3">
        <dgm:presLayoutVars>
          <dgm:bulletEnabled val="1"/>
        </dgm:presLayoutVars>
      </dgm:prSet>
      <dgm:spPr/>
    </dgm:pt>
    <dgm:pt modelId="{A53CCC80-0050-4D08-9F04-966B7E47250C}" type="pres">
      <dgm:prSet presAssocID="{E7C0658E-9653-4673-AEA9-E83455F61D72}" presName="sp" presStyleCnt="0"/>
      <dgm:spPr/>
    </dgm:pt>
    <dgm:pt modelId="{97A543D8-80F2-4A5A-8823-F71FD100E0CC}" type="pres">
      <dgm:prSet presAssocID="{2B9154F5-ADF2-4254-98BF-67125B2A4784}" presName="composite" presStyleCnt="0"/>
      <dgm:spPr/>
    </dgm:pt>
    <dgm:pt modelId="{44B35459-A89A-460F-A03F-4AD58E8A08DA}" type="pres">
      <dgm:prSet presAssocID="{2B9154F5-ADF2-4254-98BF-67125B2A4784}" presName="parentText" presStyleLbl="alignNode1" presStyleIdx="2" presStyleCnt="3">
        <dgm:presLayoutVars>
          <dgm:chMax val="1"/>
          <dgm:bulletEnabled val="1"/>
        </dgm:presLayoutVars>
      </dgm:prSet>
      <dgm:spPr/>
    </dgm:pt>
    <dgm:pt modelId="{8F275626-DF82-422F-BB9E-736AEB943EE4}" type="pres">
      <dgm:prSet presAssocID="{2B9154F5-ADF2-4254-98BF-67125B2A4784}" presName="descendantText" presStyleLbl="alignAcc1" presStyleIdx="2" presStyleCnt="3">
        <dgm:presLayoutVars>
          <dgm:bulletEnabled val="1"/>
        </dgm:presLayoutVars>
      </dgm:prSet>
      <dgm:spPr/>
    </dgm:pt>
  </dgm:ptLst>
  <dgm:cxnLst>
    <dgm:cxn modelId="{0B5AD635-4655-42D2-BE77-03EFE3C19905}" type="presOf" srcId="{3CBE2586-6D46-4A35-BE3C-D2DD7F205645}" destId="{8F275626-DF82-422F-BB9E-736AEB943EE4}" srcOrd="0" destOrd="1" presId="urn:microsoft.com/office/officeart/2005/8/layout/chevron2"/>
    <dgm:cxn modelId="{F6E48941-DF70-41D3-9BC7-22503F0DF60C}" srcId="{2B9154F5-ADF2-4254-98BF-67125B2A4784}" destId="{3CBE2586-6D46-4A35-BE3C-D2DD7F205645}" srcOrd="1" destOrd="0" parTransId="{677E6691-29C5-46A8-B33E-546528A6AD17}" sibTransId="{CCDE790A-68FA-43A0-9ED4-54E7A14F21A4}"/>
    <dgm:cxn modelId="{570C7E64-763C-45CD-B3F0-07DD4675C930}" srcId="{2B9154F5-ADF2-4254-98BF-67125B2A4784}" destId="{E4D451A0-5431-4EFD-B01D-288A9EAF8A11}" srcOrd="0" destOrd="0" parTransId="{BF43684F-F234-4598-9789-FF1E819664D7}" sibTransId="{BA79854C-60AF-4A85-828E-20E999F2888D}"/>
    <dgm:cxn modelId="{8A481F65-33A4-4AD8-992D-CF988EFB8A05}" type="presOf" srcId="{2B9154F5-ADF2-4254-98BF-67125B2A4784}" destId="{44B35459-A89A-460F-A03F-4AD58E8A08DA}" srcOrd="0" destOrd="0" presId="urn:microsoft.com/office/officeart/2005/8/layout/chevron2"/>
    <dgm:cxn modelId="{CF2DE676-3628-4409-A388-D9AECE6BD7C0}" type="presOf" srcId="{0952F608-A24C-4DC5-A4BE-A3EE6259518F}" destId="{68A46DA2-D883-4887-9DD2-D7F6DB66C32A}" srcOrd="0" destOrd="0" presId="urn:microsoft.com/office/officeart/2005/8/layout/chevron2"/>
    <dgm:cxn modelId="{DAB3F178-3FB6-43DD-9EBB-E38CD242C074}" type="presOf" srcId="{B2DCF671-0472-4620-85A9-26E49DE5FA76}" destId="{691F9885-8D43-49B8-9A6A-DD474C0368CF}" srcOrd="0" destOrd="0" presId="urn:microsoft.com/office/officeart/2005/8/layout/chevron2"/>
    <dgm:cxn modelId="{D141D57C-5C03-47AC-9FA2-6093B3B332B6}" srcId="{0952F608-A24C-4DC5-A4BE-A3EE6259518F}" destId="{2B9154F5-ADF2-4254-98BF-67125B2A4784}" srcOrd="2" destOrd="0" parTransId="{EB66C07C-FDE3-4591-93F8-BF100B7473FC}" sibTransId="{84F3052D-904F-4A22-B76A-D547E64CCD28}"/>
    <dgm:cxn modelId="{6775E093-B456-43E9-85CA-3FD9178224AD}" type="presOf" srcId="{AA78F7D1-2DFA-46A4-8213-DCC867214600}" destId="{F7EAC473-DF22-420A-99AF-540591BE0553}" srcOrd="0" destOrd="0" presId="urn:microsoft.com/office/officeart/2005/8/layout/chevron2"/>
    <dgm:cxn modelId="{F08B6797-CFA8-4501-8156-FD54E092E190}" srcId="{0952F608-A24C-4DC5-A4BE-A3EE6259518F}" destId="{AA78F7D1-2DFA-46A4-8213-DCC867214600}" srcOrd="0" destOrd="0" parTransId="{D912201B-B5D9-4DA8-8FCE-B71B09FD3C51}" sibTransId="{29931110-3B3B-4467-AEFF-395E2306AD4E}"/>
    <dgm:cxn modelId="{437BF2A8-6086-4BEF-BBE2-2B07454E3158}" type="presOf" srcId="{263170E0-C55F-47FC-AF53-935AA0D1B8A8}" destId="{12C47324-B7BA-4A24-9CFD-E14F0A44DB80}" srcOrd="0" destOrd="0" presId="urn:microsoft.com/office/officeart/2005/8/layout/chevron2"/>
    <dgm:cxn modelId="{99307DAB-2324-4C6B-A19C-35E25F6E1793}" srcId="{0952F608-A24C-4DC5-A4BE-A3EE6259518F}" destId="{31196928-356D-421E-9535-93325D1FBC45}" srcOrd="1" destOrd="0" parTransId="{B22C2674-D529-468C-853B-2EE2FB829C79}" sibTransId="{E7C0658E-9653-4673-AEA9-E83455F61D72}"/>
    <dgm:cxn modelId="{FFB72FCD-B816-4BF8-BFF7-6E4939AFB930}" type="presOf" srcId="{00160DB0-76EA-4676-B29C-50A3800350D1}" destId="{691F9885-8D43-49B8-9A6A-DD474C0368CF}" srcOrd="0" destOrd="1" presId="urn:microsoft.com/office/officeart/2005/8/layout/chevron2"/>
    <dgm:cxn modelId="{571A2CD3-A47C-4011-AC97-8CF9551D31B4}" type="presOf" srcId="{3B5FC0EF-5A2A-4224-9D53-53E3C1DF5AB9}" destId="{12C47324-B7BA-4A24-9CFD-E14F0A44DB80}" srcOrd="0" destOrd="1" presId="urn:microsoft.com/office/officeart/2005/8/layout/chevron2"/>
    <dgm:cxn modelId="{5A68B2E0-1F8C-4B6F-BAAB-F1D591E062E9}" srcId="{AA78F7D1-2DFA-46A4-8213-DCC867214600}" destId="{263170E0-C55F-47FC-AF53-935AA0D1B8A8}" srcOrd="0" destOrd="0" parTransId="{FE693C69-7DC2-4E90-BF40-2DE69575FB69}" sibTransId="{4227B8E2-15DD-4BC6-8BE5-A1588CB5CE17}"/>
    <dgm:cxn modelId="{547DD7F2-3EE4-4BA2-A371-AD6E2D1D5CFF}" srcId="{AA78F7D1-2DFA-46A4-8213-DCC867214600}" destId="{3B5FC0EF-5A2A-4224-9D53-53E3C1DF5AB9}" srcOrd="1" destOrd="0" parTransId="{F57CD7E9-34E3-46C1-8ADA-88504C0DA8D7}" sibTransId="{EAEC2928-1F7C-48B5-97B5-5113E61F18B2}"/>
    <dgm:cxn modelId="{13C137F4-1839-4D3F-8D39-06E0EB4ACD13}" type="presOf" srcId="{31196928-356D-421E-9535-93325D1FBC45}" destId="{FC9FD751-ED17-4B1C-8F1B-A90BDE09CCEC}" srcOrd="0" destOrd="0" presId="urn:microsoft.com/office/officeart/2005/8/layout/chevron2"/>
    <dgm:cxn modelId="{112D1EF5-B635-4074-8C5D-076D8E6ADC0D}" srcId="{31196928-356D-421E-9535-93325D1FBC45}" destId="{B2DCF671-0472-4620-85A9-26E49DE5FA76}" srcOrd="0" destOrd="0" parTransId="{3EDB4E95-D66E-4F51-A353-C8C113E9469B}" sibTransId="{0FC82088-2C81-40F8-B0E9-2A458EF8A8FD}"/>
    <dgm:cxn modelId="{08488BF7-98C4-4F5D-B84F-7F2F2DBB5899}" type="presOf" srcId="{E4D451A0-5431-4EFD-B01D-288A9EAF8A11}" destId="{8F275626-DF82-422F-BB9E-736AEB943EE4}" srcOrd="0" destOrd="0" presId="urn:microsoft.com/office/officeart/2005/8/layout/chevron2"/>
    <dgm:cxn modelId="{34DBBFFD-113E-4D69-B005-6DBAAE54ED08}" srcId="{31196928-356D-421E-9535-93325D1FBC45}" destId="{00160DB0-76EA-4676-B29C-50A3800350D1}" srcOrd="1" destOrd="0" parTransId="{8F348C06-EC56-4843-931B-BA40433D9BBD}" sibTransId="{AA7EFC7E-79C7-4D3C-A932-7F09C06B646F}"/>
    <dgm:cxn modelId="{B56B8DB7-4330-4971-AD91-52608BC5F634}" type="presParOf" srcId="{68A46DA2-D883-4887-9DD2-D7F6DB66C32A}" destId="{F85400BF-B73C-41D0-9B82-22707CF2DD86}" srcOrd="0" destOrd="0" presId="urn:microsoft.com/office/officeart/2005/8/layout/chevron2"/>
    <dgm:cxn modelId="{33D1D130-36C9-498C-B3D7-1321D21F6BD1}" type="presParOf" srcId="{F85400BF-B73C-41D0-9B82-22707CF2DD86}" destId="{F7EAC473-DF22-420A-99AF-540591BE0553}" srcOrd="0" destOrd="0" presId="urn:microsoft.com/office/officeart/2005/8/layout/chevron2"/>
    <dgm:cxn modelId="{69A7D760-2C88-40BC-B225-F2DF74B1851C}" type="presParOf" srcId="{F85400BF-B73C-41D0-9B82-22707CF2DD86}" destId="{12C47324-B7BA-4A24-9CFD-E14F0A44DB80}" srcOrd="1" destOrd="0" presId="urn:microsoft.com/office/officeart/2005/8/layout/chevron2"/>
    <dgm:cxn modelId="{C18C2FAA-8121-40E8-906A-9FE2990B6D2D}" type="presParOf" srcId="{68A46DA2-D883-4887-9DD2-D7F6DB66C32A}" destId="{3F9FEB32-B80E-40D5-BA4A-4E396E33F8C1}" srcOrd="1" destOrd="0" presId="urn:microsoft.com/office/officeart/2005/8/layout/chevron2"/>
    <dgm:cxn modelId="{D2561058-52BD-421C-ADBE-C2079627C7EC}" type="presParOf" srcId="{68A46DA2-D883-4887-9DD2-D7F6DB66C32A}" destId="{44807CE4-C092-4DF3-9224-F5BBA66664C3}" srcOrd="2" destOrd="0" presId="urn:microsoft.com/office/officeart/2005/8/layout/chevron2"/>
    <dgm:cxn modelId="{01A6AD33-BC27-4735-8EC0-056364CC6127}" type="presParOf" srcId="{44807CE4-C092-4DF3-9224-F5BBA66664C3}" destId="{FC9FD751-ED17-4B1C-8F1B-A90BDE09CCEC}" srcOrd="0" destOrd="0" presId="urn:microsoft.com/office/officeart/2005/8/layout/chevron2"/>
    <dgm:cxn modelId="{17964A84-F2FA-44F0-9A1E-1F06190162AE}" type="presParOf" srcId="{44807CE4-C092-4DF3-9224-F5BBA66664C3}" destId="{691F9885-8D43-49B8-9A6A-DD474C0368CF}" srcOrd="1" destOrd="0" presId="urn:microsoft.com/office/officeart/2005/8/layout/chevron2"/>
    <dgm:cxn modelId="{43A7135E-3607-46A1-A1B9-DB34CE80180B}" type="presParOf" srcId="{68A46DA2-D883-4887-9DD2-D7F6DB66C32A}" destId="{A53CCC80-0050-4D08-9F04-966B7E47250C}" srcOrd="3" destOrd="0" presId="urn:microsoft.com/office/officeart/2005/8/layout/chevron2"/>
    <dgm:cxn modelId="{C06D52D9-7EA0-4FD1-BB99-40D99F56050F}" type="presParOf" srcId="{68A46DA2-D883-4887-9DD2-D7F6DB66C32A}" destId="{97A543D8-80F2-4A5A-8823-F71FD100E0CC}" srcOrd="4" destOrd="0" presId="urn:microsoft.com/office/officeart/2005/8/layout/chevron2"/>
    <dgm:cxn modelId="{39854DEA-147E-4C1E-B08E-E606F35A5E38}" type="presParOf" srcId="{97A543D8-80F2-4A5A-8823-F71FD100E0CC}" destId="{44B35459-A89A-460F-A03F-4AD58E8A08DA}" srcOrd="0" destOrd="0" presId="urn:microsoft.com/office/officeart/2005/8/layout/chevron2"/>
    <dgm:cxn modelId="{A0CA57B1-D974-4A18-A869-2D82DE8FAD06}" type="presParOf" srcId="{97A543D8-80F2-4A5A-8823-F71FD100E0CC}" destId="{8F275626-DF82-422F-BB9E-736AEB943EE4}"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CE35A9A-4645-46DB-B50F-BA05F3DBDEA4}" type="doc">
      <dgm:prSet loTypeId="urn:microsoft.com/office/officeart/2005/8/layout/hList9" loCatId="list" qsTypeId="urn:microsoft.com/office/officeart/2005/8/quickstyle/simple1" qsCatId="simple" csTypeId="urn:microsoft.com/office/officeart/2005/8/colors/accent2_1" csCatId="accent2" phldr="1"/>
      <dgm:spPr/>
      <dgm:t>
        <a:bodyPr/>
        <a:lstStyle/>
        <a:p>
          <a:endParaRPr lang="en-SG"/>
        </a:p>
      </dgm:t>
    </dgm:pt>
    <dgm:pt modelId="{4A3F5EDA-0D5A-4DE5-A730-E54969E964FD}">
      <dgm:prSet phldrT="[Text]"/>
      <dgm:spPr/>
      <dgm:t>
        <a:bodyPr/>
        <a:lstStyle/>
        <a:p>
          <a:r>
            <a:rPr lang="en-SG" dirty="0"/>
            <a:t>Worldly happiness</a:t>
          </a:r>
        </a:p>
      </dgm:t>
    </dgm:pt>
    <dgm:pt modelId="{A69B886D-41B6-4611-8B52-070D5B1AD7D4}" type="parTrans" cxnId="{DA099E9A-3993-41D5-A165-F2D963796851}">
      <dgm:prSet/>
      <dgm:spPr/>
      <dgm:t>
        <a:bodyPr/>
        <a:lstStyle/>
        <a:p>
          <a:endParaRPr lang="en-SG"/>
        </a:p>
      </dgm:t>
    </dgm:pt>
    <dgm:pt modelId="{968C3EC5-ABD6-4134-95B7-A54269D701D4}" type="sibTrans" cxnId="{DA099E9A-3993-41D5-A165-F2D963796851}">
      <dgm:prSet/>
      <dgm:spPr/>
      <dgm:t>
        <a:bodyPr/>
        <a:lstStyle/>
        <a:p>
          <a:endParaRPr lang="en-SG"/>
        </a:p>
      </dgm:t>
    </dgm:pt>
    <dgm:pt modelId="{E683A6E5-D601-46BD-859F-BE06A064561E}">
      <dgm:prSet phldrT="[Text]"/>
      <dgm:spPr/>
      <dgm:t>
        <a:bodyPr/>
        <a:lstStyle/>
        <a:p>
          <a:r>
            <a:rPr lang="en-SG" dirty="0"/>
            <a:t>Bliss of vigour; bliss of protection</a:t>
          </a:r>
        </a:p>
      </dgm:t>
    </dgm:pt>
    <dgm:pt modelId="{63CB4652-F574-4A6B-8036-B286D4D7AA23}" type="parTrans" cxnId="{1C7E7A15-3478-479B-AA82-098D65D04E9D}">
      <dgm:prSet/>
      <dgm:spPr/>
      <dgm:t>
        <a:bodyPr/>
        <a:lstStyle/>
        <a:p>
          <a:endParaRPr lang="en-SG"/>
        </a:p>
      </dgm:t>
    </dgm:pt>
    <dgm:pt modelId="{862BB021-B6B5-421D-9A5F-CC0D76EBA5AF}" type="sibTrans" cxnId="{1C7E7A15-3478-479B-AA82-098D65D04E9D}">
      <dgm:prSet/>
      <dgm:spPr/>
      <dgm:t>
        <a:bodyPr/>
        <a:lstStyle/>
        <a:p>
          <a:endParaRPr lang="en-SG"/>
        </a:p>
      </dgm:t>
    </dgm:pt>
    <dgm:pt modelId="{26E87577-7A52-4381-92BC-F004313F27E3}">
      <dgm:prSet phldrT="[Text]"/>
      <dgm:spPr/>
      <dgm:t>
        <a:bodyPr/>
        <a:lstStyle/>
        <a:p>
          <a:r>
            <a:rPr lang="en-SG" dirty="0"/>
            <a:t>Good friendship and balanced life</a:t>
          </a:r>
        </a:p>
      </dgm:t>
    </dgm:pt>
    <dgm:pt modelId="{2A42F23A-1D56-4EB8-84A8-3B31C43E44A5}" type="parTrans" cxnId="{8EAE5E7C-34EF-4281-A6FC-C6AB1C3B7277}">
      <dgm:prSet/>
      <dgm:spPr/>
      <dgm:t>
        <a:bodyPr/>
        <a:lstStyle/>
        <a:p>
          <a:endParaRPr lang="en-SG"/>
        </a:p>
      </dgm:t>
    </dgm:pt>
    <dgm:pt modelId="{D38695C7-B944-4F12-8DDC-A08E5A2894EB}" type="sibTrans" cxnId="{8EAE5E7C-34EF-4281-A6FC-C6AB1C3B7277}">
      <dgm:prSet/>
      <dgm:spPr/>
      <dgm:t>
        <a:bodyPr/>
        <a:lstStyle/>
        <a:p>
          <a:endParaRPr lang="en-SG"/>
        </a:p>
      </dgm:t>
    </dgm:pt>
    <dgm:pt modelId="{57FDA344-E02E-419D-B21F-CCAEC0C1A0AE}">
      <dgm:prSet phldrT="[Text]"/>
      <dgm:spPr/>
      <dgm:t>
        <a:bodyPr/>
        <a:lstStyle/>
        <a:p>
          <a:r>
            <a:rPr lang="en-SG" dirty="0"/>
            <a:t>Spiritual happiness</a:t>
          </a:r>
        </a:p>
      </dgm:t>
    </dgm:pt>
    <dgm:pt modelId="{B562E4AB-61AC-4A15-B240-18DC4A12C76F}" type="parTrans" cxnId="{70E1635E-F4C4-43C1-BECB-45DAA57BF898}">
      <dgm:prSet/>
      <dgm:spPr/>
      <dgm:t>
        <a:bodyPr/>
        <a:lstStyle/>
        <a:p>
          <a:endParaRPr lang="en-SG"/>
        </a:p>
      </dgm:t>
    </dgm:pt>
    <dgm:pt modelId="{90923E0F-0B21-4C9A-ADA3-32AB43AA9B98}" type="sibTrans" cxnId="{70E1635E-F4C4-43C1-BECB-45DAA57BF898}">
      <dgm:prSet/>
      <dgm:spPr/>
      <dgm:t>
        <a:bodyPr/>
        <a:lstStyle/>
        <a:p>
          <a:endParaRPr lang="en-SG"/>
        </a:p>
      </dgm:t>
    </dgm:pt>
    <dgm:pt modelId="{AF2ACB07-C30C-49F0-B9A8-2E68132813FE}">
      <dgm:prSet phldrT="[Text]"/>
      <dgm:spPr/>
      <dgm:t>
        <a:bodyPr/>
        <a:lstStyle/>
        <a:p>
          <a:r>
            <a:rPr lang="en-SG" dirty="0"/>
            <a:t>Confidence and morality</a:t>
          </a:r>
        </a:p>
      </dgm:t>
    </dgm:pt>
    <dgm:pt modelId="{CC6EC008-88A7-40E9-A003-6D75C0F80F62}" type="parTrans" cxnId="{E60BE6C5-4673-4F0D-AA13-825671DA7426}">
      <dgm:prSet/>
      <dgm:spPr/>
      <dgm:t>
        <a:bodyPr/>
        <a:lstStyle/>
        <a:p>
          <a:endParaRPr lang="en-SG"/>
        </a:p>
      </dgm:t>
    </dgm:pt>
    <dgm:pt modelId="{C9C53778-DB6F-4E32-A763-18A8E3EAC528}" type="sibTrans" cxnId="{E60BE6C5-4673-4F0D-AA13-825671DA7426}">
      <dgm:prSet/>
      <dgm:spPr/>
      <dgm:t>
        <a:bodyPr/>
        <a:lstStyle/>
        <a:p>
          <a:endParaRPr lang="en-SG"/>
        </a:p>
      </dgm:t>
    </dgm:pt>
    <dgm:pt modelId="{568351B4-844B-4C3C-9EEC-4C649BEEEE5D}">
      <dgm:prSet phldrT="[Text]"/>
      <dgm:spPr/>
      <dgm:t>
        <a:bodyPr/>
        <a:lstStyle/>
        <a:p>
          <a:r>
            <a:rPr lang="en-SG" dirty="0"/>
            <a:t>Charity and wisdom</a:t>
          </a:r>
        </a:p>
      </dgm:t>
    </dgm:pt>
    <dgm:pt modelId="{890944C1-9422-45B5-9113-FC0E8C9B871B}" type="parTrans" cxnId="{9D97B7E5-1D64-4442-A2A4-601FF193A90E}">
      <dgm:prSet/>
      <dgm:spPr/>
      <dgm:t>
        <a:bodyPr/>
        <a:lstStyle/>
        <a:p>
          <a:endParaRPr lang="en-SG"/>
        </a:p>
      </dgm:t>
    </dgm:pt>
    <dgm:pt modelId="{9E935250-B9C4-4BBB-BFBC-35BDF044408A}" type="sibTrans" cxnId="{9D97B7E5-1D64-4442-A2A4-601FF193A90E}">
      <dgm:prSet/>
      <dgm:spPr/>
      <dgm:t>
        <a:bodyPr/>
        <a:lstStyle/>
        <a:p>
          <a:endParaRPr lang="en-SG"/>
        </a:p>
      </dgm:t>
    </dgm:pt>
    <dgm:pt modelId="{96AAE634-DC51-4FB2-855D-4454A32960F0}" type="pres">
      <dgm:prSet presAssocID="{3CE35A9A-4645-46DB-B50F-BA05F3DBDEA4}" presName="list" presStyleCnt="0">
        <dgm:presLayoutVars>
          <dgm:dir/>
          <dgm:animLvl val="lvl"/>
        </dgm:presLayoutVars>
      </dgm:prSet>
      <dgm:spPr/>
    </dgm:pt>
    <dgm:pt modelId="{276482C7-8468-4DBD-8C75-78796E819813}" type="pres">
      <dgm:prSet presAssocID="{4A3F5EDA-0D5A-4DE5-A730-E54969E964FD}" presName="posSpace" presStyleCnt="0"/>
      <dgm:spPr/>
    </dgm:pt>
    <dgm:pt modelId="{3E1488CD-A3A1-48F2-A6F2-0DCDBAE590D2}" type="pres">
      <dgm:prSet presAssocID="{4A3F5EDA-0D5A-4DE5-A730-E54969E964FD}" presName="vertFlow" presStyleCnt="0"/>
      <dgm:spPr/>
    </dgm:pt>
    <dgm:pt modelId="{E62B3336-01A1-4AC8-BAB6-BDDADEC071AA}" type="pres">
      <dgm:prSet presAssocID="{4A3F5EDA-0D5A-4DE5-A730-E54969E964FD}" presName="topSpace" presStyleCnt="0"/>
      <dgm:spPr/>
    </dgm:pt>
    <dgm:pt modelId="{77A3F637-407F-466F-9A90-90DB13719249}" type="pres">
      <dgm:prSet presAssocID="{4A3F5EDA-0D5A-4DE5-A730-E54969E964FD}" presName="firstComp" presStyleCnt="0"/>
      <dgm:spPr/>
    </dgm:pt>
    <dgm:pt modelId="{293BA696-CFC6-47EC-BF86-AB43596FB4BD}" type="pres">
      <dgm:prSet presAssocID="{4A3F5EDA-0D5A-4DE5-A730-E54969E964FD}" presName="firstChild" presStyleLbl="bgAccFollowNode1" presStyleIdx="0" presStyleCnt="4"/>
      <dgm:spPr/>
    </dgm:pt>
    <dgm:pt modelId="{6D9A2CB2-5FAE-4F8C-B453-AEC60E610117}" type="pres">
      <dgm:prSet presAssocID="{4A3F5EDA-0D5A-4DE5-A730-E54969E964FD}" presName="firstChildTx" presStyleLbl="bgAccFollowNode1" presStyleIdx="0" presStyleCnt="4">
        <dgm:presLayoutVars>
          <dgm:bulletEnabled val="1"/>
        </dgm:presLayoutVars>
      </dgm:prSet>
      <dgm:spPr/>
    </dgm:pt>
    <dgm:pt modelId="{1DF7202D-6AC2-4CF2-99BB-0472152BAA67}" type="pres">
      <dgm:prSet presAssocID="{26E87577-7A52-4381-92BC-F004313F27E3}" presName="comp" presStyleCnt="0"/>
      <dgm:spPr/>
    </dgm:pt>
    <dgm:pt modelId="{AD0C5B32-7F36-475D-AAC0-380F22F1DCD3}" type="pres">
      <dgm:prSet presAssocID="{26E87577-7A52-4381-92BC-F004313F27E3}" presName="child" presStyleLbl="bgAccFollowNode1" presStyleIdx="1" presStyleCnt="4"/>
      <dgm:spPr/>
    </dgm:pt>
    <dgm:pt modelId="{3EDEE0FC-770E-4767-B172-515E71C9B951}" type="pres">
      <dgm:prSet presAssocID="{26E87577-7A52-4381-92BC-F004313F27E3}" presName="childTx" presStyleLbl="bgAccFollowNode1" presStyleIdx="1" presStyleCnt="4">
        <dgm:presLayoutVars>
          <dgm:bulletEnabled val="1"/>
        </dgm:presLayoutVars>
      </dgm:prSet>
      <dgm:spPr/>
    </dgm:pt>
    <dgm:pt modelId="{FFD0C6BF-2D36-4C70-B9EA-A36E3882BD76}" type="pres">
      <dgm:prSet presAssocID="{4A3F5EDA-0D5A-4DE5-A730-E54969E964FD}" presName="negSpace" presStyleCnt="0"/>
      <dgm:spPr/>
    </dgm:pt>
    <dgm:pt modelId="{97220E46-2DD3-4F45-BB3B-E8E59E568626}" type="pres">
      <dgm:prSet presAssocID="{4A3F5EDA-0D5A-4DE5-A730-E54969E964FD}" presName="circle" presStyleLbl="node1" presStyleIdx="0" presStyleCnt="2"/>
      <dgm:spPr/>
    </dgm:pt>
    <dgm:pt modelId="{58DCD2B2-0AD5-46F7-9CA0-47F816382BDD}" type="pres">
      <dgm:prSet presAssocID="{968C3EC5-ABD6-4134-95B7-A54269D701D4}" presName="transSpace" presStyleCnt="0"/>
      <dgm:spPr/>
    </dgm:pt>
    <dgm:pt modelId="{6423A596-BFD1-4C91-B037-0C9D2D6EF43E}" type="pres">
      <dgm:prSet presAssocID="{57FDA344-E02E-419D-B21F-CCAEC0C1A0AE}" presName="posSpace" presStyleCnt="0"/>
      <dgm:spPr/>
    </dgm:pt>
    <dgm:pt modelId="{25046BA7-AB39-4E02-AF44-7B06C5B62FDC}" type="pres">
      <dgm:prSet presAssocID="{57FDA344-E02E-419D-B21F-CCAEC0C1A0AE}" presName="vertFlow" presStyleCnt="0"/>
      <dgm:spPr/>
    </dgm:pt>
    <dgm:pt modelId="{E0A8BE38-9C84-41D9-89B4-F101A3290D38}" type="pres">
      <dgm:prSet presAssocID="{57FDA344-E02E-419D-B21F-CCAEC0C1A0AE}" presName="topSpace" presStyleCnt="0"/>
      <dgm:spPr/>
    </dgm:pt>
    <dgm:pt modelId="{80C28BF9-8C79-40BB-A4C1-1CCCD56B5478}" type="pres">
      <dgm:prSet presAssocID="{57FDA344-E02E-419D-B21F-CCAEC0C1A0AE}" presName="firstComp" presStyleCnt="0"/>
      <dgm:spPr/>
    </dgm:pt>
    <dgm:pt modelId="{AF616DF9-1BA4-4861-801E-7739F9C25698}" type="pres">
      <dgm:prSet presAssocID="{57FDA344-E02E-419D-B21F-CCAEC0C1A0AE}" presName="firstChild" presStyleLbl="bgAccFollowNode1" presStyleIdx="2" presStyleCnt="4"/>
      <dgm:spPr/>
    </dgm:pt>
    <dgm:pt modelId="{0A5F4F35-DCE8-4587-8665-DEB7BB758DBF}" type="pres">
      <dgm:prSet presAssocID="{57FDA344-E02E-419D-B21F-CCAEC0C1A0AE}" presName="firstChildTx" presStyleLbl="bgAccFollowNode1" presStyleIdx="2" presStyleCnt="4">
        <dgm:presLayoutVars>
          <dgm:bulletEnabled val="1"/>
        </dgm:presLayoutVars>
      </dgm:prSet>
      <dgm:spPr/>
    </dgm:pt>
    <dgm:pt modelId="{9AB3209F-C39D-4349-9AC6-A746BD3110F8}" type="pres">
      <dgm:prSet presAssocID="{568351B4-844B-4C3C-9EEC-4C649BEEEE5D}" presName="comp" presStyleCnt="0"/>
      <dgm:spPr/>
    </dgm:pt>
    <dgm:pt modelId="{40C17A40-4A5A-4961-9BAC-DBF6AB4E0A62}" type="pres">
      <dgm:prSet presAssocID="{568351B4-844B-4C3C-9EEC-4C649BEEEE5D}" presName="child" presStyleLbl="bgAccFollowNode1" presStyleIdx="3" presStyleCnt="4"/>
      <dgm:spPr/>
    </dgm:pt>
    <dgm:pt modelId="{CEC6591E-CDB1-4B3E-89FC-C178CE9E1BF3}" type="pres">
      <dgm:prSet presAssocID="{568351B4-844B-4C3C-9EEC-4C649BEEEE5D}" presName="childTx" presStyleLbl="bgAccFollowNode1" presStyleIdx="3" presStyleCnt="4">
        <dgm:presLayoutVars>
          <dgm:bulletEnabled val="1"/>
        </dgm:presLayoutVars>
      </dgm:prSet>
      <dgm:spPr/>
    </dgm:pt>
    <dgm:pt modelId="{0BBA813C-95C8-4E66-97CA-22963F47141A}" type="pres">
      <dgm:prSet presAssocID="{57FDA344-E02E-419D-B21F-CCAEC0C1A0AE}" presName="negSpace" presStyleCnt="0"/>
      <dgm:spPr/>
    </dgm:pt>
    <dgm:pt modelId="{3780F9BC-59AD-480E-87BD-2842A132413B}" type="pres">
      <dgm:prSet presAssocID="{57FDA344-E02E-419D-B21F-CCAEC0C1A0AE}" presName="circle" presStyleLbl="node1" presStyleIdx="1" presStyleCnt="2"/>
      <dgm:spPr/>
    </dgm:pt>
  </dgm:ptLst>
  <dgm:cxnLst>
    <dgm:cxn modelId="{14297305-3E54-40C6-AB02-2CB897644D7F}" type="presOf" srcId="{26E87577-7A52-4381-92BC-F004313F27E3}" destId="{AD0C5B32-7F36-475D-AAC0-380F22F1DCD3}" srcOrd="0" destOrd="0" presId="urn:microsoft.com/office/officeart/2005/8/layout/hList9"/>
    <dgm:cxn modelId="{1C7E7A15-3478-479B-AA82-098D65D04E9D}" srcId="{4A3F5EDA-0D5A-4DE5-A730-E54969E964FD}" destId="{E683A6E5-D601-46BD-859F-BE06A064561E}" srcOrd="0" destOrd="0" parTransId="{63CB4652-F574-4A6B-8036-B286D4D7AA23}" sibTransId="{862BB021-B6B5-421D-9A5F-CC0D76EBA5AF}"/>
    <dgm:cxn modelId="{49C0351F-7339-4DD4-AC87-75AB1A36E74E}" type="presOf" srcId="{568351B4-844B-4C3C-9EEC-4C649BEEEE5D}" destId="{40C17A40-4A5A-4961-9BAC-DBF6AB4E0A62}" srcOrd="0" destOrd="0" presId="urn:microsoft.com/office/officeart/2005/8/layout/hList9"/>
    <dgm:cxn modelId="{C23F7925-8763-42B5-9422-BADA8930F4D3}" type="presOf" srcId="{4A3F5EDA-0D5A-4DE5-A730-E54969E964FD}" destId="{97220E46-2DD3-4F45-BB3B-E8E59E568626}" srcOrd="0" destOrd="0" presId="urn:microsoft.com/office/officeart/2005/8/layout/hList9"/>
    <dgm:cxn modelId="{4FC8F138-3015-4AA0-856A-33F6AA621D70}" type="presOf" srcId="{3CE35A9A-4645-46DB-B50F-BA05F3DBDEA4}" destId="{96AAE634-DC51-4FB2-855D-4454A32960F0}" srcOrd="0" destOrd="0" presId="urn:microsoft.com/office/officeart/2005/8/layout/hList9"/>
    <dgm:cxn modelId="{70E1635E-F4C4-43C1-BECB-45DAA57BF898}" srcId="{3CE35A9A-4645-46DB-B50F-BA05F3DBDEA4}" destId="{57FDA344-E02E-419D-B21F-CCAEC0C1A0AE}" srcOrd="1" destOrd="0" parTransId="{B562E4AB-61AC-4A15-B240-18DC4A12C76F}" sibTransId="{90923E0F-0B21-4C9A-ADA3-32AB43AA9B98}"/>
    <dgm:cxn modelId="{2FEED349-8AC6-4578-A392-B4728A9ED713}" type="presOf" srcId="{26E87577-7A52-4381-92BC-F004313F27E3}" destId="{3EDEE0FC-770E-4767-B172-515E71C9B951}" srcOrd="1" destOrd="0" presId="urn:microsoft.com/office/officeart/2005/8/layout/hList9"/>
    <dgm:cxn modelId="{9751B46E-FDD1-4D29-9F06-0739CCA93CF9}" type="presOf" srcId="{568351B4-844B-4C3C-9EEC-4C649BEEEE5D}" destId="{CEC6591E-CDB1-4B3E-89FC-C178CE9E1BF3}" srcOrd="1" destOrd="0" presId="urn:microsoft.com/office/officeart/2005/8/layout/hList9"/>
    <dgm:cxn modelId="{8EAE5E7C-34EF-4281-A6FC-C6AB1C3B7277}" srcId="{4A3F5EDA-0D5A-4DE5-A730-E54969E964FD}" destId="{26E87577-7A52-4381-92BC-F004313F27E3}" srcOrd="1" destOrd="0" parTransId="{2A42F23A-1D56-4EB8-84A8-3B31C43E44A5}" sibTransId="{D38695C7-B944-4F12-8DDC-A08E5A2894EB}"/>
    <dgm:cxn modelId="{DA099E9A-3993-41D5-A165-F2D963796851}" srcId="{3CE35A9A-4645-46DB-B50F-BA05F3DBDEA4}" destId="{4A3F5EDA-0D5A-4DE5-A730-E54969E964FD}" srcOrd="0" destOrd="0" parTransId="{A69B886D-41B6-4611-8B52-070D5B1AD7D4}" sibTransId="{968C3EC5-ABD6-4134-95B7-A54269D701D4}"/>
    <dgm:cxn modelId="{911AA3A8-07D6-459C-A366-C55BC8B4B415}" type="presOf" srcId="{E683A6E5-D601-46BD-859F-BE06A064561E}" destId="{6D9A2CB2-5FAE-4F8C-B453-AEC60E610117}" srcOrd="1" destOrd="0" presId="urn:microsoft.com/office/officeart/2005/8/layout/hList9"/>
    <dgm:cxn modelId="{9C857DB2-BB66-4FC7-873D-991A5EF69364}" type="presOf" srcId="{57FDA344-E02E-419D-B21F-CCAEC0C1A0AE}" destId="{3780F9BC-59AD-480E-87BD-2842A132413B}" srcOrd="0" destOrd="0" presId="urn:microsoft.com/office/officeart/2005/8/layout/hList9"/>
    <dgm:cxn modelId="{E60BE6C5-4673-4F0D-AA13-825671DA7426}" srcId="{57FDA344-E02E-419D-B21F-CCAEC0C1A0AE}" destId="{AF2ACB07-C30C-49F0-B9A8-2E68132813FE}" srcOrd="0" destOrd="0" parTransId="{CC6EC008-88A7-40E9-A003-6D75C0F80F62}" sibTransId="{C9C53778-DB6F-4E32-A763-18A8E3EAC528}"/>
    <dgm:cxn modelId="{F06A87C6-92CC-4159-9DD0-30570584182F}" type="presOf" srcId="{AF2ACB07-C30C-49F0-B9A8-2E68132813FE}" destId="{0A5F4F35-DCE8-4587-8665-DEB7BB758DBF}" srcOrd="1" destOrd="0" presId="urn:microsoft.com/office/officeart/2005/8/layout/hList9"/>
    <dgm:cxn modelId="{9D97B7E5-1D64-4442-A2A4-601FF193A90E}" srcId="{57FDA344-E02E-419D-B21F-CCAEC0C1A0AE}" destId="{568351B4-844B-4C3C-9EEC-4C649BEEEE5D}" srcOrd="1" destOrd="0" parTransId="{890944C1-9422-45B5-9113-FC0E8C9B871B}" sibTransId="{9E935250-B9C4-4BBB-BFBC-35BDF044408A}"/>
    <dgm:cxn modelId="{75AA8DE7-05EA-4F7A-A519-43AEB47686CF}" type="presOf" srcId="{E683A6E5-D601-46BD-859F-BE06A064561E}" destId="{293BA696-CFC6-47EC-BF86-AB43596FB4BD}" srcOrd="0" destOrd="0" presId="urn:microsoft.com/office/officeart/2005/8/layout/hList9"/>
    <dgm:cxn modelId="{4E70F6F6-75F9-412F-B291-31CC70DCD723}" type="presOf" srcId="{AF2ACB07-C30C-49F0-B9A8-2E68132813FE}" destId="{AF616DF9-1BA4-4861-801E-7739F9C25698}" srcOrd="0" destOrd="0" presId="urn:microsoft.com/office/officeart/2005/8/layout/hList9"/>
    <dgm:cxn modelId="{3448B233-D91F-4B7E-AC44-ECD2D6FAD3DA}" type="presParOf" srcId="{96AAE634-DC51-4FB2-855D-4454A32960F0}" destId="{276482C7-8468-4DBD-8C75-78796E819813}" srcOrd="0" destOrd="0" presId="urn:microsoft.com/office/officeart/2005/8/layout/hList9"/>
    <dgm:cxn modelId="{22AE0561-E917-4227-835D-87F91E0CB194}" type="presParOf" srcId="{96AAE634-DC51-4FB2-855D-4454A32960F0}" destId="{3E1488CD-A3A1-48F2-A6F2-0DCDBAE590D2}" srcOrd="1" destOrd="0" presId="urn:microsoft.com/office/officeart/2005/8/layout/hList9"/>
    <dgm:cxn modelId="{A495E5D2-B5CC-47F6-9661-480D66A78BCA}" type="presParOf" srcId="{3E1488CD-A3A1-48F2-A6F2-0DCDBAE590D2}" destId="{E62B3336-01A1-4AC8-BAB6-BDDADEC071AA}" srcOrd="0" destOrd="0" presId="urn:microsoft.com/office/officeart/2005/8/layout/hList9"/>
    <dgm:cxn modelId="{CF91A094-8EC9-41A2-9D60-FFD4D3ED1548}" type="presParOf" srcId="{3E1488CD-A3A1-48F2-A6F2-0DCDBAE590D2}" destId="{77A3F637-407F-466F-9A90-90DB13719249}" srcOrd="1" destOrd="0" presId="urn:microsoft.com/office/officeart/2005/8/layout/hList9"/>
    <dgm:cxn modelId="{228311BD-ABD3-46ED-B110-87E22AF2F982}" type="presParOf" srcId="{77A3F637-407F-466F-9A90-90DB13719249}" destId="{293BA696-CFC6-47EC-BF86-AB43596FB4BD}" srcOrd="0" destOrd="0" presId="urn:microsoft.com/office/officeart/2005/8/layout/hList9"/>
    <dgm:cxn modelId="{AD91A5FC-A48B-4652-BF26-71AFFDF443DF}" type="presParOf" srcId="{77A3F637-407F-466F-9A90-90DB13719249}" destId="{6D9A2CB2-5FAE-4F8C-B453-AEC60E610117}" srcOrd="1" destOrd="0" presId="urn:microsoft.com/office/officeart/2005/8/layout/hList9"/>
    <dgm:cxn modelId="{078A861E-D4F7-4218-8A2B-2878BAD962AA}" type="presParOf" srcId="{3E1488CD-A3A1-48F2-A6F2-0DCDBAE590D2}" destId="{1DF7202D-6AC2-4CF2-99BB-0472152BAA67}" srcOrd="2" destOrd="0" presId="urn:microsoft.com/office/officeart/2005/8/layout/hList9"/>
    <dgm:cxn modelId="{CCDA69FE-8997-4E4E-96EC-AA3503C89ED7}" type="presParOf" srcId="{1DF7202D-6AC2-4CF2-99BB-0472152BAA67}" destId="{AD0C5B32-7F36-475D-AAC0-380F22F1DCD3}" srcOrd="0" destOrd="0" presId="urn:microsoft.com/office/officeart/2005/8/layout/hList9"/>
    <dgm:cxn modelId="{0D490CD0-65E1-490B-B47B-4C75F9CF885C}" type="presParOf" srcId="{1DF7202D-6AC2-4CF2-99BB-0472152BAA67}" destId="{3EDEE0FC-770E-4767-B172-515E71C9B951}" srcOrd="1" destOrd="0" presId="urn:microsoft.com/office/officeart/2005/8/layout/hList9"/>
    <dgm:cxn modelId="{38A735E9-905E-4621-BE06-D9B3EFA4CC31}" type="presParOf" srcId="{96AAE634-DC51-4FB2-855D-4454A32960F0}" destId="{FFD0C6BF-2D36-4C70-B9EA-A36E3882BD76}" srcOrd="2" destOrd="0" presId="urn:microsoft.com/office/officeart/2005/8/layout/hList9"/>
    <dgm:cxn modelId="{17356D43-6F44-44B5-B4A6-FD6EC082C60C}" type="presParOf" srcId="{96AAE634-DC51-4FB2-855D-4454A32960F0}" destId="{97220E46-2DD3-4F45-BB3B-E8E59E568626}" srcOrd="3" destOrd="0" presId="urn:microsoft.com/office/officeart/2005/8/layout/hList9"/>
    <dgm:cxn modelId="{8FAFDFB6-D91B-4DEA-81BF-636632104065}" type="presParOf" srcId="{96AAE634-DC51-4FB2-855D-4454A32960F0}" destId="{58DCD2B2-0AD5-46F7-9CA0-47F816382BDD}" srcOrd="4" destOrd="0" presId="urn:microsoft.com/office/officeart/2005/8/layout/hList9"/>
    <dgm:cxn modelId="{E5397894-909F-4021-8002-DBEC2A63F030}" type="presParOf" srcId="{96AAE634-DC51-4FB2-855D-4454A32960F0}" destId="{6423A596-BFD1-4C91-B037-0C9D2D6EF43E}" srcOrd="5" destOrd="0" presId="urn:microsoft.com/office/officeart/2005/8/layout/hList9"/>
    <dgm:cxn modelId="{2EBB83D5-DA46-4FB3-ACE8-01850F01438E}" type="presParOf" srcId="{96AAE634-DC51-4FB2-855D-4454A32960F0}" destId="{25046BA7-AB39-4E02-AF44-7B06C5B62FDC}" srcOrd="6" destOrd="0" presId="urn:microsoft.com/office/officeart/2005/8/layout/hList9"/>
    <dgm:cxn modelId="{A9C1FD5A-0148-4A81-B5CD-68EA4822F981}" type="presParOf" srcId="{25046BA7-AB39-4E02-AF44-7B06C5B62FDC}" destId="{E0A8BE38-9C84-41D9-89B4-F101A3290D38}" srcOrd="0" destOrd="0" presId="urn:microsoft.com/office/officeart/2005/8/layout/hList9"/>
    <dgm:cxn modelId="{7032B6C9-C83F-42E0-A386-DFE14DCE192E}" type="presParOf" srcId="{25046BA7-AB39-4E02-AF44-7B06C5B62FDC}" destId="{80C28BF9-8C79-40BB-A4C1-1CCCD56B5478}" srcOrd="1" destOrd="0" presId="urn:microsoft.com/office/officeart/2005/8/layout/hList9"/>
    <dgm:cxn modelId="{09709895-E8D4-4C69-8A65-56396DE69F55}" type="presParOf" srcId="{80C28BF9-8C79-40BB-A4C1-1CCCD56B5478}" destId="{AF616DF9-1BA4-4861-801E-7739F9C25698}" srcOrd="0" destOrd="0" presId="urn:microsoft.com/office/officeart/2005/8/layout/hList9"/>
    <dgm:cxn modelId="{D371CCFB-FA7B-4D8B-ABAB-918E201B277B}" type="presParOf" srcId="{80C28BF9-8C79-40BB-A4C1-1CCCD56B5478}" destId="{0A5F4F35-DCE8-4587-8665-DEB7BB758DBF}" srcOrd="1" destOrd="0" presId="urn:microsoft.com/office/officeart/2005/8/layout/hList9"/>
    <dgm:cxn modelId="{0A97CF9F-F5B1-441F-9406-114C18A16DEE}" type="presParOf" srcId="{25046BA7-AB39-4E02-AF44-7B06C5B62FDC}" destId="{9AB3209F-C39D-4349-9AC6-A746BD3110F8}" srcOrd="2" destOrd="0" presId="urn:microsoft.com/office/officeart/2005/8/layout/hList9"/>
    <dgm:cxn modelId="{6C50311F-2E92-44B2-8519-E8AB200D7081}" type="presParOf" srcId="{9AB3209F-C39D-4349-9AC6-A746BD3110F8}" destId="{40C17A40-4A5A-4961-9BAC-DBF6AB4E0A62}" srcOrd="0" destOrd="0" presId="urn:microsoft.com/office/officeart/2005/8/layout/hList9"/>
    <dgm:cxn modelId="{ECC9125D-4336-41E9-BBB4-9FEB173F8545}" type="presParOf" srcId="{9AB3209F-C39D-4349-9AC6-A746BD3110F8}" destId="{CEC6591E-CDB1-4B3E-89FC-C178CE9E1BF3}" srcOrd="1" destOrd="0" presId="urn:microsoft.com/office/officeart/2005/8/layout/hList9"/>
    <dgm:cxn modelId="{65B70790-218B-4A5E-B08B-4DD54CA9F438}" type="presParOf" srcId="{96AAE634-DC51-4FB2-855D-4454A32960F0}" destId="{0BBA813C-95C8-4E66-97CA-22963F47141A}" srcOrd="7" destOrd="0" presId="urn:microsoft.com/office/officeart/2005/8/layout/hList9"/>
    <dgm:cxn modelId="{D944D6D8-A94D-4C49-B049-006E38073F93}" type="presParOf" srcId="{96AAE634-DC51-4FB2-855D-4454A32960F0}" destId="{3780F9BC-59AD-480E-87BD-2842A132413B}"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45643EB-8D73-4B91-B914-BC8CCAFBB5B3}" type="doc">
      <dgm:prSet loTypeId="urn:microsoft.com/office/officeart/2005/8/layout/gear1" loCatId="process" qsTypeId="urn:microsoft.com/office/officeart/2005/8/quickstyle/simple1" qsCatId="simple" csTypeId="urn:microsoft.com/office/officeart/2005/8/colors/colorful5" csCatId="colorful" phldr="1"/>
      <dgm:spPr/>
      <dgm:t>
        <a:bodyPr/>
        <a:lstStyle/>
        <a:p>
          <a:endParaRPr lang="en-SG"/>
        </a:p>
      </dgm:t>
    </dgm:pt>
    <dgm:pt modelId="{77A0E7B9-7C2F-4A8C-BE5A-A8B6C7EE3E2B}" type="pres">
      <dgm:prSet presAssocID="{745643EB-8D73-4B91-B914-BC8CCAFBB5B3}" presName="composite" presStyleCnt="0">
        <dgm:presLayoutVars>
          <dgm:chMax val="3"/>
          <dgm:animLvl val="lvl"/>
          <dgm:resizeHandles val="exact"/>
        </dgm:presLayoutVars>
      </dgm:prSet>
      <dgm:spPr/>
    </dgm:pt>
  </dgm:ptLst>
  <dgm:cxnLst>
    <dgm:cxn modelId="{13107AC3-8A44-448F-B14C-57266AB73BFC}" type="presOf" srcId="{745643EB-8D73-4B91-B914-BC8CCAFBB5B3}" destId="{77A0E7B9-7C2F-4A8C-BE5A-A8B6C7EE3E2B}" srcOrd="0"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1C5A146-9125-403B-A282-60FCBA50CFD8}" type="doc">
      <dgm:prSet loTypeId="urn:microsoft.com/office/officeart/2005/8/layout/funnel1" loCatId="process" qsTypeId="urn:microsoft.com/office/officeart/2005/8/quickstyle/simple1" qsCatId="simple" csTypeId="urn:microsoft.com/office/officeart/2005/8/colors/colorful5" csCatId="colorful" phldr="1"/>
      <dgm:spPr/>
      <dgm:t>
        <a:bodyPr/>
        <a:lstStyle/>
        <a:p>
          <a:endParaRPr lang="en-SG"/>
        </a:p>
      </dgm:t>
    </dgm:pt>
    <dgm:pt modelId="{FB8ECD8E-A3CC-4C9F-B009-DF7114F48820}">
      <dgm:prSet phldrT="[Text]"/>
      <dgm:spPr/>
      <dgm:t>
        <a:bodyPr/>
        <a:lstStyle/>
        <a:p>
          <a:r>
            <a:rPr lang="en-US" dirty="0"/>
            <a:t>Basic </a:t>
          </a:r>
        </a:p>
        <a:p>
          <a:r>
            <a:rPr lang="en-US" dirty="0"/>
            <a:t>necessities</a:t>
          </a:r>
          <a:endParaRPr lang="en-SG" dirty="0"/>
        </a:p>
      </dgm:t>
    </dgm:pt>
    <dgm:pt modelId="{ECECA6F8-3950-4AE7-93A6-71C2C2CDE890}" type="parTrans" cxnId="{2022173E-0062-4B84-B296-193C44B7704E}">
      <dgm:prSet/>
      <dgm:spPr/>
      <dgm:t>
        <a:bodyPr/>
        <a:lstStyle/>
        <a:p>
          <a:endParaRPr lang="en-SG"/>
        </a:p>
      </dgm:t>
    </dgm:pt>
    <dgm:pt modelId="{12642A3D-F6DD-435F-8433-55BDAEE59798}" type="sibTrans" cxnId="{2022173E-0062-4B84-B296-193C44B7704E}">
      <dgm:prSet/>
      <dgm:spPr/>
      <dgm:t>
        <a:bodyPr/>
        <a:lstStyle/>
        <a:p>
          <a:endParaRPr lang="en-SG"/>
        </a:p>
      </dgm:t>
    </dgm:pt>
    <dgm:pt modelId="{3252D5A0-F563-40C5-8793-635DBC7A6322}">
      <dgm:prSet phldrT="[Text]"/>
      <dgm:spPr/>
      <dgm:t>
        <a:bodyPr/>
        <a:lstStyle/>
        <a:p>
          <a:r>
            <a:rPr lang="en-US" dirty="0"/>
            <a:t>Varity/</a:t>
          </a:r>
        </a:p>
        <a:p>
          <a:r>
            <a:rPr lang="en-US" dirty="0"/>
            <a:t>comforts</a:t>
          </a:r>
          <a:endParaRPr lang="en-SG" dirty="0"/>
        </a:p>
      </dgm:t>
    </dgm:pt>
    <dgm:pt modelId="{7FA2070E-5871-4186-A00B-C5728B7863D5}" type="parTrans" cxnId="{C6EEBC37-4BCA-4072-BB6D-77774A077084}">
      <dgm:prSet/>
      <dgm:spPr/>
      <dgm:t>
        <a:bodyPr/>
        <a:lstStyle/>
        <a:p>
          <a:endParaRPr lang="en-SG"/>
        </a:p>
      </dgm:t>
    </dgm:pt>
    <dgm:pt modelId="{DA617C7F-75B8-4C1A-BAAB-3A80ADE79895}" type="sibTrans" cxnId="{C6EEBC37-4BCA-4072-BB6D-77774A077084}">
      <dgm:prSet/>
      <dgm:spPr/>
      <dgm:t>
        <a:bodyPr/>
        <a:lstStyle/>
        <a:p>
          <a:endParaRPr lang="en-SG"/>
        </a:p>
      </dgm:t>
    </dgm:pt>
    <dgm:pt modelId="{FBE21BAD-4EA5-46FA-9D34-3E9551C7D611}">
      <dgm:prSet phldrT="[Text]"/>
      <dgm:spPr/>
      <dgm:t>
        <a:bodyPr/>
        <a:lstStyle/>
        <a:p>
          <a:r>
            <a:rPr lang="en-US" dirty="0"/>
            <a:t>Status/luxuries</a:t>
          </a:r>
          <a:endParaRPr lang="en-SG" dirty="0"/>
        </a:p>
      </dgm:t>
    </dgm:pt>
    <dgm:pt modelId="{4085EA8F-6C65-45A1-B063-E9CC1493E130}" type="parTrans" cxnId="{FD1C4F24-77A9-4494-8F38-2CE4D00540A7}">
      <dgm:prSet/>
      <dgm:spPr/>
      <dgm:t>
        <a:bodyPr/>
        <a:lstStyle/>
        <a:p>
          <a:endParaRPr lang="en-SG"/>
        </a:p>
      </dgm:t>
    </dgm:pt>
    <dgm:pt modelId="{E4437BA4-B6A3-44FD-8EFD-A5E0B354027E}" type="sibTrans" cxnId="{FD1C4F24-77A9-4494-8F38-2CE4D00540A7}">
      <dgm:prSet/>
      <dgm:spPr/>
      <dgm:t>
        <a:bodyPr/>
        <a:lstStyle/>
        <a:p>
          <a:endParaRPr lang="en-SG"/>
        </a:p>
      </dgm:t>
    </dgm:pt>
    <dgm:pt modelId="{B536EE00-011F-440A-AD77-829C2D08A2E4}" type="pres">
      <dgm:prSet presAssocID="{F1C5A146-9125-403B-A282-60FCBA50CFD8}" presName="Name0" presStyleCnt="0">
        <dgm:presLayoutVars>
          <dgm:chMax val="4"/>
          <dgm:resizeHandles val="exact"/>
        </dgm:presLayoutVars>
      </dgm:prSet>
      <dgm:spPr/>
    </dgm:pt>
    <dgm:pt modelId="{8FFA1BAF-712C-460C-B9FE-5118C3CA4928}" type="pres">
      <dgm:prSet presAssocID="{F1C5A146-9125-403B-A282-60FCBA50CFD8}" presName="ellipse" presStyleLbl="trBgShp" presStyleIdx="0" presStyleCnt="1" custLinFactNeighborX="851" custLinFactNeighborY="18030"/>
      <dgm:spPr/>
    </dgm:pt>
    <dgm:pt modelId="{3D6F11CA-B5ED-4F8F-933F-8826E7B49454}" type="pres">
      <dgm:prSet presAssocID="{F1C5A146-9125-403B-A282-60FCBA50CFD8}" presName="arrow1" presStyleLbl="fgShp" presStyleIdx="0" presStyleCnt="1"/>
      <dgm:spPr/>
    </dgm:pt>
    <dgm:pt modelId="{D24DA0DF-01C0-43FE-BD02-255E30BE0FA1}" type="pres">
      <dgm:prSet presAssocID="{F1C5A146-9125-403B-A282-60FCBA50CFD8}" presName="rectangle" presStyleLbl="revTx" presStyleIdx="0" presStyleCnt="1">
        <dgm:presLayoutVars>
          <dgm:bulletEnabled val="1"/>
        </dgm:presLayoutVars>
      </dgm:prSet>
      <dgm:spPr/>
    </dgm:pt>
    <dgm:pt modelId="{10896BAC-D223-42AC-B1A6-F99224D9B0DB}" type="pres">
      <dgm:prSet presAssocID="{3252D5A0-F563-40C5-8793-635DBC7A6322}" presName="item1" presStyleLbl="node1" presStyleIdx="0" presStyleCnt="2">
        <dgm:presLayoutVars>
          <dgm:bulletEnabled val="1"/>
        </dgm:presLayoutVars>
      </dgm:prSet>
      <dgm:spPr/>
    </dgm:pt>
    <dgm:pt modelId="{A4E6F319-8CFF-4679-BDB7-DEB1974D5A68}" type="pres">
      <dgm:prSet presAssocID="{FBE21BAD-4EA5-46FA-9D34-3E9551C7D611}" presName="item2" presStyleLbl="node1" presStyleIdx="1" presStyleCnt="2" custScaleX="126211" custScaleY="128039">
        <dgm:presLayoutVars>
          <dgm:bulletEnabled val="1"/>
        </dgm:presLayoutVars>
      </dgm:prSet>
      <dgm:spPr/>
    </dgm:pt>
    <dgm:pt modelId="{F5024A97-05DE-4384-8735-32C9691C85BC}" type="pres">
      <dgm:prSet presAssocID="{F1C5A146-9125-403B-A282-60FCBA50CFD8}" presName="funnel" presStyleLbl="trAlignAcc1" presStyleIdx="0" presStyleCnt="1" custScaleX="130961" custScaleY="94790"/>
      <dgm:spPr/>
    </dgm:pt>
  </dgm:ptLst>
  <dgm:cxnLst>
    <dgm:cxn modelId="{FD1C4F24-77A9-4494-8F38-2CE4D00540A7}" srcId="{F1C5A146-9125-403B-A282-60FCBA50CFD8}" destId="{FBE21BAD-4EA5-46FA-9D34-3E9551C7D611}" srcOrd="2" destOrd="0" parTransId="{4085EA8F-6C65-45A1-B063-E9CC1493E130}" sibTransId="{E4437BA4-B6A3-44FD-8EFD-A5E0B354027E}"/>
    <dgm:cxn modelId="{A8415531-04FF-4AA7-B445-8483290EEF17}" type="presOf" srcId="{FBE21BAD-4EA5-46FA-9D34-3E9551C7D611}" destId="{D24DA0DF-01C0-43FE-BD02-255E30BE0FA1}" srcOrd="0" destOrd="0" presId="urn:microsoft.com/office/officeart/2005/8/layout/funnel1"/>
    <dgm:cxn modelId="{C6EEBC37-4BCA-4072-BB6D-77774A077084}" srcId="{F1C5A146-9125-403B-A282-60FCBA50CFD8}" destId="{3252D5A0-F563-40C5-8793-635DBC7A6322}" srcOrd="1" destOrd="0" parTransId="{7FA2070E-5871-4186-A00B-C5728B7863D5}" sibTransId="{DA617C7F-75B8-4C1A-BAAB-3A80ADE79895}"/>
    <dgm:cxn modelId="{2022173E-0062-4B84-B296-193C44B7704E}" srcId="{F1C5A146-9125-403B-A282-60FCBA50CFD8}" destId="{FB8ECD8E-A3CC-4C9F-B009-DF7114F48820}" srcOrd="0" destOrd="0" parTransId="{ECECA6F8-3950-4AE7-93A6-71C2C2CDE890}" sibTransId="{12642A3D-F6DD-435F-8433-55BDAEE59798}"/>
    <dgm:cxn modelId="{507CE757-4EB9-4571-93BA-6D2F6AFE4D78}" type="presOf" srcId="{F1C5A146-9125-403B-A282-60FCBA50CFD8}" destId="{B536EE00-011F-440A-AD77-829C2D08A2E4}" srcOrd="0" destOrd="0" presId="urn:microsoft.com/office/officeart/2005/8/layout/funnel1"/>
    <dgm:cxn modelId="{DC22E885-22AF-49D7-8DBC-18D0A0BF70A7}" type="presOf" srcId="{FB8ECD8E-A3CC-4C9F-B009-DF7114F48820}" destId="{A4E6F319-8CFF-4679-BDB7-DEB1974D5A68}" srcOrd="0" destOrd="0" presId="urn:microsoft.com/office/officeart/2005/8/layout/funnel1"/>
    <dgm:cxn modelId="{657003AF-469D-4573-A012-C571AEB1D56A}" type="presOf" srcId="{3252D5A0-F563-40C5-8793-635DBC7A6322}" destId="{10896BAC-D223-42AC-B1A6-F99224D9B0DB}" srcOrd="0" destOrd="0" presId="urn:microsoft.com/office/officeart/2005/8/layout/funnel1"/>
    <dgm:cxn modelId="{CA1A5EBD-012C-478C-809B-AF6973AC7913}" type="presParOf" srcId="{B536EE00-011F-440A-AD77-829C2D08A2E4}" destId="{8FFA1BAF-712C-460C-B9FE-5118C3CA4928}" srcOrd="0" destOrd="0" presId="urn:microsoft.com/office/officeart/2005/8/layout/funnel1"/>
    <dgm:cxn modelId="{8AE80CA6-7831-45B4-B5DA-BEF30E89521E}" type="presParOf" srcId="{B536EE00-011F-440A-AD77-829C2D08A2E4}" destId="{3D6F11CA-B5ED-4F8F-933F-8826E7B49454}" srcOrd="1" destOrd="0" presId="urn:microsoft.com/office/officeart/2005/8/layout/funnel1"/>
    <dgm:cxn modelId="{93526905-57D5-4EE8-9115-EE628B877583}" type="presParOf" srcId="{B536EE00-011F-440A-AD77-829C2D08A2E4}" destId="{D24DA0DF-01C0-43FE-BD02-255E30BE0FA1}" srcOrd="2" destOrd="0" presId="urn:microsoft.com/office/officeart/2005/8/layout/funnel1"/>
    <dgm:cxn modelId="{C53BFC46-80B1-42C7-818D-A19AFCD9E11B}" type="presParOf" srcId="{B536EE00-011F-440A-AD77-829C2D08A2E4}" destId="{10896BAC-D223-42AC-B1A6-F99224D9B0DB}" srcOrd="3" destOrd="0" presId="urn:microsoft.com/office/officeart/2005/8/layout/funnel1"/>
    <dgm:cxn modelId="{A178D6D4-0C9B-4902-92D2-3E32F6D137B3}" type="presParOf" srcId="{B536EE00-011F-440A-AD77-829C2D08A2E4}" destId="{A4E6F319-8CFF-4679-BDB7-DEB1974D5A68}" srcOrd="4" destOrd="0" presId="urn:microsoft.com/office/officeart/2005/8/layout/funnel1"/>
    <dgm:cxn modelId="{96E83A7E-A0BE-4EA9-B024-EB87B94E5318}" type="presParOf" srcId="{B536EE00-011F-440A-AD77-829C2D08A2E4}" destId="{F5024A97-05DE-4384-8735-32C9691C85BC}" srcOrd="5" destOrd="0" presId="urn:microsoft.com/office/officeart/2005/8/layout/funnel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6FBC1D5-3060-4623-B89F-2AEADEA21A06}" type="doc">
      <dgm:prSet loTypeId="urn:microsoft.com/office/officeart/2005/8/layout/arrow3" loCatId="relationship" qsTypeId="urn:microsoft.com/office/officeart/2005/8/quickstyle/simple1" qsCatId="simple" csTypeId="urn:microsoft.com/office/officeart/2005/8/colors/colorful5" csCatId="colorful" phldr="1"/>
      <dgm:spPr/>
      <dgm:t>
        <a:bodyPr/>
        <a:lstStyle/>
        <a:p>
          <a:endParaRPr lang="en-SG"/>
        </a:p>
      </dgm:t>
    </dgm:pt>
    <dgm:pt modelId="{DBB0B633-DE62-4E58-91C9-9A997549C60A}">
      <dgm:prSet phldrT="[Text]"/>
      <dgm:spPr/>
      <dgm:t>
        <a:bodyPr/>
        <a:lstStyle/>
        <a:p>
          <a:r>
            <a:rPr lang="en-US" dirty="0"/>
            <a:t>When the income inequality gap widens or increases</a:t>
          </a:r>
          <a:endParaRPr lang="en-SG" dirty="0"/>
        </a:p>
      </dgm:t>
    </dgm:pt>
    <dgm:pt modelId="{62B3C357-2C12-4648-BDA8-ABB2BA24CFD4}" type="parTrans" cxnId="{BE5F814C-AD9E-4666-A5B9-F3F5E23B42F2}">
      <dgm:prSet/>
      <dgm:spPr/>
      <dgm:t>
        <a:bodyPr/>
        <a:lstStyle/>
        <a:p>
          <a:endParaRPr lang="en-SG"/>
        </a:p>
      </dgm:t>
    </dgm:pt>
    <dgm:pt modelId="{35F085B5-5B23-4655-AC0D-8AE55DBCF0CA}" type="sibTrans" cxnId="{BE5F814C-AD9E-4666-A5B9-F3F5E23B42F2}">
      <dgm:prSet/>
      <dgm:spPr/>
      <dgm:t>
        <a:bodyPr/>
        <a:lstStyle/>
        <a:p>
          <a:endParaRPr lang="en-SG"/>
        </a:p>
      </dgm:t>
    </dgm:pt>
    <dgm:pt modelId="{20C6ABE0-F7D6-4E50-90C9-8D0A83894609}">
      <dgm:prSet phldrT="[Text]"/>
      <dgm:spPr/>
      <dgm:t>
        <a:bodyPr/>
        <a:lstStyle/>
        <a:p>
          <a:r>
            <a:rPr lang="en-US" dirty="0"/>
            <a:t>The quality of life and happiness deteriorates and declines</a:t>
          </a:r>
          <a:endParaRPr lang="en-SG" dirty="0"/>
        </a:p>
      </dgm:t>
    </dgm:pt>
    <dgm:pt modelId="{23C327F3-4817-4B8F-BA15-5D10B7A7E1A4}" type="parTrans" cxnId="{B4B6E341-8FDE-4B25-8715-50E5DDCD34BA}">
      <dgm:prSet/>
      <dgm:spPr/>
      <dgm:t>
        <a:bodyPr/>
        <a:lstStyle/>
        <a:p>
          <a:endParaRPr lang="en-SG"/>
        </a:p>
      </dgm:t>
    </dgm:pt>
    <dgm:pt modelId="{F075AED6-5FD3-412C-A1E2-E4556FB72C2A}" type="sibTrans" cxnId="{B4B6E341-8FDE-4B25-8715-50E5DDCD34BA}">
      <dgm:prSet/>
      <dgm:spPr/>
      <dgm:t>
        <a:bodyPr/>
        <a:lstStyle/>
        <a:p>
          <a:endParaRPr lang="en-SG"/>
        </a:p>
      </dgm:t>
    </dgm:pt>
    <dgm:pt modelId="{0933CF9F-6DF7-467D-8367-3ABE1CFFD092}" type="pres">
      <dgm:prSet presAssocID="{D6FBC1D5-3060-4623-B89F-2AEADEA21A06}" presName="compositeShape" presStyleCnt="0">
        <dgm:presLayoutVars>
          <dgm:chMax val="2"/>
          <dgm:dir/>
          <dgm:resizeHandles val="exact"/>
        </dgm:presLayoutVars>
      </dgm:prSet>
      <dgm:spPr/>
    </dgm:pt>
    <dgm:pt modelId="{9424EAB0-6256-4CD4-8ECD-E4283D8360EB}" type="pres">
      <dgm:prSet presAssocID="{D6FBC1D5-3060-4623-B89F-2AEADEA21A06}" presName="divider" presStyleLbl="fgShp" presStyleIdx="0" presStyleCnt="1"/>
      <dgm:spPr/>
    </dgm:pt>
    <dgm:pt modelId="{45CBFBF7-7FC0-4214-95FA-3494E2335B9D}" type="pres">
      <dgm:prSet presAssocID="{DBB0B633-DE62-4E58-91C9-9A997549C60A}" presName="downArrow" presStyleLbl="node1" presStyleIdx="0" presStyleCnt="2"/>
      <dgm:spPr/>
    </dgm:pt>
    <dgm:pt modelId="{E3415DF6-C1E2-409B-A969-864B5ED651AB}" type="pres">
      <dgm:prSet presAssocID="{DBB0B633-DE62-4E58-91C9-9A997549C60A}" presName="downArrowText" presStyleLbl="revTx" presStyleIdx="0" presStyleCnt="2">
        <dgm:presLayoutVars>
          <dgm:bulletEnabled val="1"/>
        </dgm:presLayoutVars>
      </dgm:prSet>
      <dgm:spPr/>
    </dgm:pt>
    <dgm:pt modelId="{883B9B67-CECF-4F27-8C1B-3D36DADB843E}" type="pres">
      <dgm:prSet presAssocID="{20C6ABE0-F7D6-4E50-90C9-8D0A83894609}" presName="upArrow" presStyleLbl="node1" presStyleIdx="1" presStyleCnt="2"/>
      <dgm:spPr/>
    </dgm:pt>
    <dgm:pt modelId="{F1156713-E854-42C2-8813-99FF5351EFF6}" type="pres">
      <dgm:prSet presAssocID="{20C6ABE0-F7D6-4E50-90C9-8D0A83894609}" presName="upArrowText" presStyleLbl="revTx" presStyleIdx="1" presStyleCnt="2">
        <dgm:presLayoutVars>
          <dgm:bulletEnabled val="1"/>
        </dgm:presLayoutVars>
      </dgm:prSet>
      <dgm:spPr/>
    </dgm:pt>
  </dgm:ptLst>
  <dgm:cxnLst>
    <dgm:cxn modelId="{23E0005B-9B55-4282-BA7E-FD68786B6619}" type="presOf" srcId="{20C6ABE0-F7D6-4E50-90C9-8D0A83894609}" destId="{F1156713-E854-42C2-8813-99FF5351EFF6}" srcOrd="0" destOrd="0" presId="urn:microsoft.com/office/officeart/2005/8/layout/arrow3"/>
    <dgm:cxn modelId="{B4B6E341-8FDE-4B25-8715-50E5DDCD34BA}" srcId="{D6FBC1D5-3060-4623-B89F-2AEADEA21A06}" destId="{20C6ABE0-F7D6-4E50-90C9-8D0A83894609}" srcOrd="1" destOrd="0" parTransId="{23C327F3-4817-4B8F-BA15-5D10B7A7E1A4}" sibTransId="{F075AED6-5FD3-412C-A1E2-E4556FB72C2A}"/>
    <dgm:cxn modelId="{BE5F814C-AD9E-4666-A5B9-F3F5E23B42F2}" srcId="{D6FBC1D5-3060-4623-B89F-2AEADEA21A06}" destId="{DBB0B633-DE62-4E58-91C9-9A997549C60A}" srcOrd="0" destOrd="0" parTransId="{62B3C357-2C12-4648-BDA8-ABB2BA24CFD4}" sibTransId="{35F085B5-5B23-4655-AC0D-8AE55DBCF0CA}"/>
    <dgm:cxn modelId="{556B6E9E-7A37-4992-B65C-C556858A0050}" type="presOf" srcId="{DBB0B633-DE62-4E58-91C9-9A997549C60A}" destId="{E3415DF6-C1E2-409B-A969-864B5ED651AB}" srcOrd="0" destOrd="0" presId="urn:microsoft.com/office/officeart/2005/8/layout/arrow3"/>
    <dgm:cxn modelId="{0EFABFB8-4866-4006-8F6A-C66A649D48FC}" type="presOf" srcId="{D6FBC1D5-3060-4623-B89F-2AEADEA21A06}" destId="{0933CF9F-6DF7-467D-8367-3ABE1CFFD092}" srcOrd="0" destOrd="0" presId="urn:microsoft.com/office/officeart/2005/8/layout/arrow3"/>
    <dgm:cxn modelId="{66DE0942-7D79-423A-92F0-377290E149F0}" type="presParOf" srcId="{0933CF9F-6DF7-467D-8367-3ABE1CFFD092}" destId="{9424EAB0-6256-4CD4-8ECD-E4283D8360EB}" srcOrd="0" destOrd="0" presId="urn:microsoft.com/office/officeart/2005/8/layout/arrow3"/>
    <dgm:cxn modelId="{674DCA95-7883-4B49-9834-CB45CF03E141}" type="presParOf" srcId="{0933CF9F-6DF7-467D-8367-3ABE1CFFD092}" destId="{45CBFBF7-7FC0-4214-95FA-3494E2335B9D}" srcOrd="1" destOrd="0" presId="urn:microsoft.com/office/officeart/2005/8/layout/arrow3"/>
    <dgm:cxn modelId="{70EC7BA8-9285-4828-B2E0-5986980AD202}" type="presParOf" srcId="{0933CF9F-6DF7-467D-8367-3ABE1CFFD092}" destId="{E3415DF6-C1E2-409B-A969-864B5ED651AB}" srcOrd="2" destOrd="0" presId="urn:microsoft.com/office/officeart/2005/8/layout/arrow3"/>
    <dgm:cxn modelId="{38115EA3-951B-4B07-977D-92266E236310}" type="presParOf" srcId="{0933CF9F-6DF7-467D-8367-3ABE1CFFD092}" destId="{883B9B67-CECF-4F27-8C1B-3D36DADB843E}" srcOrd="3" destOrd="0" presId="urn:microsoft.com/office/officeart/2005/8/layout/arrow3"/>
    <dgm:cxn modelId="{275F7435-4C03-43C7-97C6-94BDBC839427}" type="presParOf" srcId="{0933CF9F-6DF7-467D-8367-3ABE1CFFD092}" destId="{F1156713-E854-42C2-8813-99FF5351EFF6}"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EEDA0C7-717B-4AD9-9C96-2F4126AF42F9}" type="doc">
      <dgm:prSet loTypeId="urn:microsoft.com/office/officeart/2008/layout/IncreasingCircleProcess" loCatId="list" qsTypeId="urn:microsoft.com/office/officeart/2005/8/quickstyle/simple1" qsCatId="simple" csTypeId="urn:microsoft.com/office/officeart/2005/8/colors/colorful5" csCatId="colorful" phldr="1"/>
      <dgm:spPr/>
      <dgm:t>
        <a:bodyPr/>
        <a:lstStyle/>
        <a:p>
          <a:endParaRPr lang="en-SG"/>
        </a:p>
      </dgm:t>
    </dgm:pt>
    <dgm:pt modelId="{FA7DB62A-95E1-4C63-92DC-A7DED31708FD}">
      <dgm:prSet phldrT="[Text]"/>
      <dgm:spPr/>
      <dgm:t>
        <a:bodyPr/>
        <a:lstStyle/>
        <a:p>
          <a:r>
            <a:rPr lang="en-US" i="1" dirty="0"/>
            <a:t>Gross income </a:t>
          </a:r>
          <a:r>
            <a:rPr lang="en-US" dirty="0"/>
            <a:t>(larger)</a:t>
          </a:r>
          <a:endParaRPr lang="en-SG" dirty="0"/>
        </a:p>
      </dgm:t>
    </dgm:pt>
    <dgm:pt modelId="{E919ECD9-2B5C-4D6D-BB63-E88BFE8C655A}" type="parTrans" cxnId="{157FD0C8-A803-43AA-995B-409553E0A6D7}">
      <dgm:prSet/>
      <dgm:spPr/>
      <dgm:t>
        <a:bodyPr/>
        <a:lstStyle/>
        <a:p>
          <a:endParaRPr lang="en-SG"/>
        </a:p>
      </dgm:t>
    </dgm:pt>
    <dgm:pt modelId="{FFF6E8B5-F01B-48B6-9516-24A85B6A31E6}" type="sibTrans" cxnId="{157FD0C8-A803-43AA-995B-409553E0A6D7}">
      <dgm:prSet/>
      <dgm:spPr/>
      <dgm:t>
        <a:bodyPr/>
        <a:lstStyle/>
        <a:p>
          <a:endParaRPr lang="en-SG"/>
        </a:p>
      </dgm:t>
    </dgm:pt>
    <dgm:pt modelId="{21F60517-C818-4888-ABFB-2E31D4A390C7}">
      <dgm:prSet phldrT="[Text]"/>
      <dgm:spPr/>
      <dgm:t>
        <a:bodyPr/>
        <a:lstStyle/>
        <a:p>
          <a:r>
            <a:rPr lang="en-US" dirty="0"/>
            <a:t>This is the </a:t>
          </a:r>
          <a:r>
            <a:rPr lang="en-US" i="1" dirty="0"/>
            <a:t>income</a:t>
          </a:r>
          <a:r>
            <a:rPr lang="en-US" dirty="0"/>
            <a:t> that the boss or the employer paid to his employee’s back account, some time called </a:t>
          </a:r>
          <a:r>
            <a:rPr lang="en-US" i="1" dirty="0"/>
            <a:t>income before tax</a:t>
          </a:r>
          <a:endParaRPr lang="en-SG" i="1" dirty="0"/>
        </a:p>
      </dgm:t>
    </dgm:pt>
    <dgm:pt modelId="{CD13B472-46E7-41D1-9C51-AF0C092C957C}" type="parTrans" cxnId="{1743A63C-58D7-470B-8E24-8CA1467670A6}">
      <dgm:prSet/>
      <dgm:spPr/>
      <dgm:t>
        <a:bodyPr/>
        <a:lstStyle/>
        <a:p>
          <a:endParaRPr lang="en-SG"/>
        </a:p>
      </dgm:t>
    </dgm:pt>
    <dgm:pt modelId="{B5BE070A-2849-404F-AFCE-9076B23C2715}" type="sibTrans" cxnId="{1743A63C-58D7-470B-8E24-8CA1467670A6}">
      <dgm:prSet/>
      <dgm:spPr/>
      <dgm:t>
        <a:bodyPr/>
        <a:lstStyle/>
        <a:p>
          <a:endParaRPr lang="en-SG"/>
        </a:p>
      </dgm:t>
    </dgm:pt>
    <dgm:pt modelId="{F412ABB7-8977-45BA-AD06-4666249A5EC6}">
      <dgm:prSet phldrT="[Text]"/>
      <dgm:spPr/>
      <dgm:t>
        <a:bodyPr/>
        <a:lstStyle/>
        <a:p>
          <a:r>
            <a:rPr lang="en-US" i="1" dirty="0"/>
            <a:t>Net income </a:t>
          </a:r>
          <a:r>
            <a:rPr lang="en-US" dirty="0"/>
            <a:t>(smaller)</a:t>
          </a:r>
          <a:endParaRPr lang="en-SG" dirty="0"/>
        </a:p>
      </dgm:t>
    </dgm:pt>
    <dgm:pt modelId="{B48BB006-55EE-4AD1-A93A-70866D9DF668}" type="parTrans" cxnId="{322562AD-CCCC-4E4D-A1E7-B3967B701737}">
      <dgm:prSet/>
      <dgm:spPr/>
      <dgm:t>
        <a:bodyPr/>
        <a:lstStyle/>
        <a:p>
          <a:endParaRPr lang="en-SG"/>
        </a:p>
      </dgm:t>
    </dgm:pt>
    <dgm:pt modelId="{168AC7ED-D38B-4774-A98A-08204F1BD421}" type="sibTrans" cxnId="{322562AD-CCCC-4E4D-A1E7-B3967B701737}">
      <dgm:prSet/>
      <dgm:spPr/>
      <dgm:t>
        <a:bodyPr/>
        <a:lstStyle/>
        <a:p>
          <a:endParaRPr lang="en-SG"/>
        </a:p>
      </dgm:t>
    </dgm:pt>
    <dgm:pt modelId="{27D8BFDC-7967-4D26-BBD3-A7168D8F0595}">
      <dgm:prSet phldrT="[Text]"/>
      <dgm:spPr/>
      <dgm:t>
        <a:bodyPr/>
        <a:lstStyle/>
        <a:p>
          <a:r>
            <a:rPr lang="en-US" dirty="0"/>
            <a:t>This is the income after the employee paid tax, so it is called </a:t>
          </a:r>
          <a:r>
            <a:rPr lang="en-US" i="1" dirty="0"/>
            <a:t>after tax income</a:t>
          </a:r>
          <a:r>
            <a:rPr lang="en-US" dirty="0"/>
            <a:t>; or </a:t>
          </a:r>
          <a:r>
            <a:rPr lang="en-US" i="1" dirty="0"/>
            <a:t>take-home</a:t>
          </a:r>
          <a:r>
            <a:rPr lang="en-US" dirty="0"/>
            <a:t> or </a:t>
          </a:r>
          <a:r>
            <a:rPr lang="en-US" i="1" dirty="0"/>
            <a:t>disposable income</a:t>
          </a:r>
          <a:r>
            <a:rPr lang="en-US" dirty="0"/>
            <a:t>, because it is he/she took home and at his/her disposal;</a:t>
          </a:r>
          <a:endParaRPr lang="en-SG" dirty="0"/>
        </a:p>
      </dgm:t>
    </dgm:pt>
    <dgm:pt modelId="{EA79B692-BCF5-4581-A4B9-B46CF6B4F36F}" type="parTrans" cxnId="{EBC5FAAD-B40F-45AE-A816-117AE4490BB6}">
      <dgm:prSet/>
      <dgm:spPr/>
      <dgm:t>
        <a:bodyPr/>
        <a:lstStyle/>
        <a:p>
          <a:endParaRPr lang="en-SG"/>
        </a:p>
      </dgm:t>
    </dgm:pt>
    <dgm:pt modelId="{D1612DFF-DF8F-4777-B82B-473DDBD970BB}" type="sibTrans" cxnId="{EBC5FAAD-B40F-45AE-A816-117AE4490BB6}">
      <dgm:prSet/>
      <dgm:spPr/>
      <dgm:t>
        <a:bodyPr/>
        <a:lstStyle/>
        <a:p>
          <a:endParaRPr lang="en-SG"/>
        </a:p>
      </dgm:t>
    </dgm:pt>
    <dgm:pt modelId="{33EC80D2-12B5-4D7E-907E-292A97C7338F}">
      <dgm:prSet phldrT="[Text]"/>
      <dgm:spPr/>
      <dgm:t>
        <a:bodyPr/>
        <a:lstStyle/>
        <a:p>
          <a:r>
            <a:rPr lang="en-US" i="1" dirty="0"/>
            <a:t>Relative income </a:t>
          </a:r>
          <a:r>
            <a:rPr lang="en-US" dirty="0"/>
            <a:t>(reduced smaller)</a:t>
          </a:r>
          <a:endParaRPr lang="en-SG" dirty="0"/>
        </a:p>
      </dgm:t>
    </dgm:pt>
    <dgm:pt modelId="{DEC33028-3C66-4C17-9573-89CB7B242B71}" type="parTrans" cxnId="{831AD193-A9F6-41EB-AFDE-98C54FAE6DE1}">
      <dgm:prSet/>
      <dgm:spPr/>
      <dgm:t>
        <a:bodyPr/>
        <a:lstStyle/>
        <a:p>
          <a:endParaRPr lang="en-SG"/>
        </a:p>
      </dgm:t>
    </dgm:pt>
    <dgm:pt modelId="{9C2EA169-E5F4-49EF-8DAB-37355B517041}" type="sibTrans" cxnId="{831AD193-A9F6-41EB-AFDE-98C54FAE6DE1}">
      <dgm:prSet/>
      <dgm:spPr/>
      <dgm:t>
        <a:bodyPr/>
        <a:lstStyle/>
        <a:p>
          <a:endParaRPr lang="en-SG"/>
        </a:p>
      </dgm:t>
    </dgm:pt>
    <dgm:pt modelId="{C7386FBB-5299-4CE9-9596-4EDC6985AFC7}">
      <dgm:prSet phldrT="[Text]"/>
      <dgm:spPr/>
      <dgm:t>
        <a:bodyPr/>
        <a:lstStyle/>
        <a:p>
          <a:r>
            <a:rPr lang="en-US" dirty="0"/>
            <a:t>This is the income that goes through yet some more calculation when he or she make the budget and shopping list</a:t>
          </a:r>
          <a:endParaRPr lang="en-SG" dirty="0"/>
        </a:p>
      </dgm:t>
    </dgm:pt>
    <dgm:pt modelId="{C0AC4744-91BF-4019-9909-D0D66663668B}" type="parTrans" cxnId="{8692B037-1081-4CA1-8492-015962DC9B0A}">
      <dgm:prSet/>
      <dgm:spPr/>
      <dgm:t>
        <a:bodyPr/>
        <a:lstStyle/>
        <a:p>
          <a:endParaRPr lang="en-SG"/>
        </a:p>
      </dgm:t>
    </dgm:pt>
    <dgm:pt modelId="{AB1E7403-2999-49F5-8055-AB70C7823110}" type="sibTrans" cxnId="{8692B037-1081-4CA1-8492-015962DC9B0A}">
      <dgm:prSet/>
      <dgm:spPr/>
      <dgm:t>
        <a:bodyPr/>
        <a:lstStyle/>
        <a:p>
          <a:endParaRPr lang="en-SG"/>
        </a:p>
      </dgm:t>
    </dgm:pt>
    <dgm:pt modelId="{B84CB982-61DC-4DFE-B831-5EBF8D9F6528}" type="pres">
      <dgm:prSet presAssocID="{6EEDA0C7-717B-4AD9-9C96-2F4126AF42F9}" presName="Name0" presStyleCnt="0">
        <dgm:presLayoutVars>
          <dgm:chMax val="7"/>
          <dgm:chPref val="7"/>
          <dgm:dir/>
          <dgm:animOne val="branch"/>
          <dgm:animLvl val="lvl"/>
        </dgm:presLayoutVars>
      </dgm:prSet>
      <dgm:spPr/>
    </dgm:pt>
    <dgm:pt modelId="{D9D6F7B3-2E06-4D19-835A-1FB58CFC1A02}" type="pres">
      <dgm:prSet presAssocID="{FA7DB62A-95E1-4C63-92DC-A7DED31708FD}" presName="composite" presStyleCnt="0"/>
      <dgm:spPr/>
    </dgm:pt>
    <dgm:pt modelId="{0469E04B-C5DB-44E3-A96F-106C9D81B431}" type="pres">
      <dgm:prSet presAssocID="{FA7DB62A-95E1-4C63-92DC-A7DED31708FD}" presName="BackAccent" presStyleLbl="bgShp" presStyleIdx="0" presStyleCnt="3"/>
      <dgm:spPr/>
    </dgm:pt>
    <dgm:pt modelId="{5D414BB2-85DF-4C3A-B6A7-BEC90397A1AF}" type="pres">
      <dgm:prSet presAssocID="{FA7DB62A-95E1-4C63-92DC-A7DED31708FD}" presName="Accent" presStyleLbl="alignNode1" presStyleIdx="0" presStyleCnt="3"/>
      <dgm:spPr/>
    </dgm:pt>
    <dgm:pt modelId="{BA0E07C2-0C42-4E02-87F8-64B2B0DA4F2B}" type="pres">
      <dgm:prSet presAssocID="{FA7DB62A-95E1-4C63-92DC-A7DED31708FD}" presName="Child" presStyleLbl="revTx" presStyleIdx="0" presStyleCnt="6">
        <dgm:presLayoutVars>
          <dgm:chMax val="0"/>
          <dgm:chPref val="0"/>
          <dgm:bulletEnabled val="1"/>
        </dgm:presLayoutVars>
      </dgm:prSet>
      <dgm:spPr/>
    </dgm:pt>
    <dgm:pt modelId="{79BA96AA-4B72-4253-B595-8CA547E526DC}" type="pres">
      <dgm:prSet presAssocID="{FA7DB62A-95E1-4C63-92DC-A7DED31708FD}" presName="Parent" presStyleLbl="revTx" presStyleIdx="1" presStyleCnt="6">
        <dgm:presLayoutVars>
          <dgm:chMax val="1"/>
          <dgm:chPref val="1"/>
          <dgm:bulletEnabled val="1"/>
        </dgm:presLayoutVars>
      </dgm:prSet>
      <dgm:spPr/>
    </dgm:pt>
    <dgm:pt modelId="{8370CC26-AD3C-4FB4-B415-AF289B5FCA72}" type="pres">
      <dgm:prSet presAssocID="{FFF6E8B5-F01B-48B6-9516-24A85B6A31E6}" presName="sibTrans" presStyleCnt="0"/>
      <dgm:spPr/>
    </dgm:pt>
    <dgm:pt modelId="{4C274C80-851D-4094-816A-133BCA5ED39B}" type="pres">
      <dgm:prSet presAssocID="{F412ABB7-8977-45BA-AD06-4666249A5EC6}" presName="composite" presStyleCnt="0"/>
      <dgm:spPr/>
    </dgm:pt>
    <dgm:pt modelId="{A51B4CF6-3F86-4E02-B831-CF12983A4CF9}" type="pres">
      <dgm:prSet presAssocID="{F412ABB7-8977-45BA-AD06-4666249A5EC6}" presName="BackAccent" presStyleLbl="bgShp" presStyleIdx="1" presStyleCnt="3"/>
      <dgm:spPr/>
    </dgm:pt>
    <dgm:pt modelId="{32C44A89-C6BA-4F25-8F64-F94A653E5E44}" type="pres">
      <dgm:prSet presAssocID="{F412ABB7-8977-45BA-AD06-4666249A5EC6}" presName="Accent" presStyleLbl="alignNode1" presStyleIdx="1" presStyleCnt="3"/>
      <dgm:spPr/>
    </dgm:pt>
    <dgm:pt modelId="{C2EC2406-53D6-4260-A6EF-F52803944BA5}" type="pres">
      <dgm:prSet presAssocID="{F412ABB7-8977-45BA-AD06-4666249A5EC6}" presName="Child" presStyleLbl="revTx" presStyleIdx="2" presStyleCnt="6">
        <dgm:presLayoutVars>
          <dgm:chMax val="0"/>
          <dgm:chPref val="0"/>
          <dgm:bulletEnabled val="1"/>
        </dgm:presLayoutVars>
      </dgm:prSet>
      <dgm:spPr/>
    </dgm:pt>
    <dgm:pt modelId="{935D0A01-9CC1-4D0E-A852-1F6613B06804}" type="pres">
      <dgm:prSet presAssocID="{F412ABB7-8977-45BA-AD06-4666249A5EC6}" presName="Parent" presStyleLbl="revTx" presStyleIdx="3" presStyleCnt="6">
        <dgm:presLayoutVars>
          <dgm:chMax val="1"/>
          <dgm:chPref val="1"/>
          <dgm:bulletEnabled val="1"/>
        </dgm:presLayoutVars>
      </dgm:prSet>
      <dgm:spPr/>
    </dgm:pt>
    <dgm:pt modelId="{8D0C8CB5-9742-4B82-BF70-4958E7F644D3}" type="pres">
      <dgm:prSet presAssocID="{168AC7ED-D38B-4774-A98A-08204F1BD421}" presName="sibTrans" presStyleCnt="0"/>
      <dgm:spPr/>
    </dgm:pt>
    <dgm:pt modelId="{829D42B0-31BD-43BB-BCCF-78F68D47C785}" type="pres">
      <dgm:prSet presAssocID="{33EC80D2-12B5-4D7E-907E-292A97C7338F}" presName="composite" presStyleCnt="0"/>
      <dgm:spPr/>
    </dgm:pt>
    <dgm:pt modelId="{1A6C2B26-3DD6-47BF-A66E-1E8A4FA34E2E}" type="pres">
      <dgm:prSet presAssocID="{33EC80D2-12B5-4D7E-907E-292A97C7338F}" presName="BackAccent" presStyleLbl="bgShp" presStyleIdx="2" presStyleCnt="3"/>
      <dgm:spPr/>
    </dgm:pt>
    <dgm:pt modelId="{150317A2-E0CF-473A-90F9-76BCD9024D92}" type="pres">
      <dgm:prSet presAssocID="{33EC80D2-12B5-4D7E-907E-292A97C7338F}" presName="Accent" presStyleLbl="alignNode1" presStyleIdx="2" presStyleCnt="3"/>
      <dgm:spPr/>
    </dgm:pt>
    <dgm:pt modelId="{086C2F65-73F0-4A80-8C2B-9FFA1AF56F43}" type="pres">
      <dgm:prSet presAssocID="{33EC80D2-12B5-4D7E-907E-292A97C7338F}" presName="Child" presStyleLbl="revTx" presStyleIdx="4" presStyleCnt="6">
        <dgm:presLayoutVars>
          <dgm:chMax val="0"/>
          <dgm:chPref val="0"/>
          <dgm:bulletEnabled val="1"/>
        </dgm:presLayoutVars>
      </dgm:prSet>
      <dgm:spPr/>
    </dgm:pt>
    <dgm:pt modelId="{B71A6131-3431-4113-BFA8-AED9F6E5F0C0}" type="pres">
      <dgm:prSet presAssocID="{33EC80D2-12B5-4D7E-907E-292A97C7338F}" presName="Parent" presStyleLbl="revTx" presStyleIdx="5" presStyleCnt="6">
        <dgm:presLayoutVars>
          <dgm:chMax val="1"/>
          <dgm:chPref val="1"/>
          <dgm:bulletEnabled val="1"/>
        </dgm:presLayoutVars>
      </dgm:prSet>
      <dgm:spPr/>
    </dgm:pt>
  </dgm:ptLst>
  <dgm:cxnLst>
    <dgm:cxn modelId="{229BFB24-C630-43DC-8E64-94107478E1AF}" type="presOf" srcId="{27D8BFDC-7967-4D26-BBD3-A7168D8F0595}" destId="{C2EC2406-53D6-4260-A6EF-F52803944BA5}" srcOrd="0" destOrd="0" presId="urn:microsoft.com/office/officeart/2008/layout/IncreasingCircleProcess"/>
    <dgm:cxn modelId="{1004E429-B0FD-4A22-B54C-6B28F6FC7E7C}" type="presOf" srcId="{F412ABB7-8977-45BA-AD06-4666249A5EC6}" destId="{935D0A01-9CC1-4D0E-A852-1F6613B06804}" srcOrd="0" destOrd="0" presId="urn:microsoft.com/office/officeart/2008/layout/IncreasingCircleProcess"/>
    <dgm:cxn modelId="{8692B037-1081-4CA1-8492-015962DC9B0A}" srcId="{33EC80D2-12B5-4D7E-907E-292A97C7338F}" destId="{C7386FBB-5299-4CE9-9596-4EDC6985AFC7}" srcOrd="0" destOrd="0" parTransId="{C0AC4744-91BF-4019-9909-D0D66663668B}" sibTransId="{AB1E7403-2999-49F5-8055-AB70C7823110}"/>
    <dgm:cxn modelId="{1743A63C-58D7-470B-8E24-8CA1467670A6}" srcId="{FA7DB62A-95E1-4C63-92DC-A7DED31708FD}" destId="{21F60517-C818-4888-ABFB-2E31D4A390C7}" srcOrd="0" destOrd="0" parTransId="{CD13B472-46E7-41D1-9C51-AF0C092C957C}" sibTransId="{B5BE070A-2849-404F-AFCE-9076B23C2715}"/>
    <dgm:cxn modelId="{371E3D5E-4459-436C-8624-47992C2CBC8E}" type="presOf" srcId="{FA7DB62A-95E1-4C63-92DC-A7DED31708FD}" destId="{79BA96AA-4B72-4253-B595-8CA547E526DC}" srcOrd="0" destOrd="0" presId="urn:microsoft.com/office/officeart/2008/layout/IncreasingCircleProcess"/>
    <dgm:cxn modelId="{831AD193-A9F6-41EB-AFDE-98C54FAE6DE1}" srcId="{6EEDA0C7-717B-4AD9-9C96-2F4126AF42F9}" destId="{33EC80D2-12B5-4D7E-907E-292A97C7338F}" srcOrd="2" destOrd="0" parTransId="{DEC33028-3C66-4C17-9573-89CB7B242B71}" sibTransId="{9C2EA169-E5F4-49EF-8DAB-37355B517041}"/>
    <dgm:cxn modelId="{4C33989B-81D1-40BF-ABAA-D90B2598E9A0}" type="presOf" srcId="{C7386FBB-5299-4CE9-9596-4EDC6985AFC7}" destId="{086C2F65-73F0-4A80-8C2B-9FFA1AF56F43}" srcOrd="0" destOrd="0" presId="urn:microsoft.com/office/officeart/2008/layout/IncreasingCircleProcess"/>
    <dgm:cxn modelId="{6153F19F-4E71-4579-A025-352BD549AF9C}" type="presOf" srcId="{21F60517-C818-4888-ABFB-2E31D4A390C7}" destId="{BA0E07C2-0C42-4E02-87F8-64B2B0DA4F2B}" srcOrd="0" destOrd="0" presId="urn:microsoft.com/office/officeart/2008/layout/IncreasingCircleProcess"/>
    <dgm:cxn modelId="{322562AD-CCCC-4E4D-A1E7-B3967B701737}" srcId="{6EEDA0C7-717B-4AD9-9C96-2F4126AF42F9}" destId="{F412ABB7-8977-45BA-AD06-4666249A5EC6}" srcOrd="1" destOrd="0" parTransId="{B48BB006-55EE-4AD1-A93A-70866D9DF668}" sibTransId="{168AC7ED-D38B-4774-A98A-08204F1BD421}"/>
    <dgm:cxn modelId="{EBC5FAAD-B40F-45AE-A816-117AE4490BB6}" srcId="{F412ABB7-8977-45BA-AD06-4666249A5EC6}" destId="{27D8BFDC-7967-4D26-BBD3-A7168D8F0595}" srcOrd="0" destOrd="0" parTransId="{EA79B692-BCF5-4581-A4B9-B46CF6B4F36F}" sibTransId="{D1612DFF-DF8F-4777-B82B-473DDBD970BB}"/>
    <dgm:cxn modelId="{3B66E1B0-6880-4B5F-B920-FF43780365F2}" type="presOf" srcId="{33EC80D2-12B5-4D7E-907E-292A97C7338F}" destId="{B71A6131-3431-4113-BFA8-AED9F6E5F0C0}" srcOrd="0" destOrd="0" presId="urn:microsoft.com/office/officeart/2008/layout/IncreasingCircleProcess"/>
    <dgm:cxn modelId="{157FD0C8-A803-43AA-995B-409553E0A6D7}" srcId="{6EEDA0C7-717B-4AD9-9C96-2F4126AF42F9}" destId="{FA7DB62A-95E1-4C63-92DC-A7DED31708FD}" srcOrd="0" destOrd="0" parTransId="{E919ECD9-2B5C-4D6D-BB63-E88BFE8C655A}" sibTransId="{FFF6E8B5-F01B-48B6-9516-24A85B6A31E6}"/>
    <dgm:cxn modelId="{DCE191F1-6C7B-418C-A06A-6490B9FA9961}" type="presOf" srcId="{6EEDA0C7-717B-4AD9-9C96-2F4126AF42F9}" destId="{B84CB982-61DC-4DFE-B831-5EBF8D9F6528}" srcOrd="0" destOrd="0" presId="urn:microsoft.com/office/officeart/2008/layout/IncreasingCircleProcess"/>
    <dgm:cxn modelId="{F693B35F-1531-420B-9C6E-032FC42048F6}" type="presParOf" srcId="{B84CB982-61DC-4DFE-B831-5EBF8D9F6528}" destId="{D9D6F7B3-2E06-4D19-835A-1FB58CFC1A02}" srcOrd="0" destOrd="0" presId="urn:microsoft.com/office/officeart/2008/layout/IncreasingCircleProcess"/>
    <dgm:cxn modelId="{FE6E8A8D-EF13-4543-A2FA-EA358775624D}" type="presParOf" srcId="{D9D6F7B3-2E06-4D19-835A-1FB58CFC1A02}" destId="{0469E04B-C5DB-44E3-A96F-106C9D81B431}" srcOrd="0" destOrd="0" presId="urn:microsoft.com/office/officeart/2008/layout/IncreasingCircleProcess"/>
    <dgm:cxn modelId="{A4DDC01F-B507-4FE1-A22E-255A874B096F}" type="presParOf" srcId="{D9D6F7B3-2E06-4D19-835A-1FB58CFC1A02}" destId="{5D414BB2-85DF-4C3A-B6A7-BEC90397A1AF}" srcOrd="1" destOrd="0" presId="urn:microsoft.com/office/officeart/2008/layout/IncreasingCircleProcess"/>
    <dgm:cxn modelId="{C3CA4AF9-DB46-41DF-9993-2116C643A1B1}" type="presParOf" srcId="{D9D6F7B3-2E06-4D19-835A-1FB58CFC1A02}" destId="{BA0E07C2-0C42-4E02-87F8-64B2B0DA4F2B}" srcOrd="2" destOrd="0" presId="urn:microsoft.com/office/officeart/2008/layout/IncreasingCircleProcess"/>
    <dgm:cxn modelId="{A83A0F9D-DD7E-490C-B480-F3439B07F4CE}" type="presParOf" srcId="{D9D6F7B3-2E06-4D19-835A-1FB58CFC1A02}" destId="{79BA96AA-4B72-4253-B595-8CA547E526DC}" srcOrd="3" destOrd="0" presId="urn:microsoft.com/office/officeart/2008/layout/IncreasingCircleProcess"/>
    <dgm:cxn modelId="{93B6D692-5321-4585-BB59-5D5924C7DEC7}" type="presParOf" srcId="{B84CB982-61DC-4DFE-B831-5EBF8D9F6528}" destId="{8370CC26-AD3C-4FB4-B415-AF289B5FCA72}" srcOrd="1" destOrd="0" presId="urn:microsoft.com/office/officeart/2008/layout/IncreasingCircleProcess"/>
    <dgm:cxn modelId="{1082D639-4780-4373-AA47-7B58246734DE}" type="presParOf" srcId="{B84CB982-61DC-4DFE-B831-5EBF8D9F6528}" destId="{4C274C80-851D-4094-816A-133BCA5ED39B}" srcOrd="2" destOrd="0" presId="urn:microsoft.com/office/officeart/2008/layout/IncreasingCircleProcess"/>
    <dgm:cxn modelId="{E57D1B12-676E-40F8-BC14-AB223E2FB054}" type="presParOf" srcId="{4C274C80-851D-4094-816A-133BCA5ED39B}" destId="{A51B4CF6-3F86-4E02-B831-CF12983A4CF9}" srcOrd="0" destOrd="0" presId="urn:microsoft.com/office/officeart/2008/layout/IncreasingCircleProcess"/>
    <dgm:cxn modelId="{BA0D14A2-681B-408F-A94A-4B33BF0B5F82}" type="presParOf" srcId="{4C274C80-851D-4094-816A-133BCA5ED39B}" destId="{32C44A89-C6BA-4F25-8F64-F94A653E5E44}" srcOrd="1" destOrd="0" presId="urn:microsoft.com/office/officeart/2008/layout/IncreasingCircleProcess"/>
    <dgm:cxn modelId="{2D1D6F92-AE69-4579-931F-06520FECFE21}" type="presParOf" srcId="{4C274C80-851D-4094-816A-133BCA5ED39B}" destId="{C2EC2406-53D6-4260-A6EF-F52803944BA5}" srcOrd="2" destOrd="0" presId="urn:microsoft.com/office/officeart/2008/layout/IncreasingCircleProcess"/>
    <dgm:cxn modelId="{AAD6976D-9843-46CC-AE75-724634A45F9A}" type="presParOf" srcId="{4C274C80-851D-4094-816A-133BCA5ED39B}" destId="{935D0A01-9CC1-4D0E-A852-1F6613B06804}" srcOrd="3" destOrd="0" presId="urn:microsoft.com/office/officeart/2008/layout/IncreasingCircleProcess"/>
    <dgm:cxn modelId="{12BD8121-5323-4496-8BAD-240A387F30FC}" type="presParOf" srcId="{B84CB982-61DC-4DFE-B831-5EBF8D9F6528}" destId="{8D0C8CB5-9742-4B82-BF70-4958E7F644D3}" srcOrd="3" destOrd="0" presId="urn:microsoft.com/office/officeart/2008/layout/IncreasingCircleProcess"/>
    <dgm:cxn modelId="{4C307470-CBD9-4748-9862-CFDCE73AFFEF}" type="presParOf" srcId="{B84CB982-61DC-4DFE-B831-5EBF8D9F6528}" destId="{829D42B0-31BD-43BB-BCCF-78F68D47C785}" srcOrd="4" destOrd="0" presId="urn:microsoft.com/office/officeart/2008/layout/IncreasingCircleProcess"/>
    <dgm:cxn modelId="{89901C57-D2D8-4F2A-A041-0B875CEB2CE9}" type="presParOf" srcId="{829D42B0-31BD-43BB-BCCF-78F68D47C785}" destId="{1A6C2B26-3DD6-47BF-A66E-1E8A4FA34E2E}" srcOrd="0" destOrd="0" presId="urn:microsoft.com/office/officeart/2008/layout/IncreasingCircleProcess"/>
    <dgm:cxn modelId="{FF837981-2964-45C7-839D-ADB8A07C3E5E}" type="presParOf" srcId="{829D42B0-31BD-43BB-BCCF-78F68D47C785}" destId="{150317A2-E0CF-473A-90F9-76BCD9024D92}" srcOrd="1" destOrd="0" presId="urn:microsoft.com/office/officeart/2008/layout/IncreasingCircleProcess"/>
    <dgm:cxn modelId="{DB9F0576-5321-46C8-B489-83535D116089}" type="presParOf" srcId="{829D42B0-31BD-43BB-BCCF-78F68D47C785}" destId="{086C2F65-73F0-4A80-8C2B-9FFA1AF56F43}" srcOrd="2" destOrd="0" presId="urn:microsoft.com/office/officeart/2008/layout/IncreasingCircleProcess"/>
    <dgm:cxn modelId="{94B6214C-77A9-4414-91FB-22089D4EE8C0}" type="presParOf" srcId="{829D42B0-31BD-43BB-BCCF-78F68D47C785}" destId="{B71A6131-3431-4113-BFA8-AED9F6E5F0C0}"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A686B5E-5A82-419A-AA2F-A663C12DDFCA}" type="doc">
      <dgm:prSet loTypeId="urn:microsoft.com/office/officeart/2008/layout/NameandTitleOrganizationalChart" loCatId="hierarchy" qsTypeId="urn:microsoft.com/office/officeart/2005/8/quickstyle/simple2" qsCatId="simple" csTypeId="urn:microsoft.com/office/officeart/2005/8/colors/accent2_1" csCatId="accent2" phldr="1"/>
      <dgm:spPr/>
      <dgm:t>
        <a:bodyPr/>
        <a:lstStyle/>
        <a:p>
          <a:endParaRPr lang="en-SG"/>
        </a:p>
      </dgm:t>
    </dgm:pt>
    <dgm:pt modelId="{1E1F9916-AF3A-4591-BA98-75CB0063F839}">
      <dgm:prSet phldrT="[Text]"/>
      <dgm:spPr/>
      <dgm:t>
        <a:bodyPr/>
        <a:lstStyle/>
        <a:p>
          <a:r>
            <a:rPr lang="en-SG" dirty="0"/>
            <a:t>Economic incentive</a:t>
          </a:r>
        </a:p>
      </dgm:t>
    </dgm:pt>
    <dgm:pt modelId="{3F581926-D812-4CF1-BF97-C32B79C631C2}" type="parTrans" cxnId="{8E0B3D72-41E7-4A7A-A4A8-B1D8D31D37A3}">
      <dgm:prSet/>
      <dgm:spPr/>
      <dgm:t>
        <a:bodyPr/>
        <a:lstStyle/>
        <a:p>
          <a:endParaRPr lang="en-SG"/>
        </a:p>
      </dgm:t>
    </dgm:pt>
    <dgm:pt modelId="{AD578C83-67C0-40B1-9CC3-A2B073296E4B}" type="sibTrans" cxnId="{8E0B3D72-41E7-4A7A-A4A8-B1D8D31D37A3}">
      <dgm:prSet/>
      <dgm:spPr/>
      <dgm:t>
        <a:bodyPr/>
        <a:lstStyle/>
        <a:p>
          <a:endParaRPr lang="en-SG"/>
        </a:p>
      </dgm:t>
    </dgm:pt>
    <dgm:pt modelId="{E41F974A-7233-4D01-A811-9B8C4AE08C27}">
      <dgm:prSet phldrT="[Text]"/>
      <dgm:spPr/>
      <dgm:t>
        <a:bodyPr/>
        <a:lstStyle/>
        <a:p>
          <a:r>
            <a:rPr lang="en-SG" dirty="0"/>
            <a:t>Market economic model/beneficial to all</a:t>
          </a:r>
        </a:p>
      </dgm:t>
    </dgm:pt>
    <dgm:pt modelId="{508DDC99-5BDB-4F4A-B270-C4C623EE5B16}" type="parTrans" cxnId="{BF105E20-B8DC-4491-8A5E-431C6CA6C018}">
      <dgm:prSet/>
      <dgm:spPr/>
      <dgm:t>
        <a:bodyPr/>
        <a:lstStyle/>
        <a:p>
          <a:endParaRPr lang="en-SG"/>
        </a:p>
      </dgm:t>
    </dgm:pt>
    <dgm:pt modelId="{D3D563B8-1AC4-41B1-BD3D-0F815CA387C4}" type="sibTrans" cxnId="{BF105E20-B8DC-4491-8A5E-431C6CA6C018}">
      <dgm:prSet/>
      <dgm:spPr/>
      <dgm:t>
        <a:bodyPr/>
        <a:lstStyle/>
        <a:p>
          <a:endParaRPr lang="en-SG"/>
        </a:p>
      </dgm:t>
    </dgm:pt>
    <dgm:pt modelId="{7FFAB61C-0BD2-482E-AAB6-FF0C83F87951}">
      <dgm:prSet phldrT="[Text]"/>
      <dgm:spPr/>
      <dgm:t>
        <a:bodyPr/>
        <a:lstStyle/>
        <a:p>
          <a:r>
            <a:rPr lang="en-SG" dirty="0"/>
            <a:t>Rewards for hardworking people and contributions to the improvement of general economies</a:t>
          </a:r>
        </a:p>
      </dgm:t>
    </dgm:pt>
    <dgm:pt modelId="{A3CBF0E8-A54B-4C4B-BDE0-4F0403602FB3}" type="parTrans" cxnId="{789A50AB-064A-4188-8828-29B0146D5350}">
      <dgm:prSet/>
      <dgm:spPr/>
      <dgm:t>
        <a:bodyPr/>
        <a:lstStyle/>
        <a:p>
          <a:endParaRPr lang="en-SG"/>
        </a:p>
      </dgm:t>
    </dgm:pt>
    <dgm:pt modelId="{D0BAF1D9-5437-4ED3-AFED-2ADB35AACDF2}" type="sibTrans" cxnId="{789A50AB-064A-4188-8828-29B0146D5350}">
      <dgm:prSet/>
      <dgm:spPr/>
      <dgm:t>
        <a:bodyPr/>
        <a:lstStyle/>
        <a:p>
          <a:endParaRPr lang="en-SG"/>
        </a:p>
      </dgm:t>
    </dgm:pt>
    <dgm:pt modelId="{3B36E2C6-58B1-468F-BD22-67F1A1F13DE7}">
      <dgm:prSet phldrT="[Text]"/>
      <dgm:spPr/>
      <dgm:t>
        <a:bodyPr/>
        <a:lstStyle/>
        <a:p>
          <a:r>
            <a:rPr lang="en-SG" dirty="0"/>
            <a:t>Improves efficiency and overall economic performance</a:t>
          </a:r>
        </a:p>
      </dgm:t>
    </dgm:pt>
    <dgm:pt modelId="{8DE367A4-40A8-4230-8192-63E8505E71E3}" type="parTrans" cxnId="{4E616DA0-3CE3-402A-BCB2-2F6925E25DE9}">
      <dgm:prSet/>
      <dgm:spPr/>
      <dgm:t>
        <a:bodyPr/>
        <a:lstStyle/>
        <a:p>
          <a:endParaRPr lang="en-SG"/>
        </a:p>
      </dgm:t>
    </dgm:pt>
    <dgm:pt modelId="{DB6414E4-BC2C-4A94-A7B4-A380E6A2458A}" type="sibTrans" cxnId="{4E616DA0-3CE3-402A-BCB2-2F6925E25DE9}">
      <dgm:prSet/>
      <dgm:spPr/>
      <dgm:t>
        <a:bodyPr/>
        <a:lstStyle/>
        <a:p>
          <a:endParaRPr lang="en-SG"/>
        </a:p>
      </dgm:t>
    </dgm:pt>
    <dgm:pt modelId="{B9503564-43B7-409E-AC2A-C43BC605A871}">
      <dgm:prSet phldrT="[Text]"/>
      <dgm:spPr/>
      <dgm:t>
        <a:bodyPr/>
        <a:lstStyle/>
        <a:p>
          <a:r>
            <a:rPr lang="en-SG" dirty="0"/>
            <a:t>Cooperative incentive/beneficial to the companies</a:t>
          </a:r>
        </a:p>
      </dgm:t>
    </dgm:pt>
    <dgm:pt modelId="{0EED4DC7-409D-4ED7-BB69-4868D478D5D8}" type="parTrans" cxnId="{7AF51D54-100C-4017-82CF-C8353F9EAF80}">
      <dgm:prSet/>
      <dgm:spPr/>
      <dgm:t>
        <a:bodyPr/>
        <a:lstStyle/>
        <a:p>
          <a:endParaRPr lang="en-SG"/>
        </a:p>
      </dgm:t>
    </dgm:pt>
    <dgm:pt modelId="{E0346E97-8329-480E-ADC2-7F2B9737E26F}" type="sibTrans" cxnId="{7AF51D54-100C-4017-82CF-C8353F9EAF80}">
      <dgm:prSet/>
      <dgm:spPr/>
      <dgm:t>
        <a:bodyPr/>
        <a:lstStyle/>
        <a:p>
          <a:endParaRPr lang="en-SG"/>
        </a:p>
      </dgm:t>
    </dgm:pt>
    <dgm:pt modelId="{CAD15749-EAA2-410E-BD5F-D4AC4B102996}">
      <dgm:prSet phldrT="[Text]"/>
      <dgm:spPr/>
      <dgm:t>
        <a:bodyPr/>
        <a:lstStyle/>
        <a:p>
          <a:r>
            <a:rPr lang="en-SG" dirty="0"/>
            <a:t>Rewards according to market value without considering about real contributions</a:t>
          </a:r>
        </a:p>
      </dgm:t>
    </dgm:pt>
    <dgm:pt modelId="{B144133D-3D5A-4D0C-8123-D0B085F01C7E}" type="parTrans" cxnId="{F06E1E74-6C3B-4D2C-A372-5C6BDC7DB81E}">
      <dgm:prSet/>
      <dgm:spPr/>
      <dgm:t>
        <a:bodyPr/>
        <a:lstStyle/>
        <a:p>
          <a:endParaRPr lang="en-SG"/>
        </a:p>
      </dgm:t>
    </dgm:pt>
    <dgm:pt modelId="{EDBEF8CA-E70F-430E-904C-8470BA28ABB8}" type="sibTrans" cxnId="{F06E1E74-6C3B-4D2C-A372-5C6BDC7DB81E}">
      <dgm:prSet/>
      <dgm:spPr/>
      <dgm:t>
        <a:bodyPr/>
        <a:lstStyle/>
        <a:p>
          <a:endParaRPr lang="en-SG"/>
        </a:p>
      </dgm:t>
    </dgm:pt>
    <dgm:pt modelId="{46591249-0497-4F91-9A81-D7F8FCA077C8}" type="pres">
      <dgm:prSet presAssocID="{4A686B5E-5A82-419A-AA2F-A663C12DDFCA}" presName="hierChild1" presStyleCnt="0">
        <dgm:presLayoutVars>
          <dgm:orgChart val="1"/>
          <dgm:chPref val="1"/>
          <dgm:dir/>
          <dgm:animOne val="branch"/>
          <dgm:animLvl val="lvl"/>
          <dgm:resizeHandles/>
        </dgm:presLayoutVars>
      </dgm:prSet>
      <dgm:spPr/>
    </dgm:pt>
    <dgm:pt modelId="{3355EE1C-4C86-41F4-BF59-3CB26B3E78C4}" type="pres">
      <dgm:prSet presAssocID="{1E1F9916-AF3A-4591-BA98-75CB0063F839}" presName="hierRoot1" presStyleCnt="0">
        <dgm:presLayoutVars>
          <dgm:hierBranch val="init"/>
        </dgm:presLayoutVars>
      </dgm:prSet>
      <dgm:spPr/>
    </dgm:pt>
    <dgm:pt modelId="{9D6DB177-BBFB-4556-91D1-11D8D80A3960}" type="pres">
      <dgm:prSet presAssocID="{1E1F9916-AF3A-4591-BA98-75CB0063F839}" presName="rootComposite1" presStyleCnt="0"/>
      <dgm:spPr/>
    </dgm:pt>
    <dgm:pt modelId="{88C65D26-919E-4A17-AD18-6CB03CCE1AA6}" type="pres">
      <dgm:prSet presAssocID="{1E1F9916-AF3A-4591-BA98-75CB0063F839}" presName="rootText1" presStyleLbl="node0" presStyleIdx="0" presStyleCnt="1">
        <dgm:presLayoutVars>
          <dgm:chMax/>
          <dgm:chPref val="3"/>
        </dgm:presLayoutVars>
      </dgm:prSet>
      <dgm:spPr/>
    </dgm:pt>
    <dgm:pt modelId="{09C7F1D8-388C-45E2-9F3F-4CFA1C55A3C6}" type="pres">
      <dgm:prSet presAssocID="{1E1F9916-AF3A-4591-BA98-75CB0063F839}" presName="titleText1" presStyleLbl="fgAcc0" presStyleIdx="0" presStyleCnt="1">
        <dgm:presLayoutVars>
          <dgm:chMax val="0"/>
          <dgm:chPref val="0"/>
        </dgm:presLayoutVars>
      </dgm:prSet>
      <dgm:spPr/>
    </dgm:pt>
    <dgm:pt modelId="{C03CD9CF-2AB5-4E00-B27C-96CFB9D4B4A0}" type="pres">
      <dgm:prSet presAssocID="{1E1F9916-AF3A-4591-BA98-75CB0063F839}" presName="rootConnector1" presStyleLbl="node1" presStyleIdx="0" presStyleCnt="5"/>
      <dgm:spPr/>
    </dgm:pt>
    <dgm:pt modelId="{6FB3BD73-B02C-4765-928A-747233531FCA}" type="pres">
      <dgm:prSet presAssocID="{1E1F9916-AF3A-4591-BA98-75CB0063F839}" presName="hierChild2" presStyleCnt="0"/>
      <dgm:spPr/>
    </dgm:pt>
    <dgm:pt modelId="{D507923D-ABD7-49BD-958B-95DEB6A260B4}" type="pres">
      <dgm:prSet presAssocID="{508DDC99-5BDB-4F4A-B270-C4C623EE5B16}" presName="Name37" presStyleLbl="parChTrans1D2" presStyleIdx="0" presStyleCnt="2"/>
      <dgm:spPr/>
    </dgm:pt>
    <dgm:pt modelId="{6BC8045C-5F63-40C0-817E-520ACA0DA960}" type="pres">
      <dgm:prSet presAssocID="{E41F974A-7233-4D01-A811-9B8C4AE08C27}" presName="hierRoot2" presStyleCnt="0">
        <dgm:presLayoutVars>
          <dgm:hierBranch val="init"/>
        </dgm:presLayoutVars>
      </dgm:prSet>
      <dgm:spPr/>
    </dgm:pt>
    <dgm:pt modelId="{ED068FB7-7CE9-4236-8E30-51BE1728DF4F}" type="pres">
      <dgm:prSet presAssocID="{E41F974A-7233-4D01-A811-9B8C4AE08C27}" presName="rootComposite" presStyleCnt="0"/>
      <dgm:spPr/>
    </dgm:pt>
    <dgm:pt modelId="{591816B3-D98F-4AC2-91AD-22BE8B12D288}" type="pres">
      <dgm:prSet presAssocID="{E41F974A-7233-4D01-A811-9B8C4AE08C27}" presName="rootText" presStyleLbl="node1" presStyleIdx="0" presStyleCnt="5">
        <dgm:presLayoutVars>
          <dgm:chMax/>
          <dgm:chPref val="3"/>
        </dgm:presLayoutVars>
      </dgm:prSet>
      <dgm:spPr/>
    </dgm:pt>
    <dgm:pt modelId="{C687CEC3-D331-41FF-BC19-7553CC724DB8}" type="pres">
      <dgm:prSet presAssocID="{E41F974A-7233-4D01-A811-9B8C4AE08C27}" presName="titleText2" presStyleLbl="fgAcc1" presStyleIdx="0" presStyleCnt="5">
        <dgm:presLayoutVars>
          <dgm:chMax val="0"/>
          <dgm:chPref val="0"/>
        </dgm:presLayoutVars>
      </dgm:prSet>
      <dgm:spPr/>
    </dgm:pt>
    <dgm:pt modelId="{68E79E46-5A06-45A7-983A-0907E1AC4C3D}" type="pres">
      <dgm:prSet presAssocID="{E41F974A-7233-4D01-A811-9B8C4AE08C27}" presName="rootConnector" presStyleLbl="node2" presStyleIdx="0" presStyleCnt="0"/>
      <dgm:spPr/>
    </dgm:pt>
    <dgm:pt modelId="{E8AE9E59-094A-452E-855B-755345E00F00}" type="pres">
      <dgm:prSet presAssocID="{E41F974A-7233-4D01-A811-9B8C4AE08C27}" presName="hierChild4" presStyleCnt="0"/>
      <dgm:spPr/>
    </dgm:pt>
    <dgm:pt modelId="{A9ED4543-E562-47E7-A293-ADFC29C24DBE}" type="pres">
      <dgm:prSet presAssocID="{A3CBF0E8-A54B-4C4B-BDE0-4F0403602FB3}" presName="Name37" presStyleLbl="parChTrans1D3" presStyleIdx="0" presStyleCnt="3"/>
      <dgm:spPr/>
    </dgm:pt>
    <dgm:pt modelId="{BD76570F-32EE-48E2-99F4-68F5095405F5}" type="pres">
      <dgm:prSet presAssocID="{7FFAB61C-0BD2-482E-AAB6-FF0C83F87951}" presName="hierRoot2" presStyleCnt="0">
        <dgm:presLayoutVars>
          <dgm:hierBranch val="init"/>
        </dgm:presLayoutVars>
      </dgm:prSet>
      <dgm:spPr/>
    </dgm:pt>
    <dgm:pt modelId="{2A294899-E751-4D01-8DF4-886BD7BB0B9C}" type="pres">
      <dgm:prSet presAssocID="{7FFAB61C-0BD2-482E-AAB6-FF0C83F87951}" presName="rootComposite" presStyleCnt="0"/>
      <dgm:spPr/>
    </dgm:pt>
    <dgm:pt modelId="{EC7DF11B-9172-4EDF-BC56-471B00893217}" type="pres">
      <dgm:prSet presAssocID="{7FFAB61C-0BD2-482E-AAB6-FF0C83F87951}" presName="rootText" presStyleLbl="node1" presStyleIdx="1" presStyleCnt="5">
        <dgm:presLayoutVars>
          <dgm:chMax/>
          <dgm:chPref val="3"/>
        </dgm:presLayoutVars>
      </dgm:prSet>
      <dgm:spPr/>
    </dgm:pt>
    <dgm:pt modelId="{1645E0E0-15C4-4F3E-B820-470E3FCB6F56}" type="pres">
      <dgm:prSet presAssocID="{7FFAB61C-0BD2-482E-AAB6-FF0C83F87951}" presName="titleText2" presStyleLbl="fgAcc1" presStyleIdx="1" presStyleCnt="5">
        <dgm:presLayoutVars>
          <dgm:chMax val="0"/>
          <dgm:chPref val="0"/>
        </dgm:presLayoutVars>
      </dgm:prSet>
      <dgm:spPr/>
    </dgm:pt>
    <dgm:pt modelId="{46A16070-7CAF-4FB6-86C4-1FF36DC8B32F}" type="pres">
      <dgm:prSet presAssocID="{7FFAB61C-0BD2-482E-AAB6-FF0C83F87951}" presName="rootConnector" presStyleLbl="node3" presStyleIdx="0" presStyleCnt="0"/>
      <dgm:spPr/>
    </dgm:pt>
    <dgm:pt modelId="{8E664FB2-26C9-47DE-8858-56D775A4FD03}" type="pres">
      <dgm:prSet presAssocID="{7FFAB61C-0BD2-482E-AAB6-FF0C83F87951}" presName="hierChild4" presStyleCnt="0"/>
      <dgm:spPr/>
    </dgm:pt>
    <dgm:pt modelId="{CC64F8C7-089F-490F-8542-7ECB399EE2B3}" type="pres">
      <dgm:prSet presAssocID="{7FFAB61C-0BD2-482E-AAB6-FF0C83F87951}" presName="hierChild5" presStyleCnt="0"/>
      <dgm:spPr/>
    </dgm:pt>
    <dgm:pt modelId="{373C0678-57CC-4855-A197-F15DB0AA04C4}" type="pres">
      <dgm:prSet presAssocID="{8DE367A4-40A8-4230-8192-63E8505E71E3}" presName="Name37" presStyleLbl="parChTrans1D3" presStyleIdx="1" presStyleCnt="3"/>
      <dgm:spPr/>
    </dgm:pt>
    <dgm:pt modelId="{EDA8D991-CEEF-4301-8AB5-F362D6747307}" type="pres">
      <dgm:prSet presAssocID="{3B36E2C6-58B1-468F-BD22-67F1A1F13DE7}" presName="hierRoot2" presStyleCnt="0">
        <dgm:presLayoutVars>
          <dgm:hierBranch val="init"/>
        </dgm:presLayoutVars>
      </dgm:prSet>
      <dgm:spPr/>
    </dgm:pt>
    <dgm:pt modelId="{44FC993D-7EFB-48C3-9D9E-C6890FA93552}" type="pres">
      <dgm:prSet presAssocID="{3B36E2C6-58B1-468F-BD22-67F1A1F13DE7}" presName="rootComposite" presStyleCnt="0"/>
      <dgm:spPr/>
    </dgm:pt>
    <dgm:pt modelId="{03AEE30C-7C3A-409A-B769-85C172101CCE}" type="pres">
      <dgm:prSet presAssocID="{3B36E2C6-58B1-468F-BD22-67F1A1F13DE7}" presName="rootText" presStyleLbl="node1" presStyleIdx="2" presStyleCnt="5">
        <dgm:presLayoutVars>
          <dgm:chMax/>
          <dgm:chPref val="3"/>
        </dgm:presLayoutVars>
      </dgm:prSet>
      <dgm:spPr/>
    </dgm:pt>
    <dgm:pt modelId="{DC33FEE3-1AC5-4614-84AC-DA77C2720171}" type="pres">
      <dgm:prSet presAssocID="{3B36E2C6-58B1-468F-BD22-67F1A1F13DE7}" presName="titleText2" presStyleLbl="fgAcc1" presStyleIdx="2" presStyleCnt="5">
        <dgm:presLayoutVars>
          <dgm:chMax val="0"/>
          <dgm:chPref val="0"/>
        </dgm:presLayoutVars>
      </dgm:prSet>
      <dgm:spPr/>
    </dgm:pt>
    <dgm:pt modelId="{1B187C60-AC7C-4939-8C49-252132869619}" type="pres">
      <dgm:prSet presAssocID="{3B36E2C6-58B1-468F-BD22-67F1A1F13DE7}" presName="rootConnector" presStyleLbl="node3" presStyleIdx="0" presStyleCnt="0"/>
      <dgm:spPr/>
    </dgm:pt>
    <dgm:pt modelId="{F8A690F5-C601-4D09-9725-163FB2E2A47A}" type="pres">
      <dgm:prSet presAssocID="{3B36E2C6-58B1-468F-BD22-67F1A1F13DE7}" presName="hierChild4" presStyleCnt="0"/>
      <dgm:spPr/>
    </dgm:pt>
    <dgm:pt modelId="{CD0C3ABC-177B-42B3-A9EC-60A0EB916752}" type="pres">
      <dgm:prSet presAssocID="{3B36E2C6-58B1-468F-BD22-67F1A1F13DE7}" presName="hierChild5" presStyleCnt="0"/>
      <dgm:spPr/>
    </dgm:pt>
    <dgm:pt modelId="{987BE363-5B5C-4A56-B053-900CFC78E7EF}" type="pres">
      <dgm:prSet presAssocID="{E41F974A-7233-4D01-A811-9B8C4AE08C27}" presName="hierChild5" presStyleCnt="0"/>
      <dgm:spPr/>
    </dgm:pt>
    <dgm:pt modelId="{B4CC9CE0-9A01-45BD-AF7C-32BAAA0B4DB6}" type="pres">
      <dgm:prSet presAssocID="{0EED4DC7-409D-4ED7-BB69-4868D478D5D8}" presName="Name37" presStyleLbl="parChTrans1D2" presStyleIdx="1" presStyleCnt="2"/>
      <dgm:spPr/>
    </dgm:pt>
    <dgm:pt modelId="{4705964E-271F-4330-8184-B27E84B0AAAF}" type="pres">
      <dgm:prSet presAssocID="{B9503564-43B7-409E-AC2A-C43BC605A871}" presName="hierRoot2" presStyleCnt="0">
        <dgm:presLayoutVars>
          <dgm:hierBranch val="init"/>
        </dgm:presLayoutVars>
      </dgm:prSet>
      <dgm:spPr/>
    </dgm:pt>
    <dgm:pt modelId="{CBD81D30-2E5C-4FFC-BF06-3ED23D7C82AB}" type="pres">
      <dgm:prSet presAssocID="{B9503564-43B7-409E-AC2A-C43BC605A871}" presName="rootComposite" presStyleCnt="0"/>
      <dgm:spPr/>
    </dgm:pt>
    <dgm:pt modelId="{16D0A20B-4261-4ADD-8BE6-C34DCBAF2A04}" type="pres">
      <dgm:prSet presAssocID="{B9503564-43B7-409E-AC2A-C43BC605A871}" presName="rootText" presStyleLbl="node1" presStyleIdx="3" presStyleCnt="5">
        <dgm:presLayoutVars>
          <dgm:chMax/>
          <dgm:chPref val="3"/>
        </dgm:presLayoutVars>
      </dgm:prSet>
      <dgm:spPr/>
    </dgm:pt>
    <dgm:pt modelId="{387789BF-746E-4A70-B01B-724980A490FA}" type="pres">
      <dgm:prSet presAssocID="{B9503564-43B7-409E-AC2A-C43BC605A871}" presName="titleText2" presStyleLbl="fgAcc1" presStyleIdx="3" presStyleCnt="5">
        <dgm:presLayoutVars>
          <dgm:chMax val="0"/>
          <dgm:chPref val="0"/>
        </dgm:presLayoutVars>
      </dgm:prSet>
      <dgm:spPr/>
    </dgm:pt>
    <dgm:pt modelId="{8571A39F-9ABA-404B-A7E3-D445DE0ED4F0}" type="pres">
      <dgm:prSet presAssocID="{B9503564-43B7-409E-AC2A-C43BC605A871}" presName="rootConnector" presStyleLbl="node2" presStyleIdx="0" presStyleCnt="0"/>
      <dgm:spPr/>
    </dgm:pt>
    <dgm:pt modelId="{FD206009-75FF-4C2B-8680-CC751AE5D2C4}" type="pres">
      <dgm:prSet presAssocID="{B9503564-43B7-409E-AC2A-C43BC605A871}" presName="hierChild4" presStyleCnt="0"/>
      <dgm:spPr/>
    </dgm:pt>
    <dgm:pt modelId="{78D00E6D-696D-4E19-A419-645DF4EB0413}" type="pres">
      <dgm:prSet presAssocID="{B144133D-3D5A-4D0C-8123-D0B085F01C7E}" presName="Name37" presStyleLbl="parChTrans1D3" presStyleIdx="2" presStyleCnt="3"/>
      <dgm:spPr/>
    </dgm:pt>
    <dgm:pt modelId="{6F052895-2644-4D67-ACFC-DAD2C4FB7406}" type="pres">
      <dgm:prSet presAssocID="{CAD15749-EAA2-410E-BD5F-D4AC4B102996}" presName="hierRoot2" presStyleCnt="0">
        <dgm:presLayoutVars>
          <dgm:hierBranch val="init"/>
        </dgm:presLayoutVars>
      </dgm:prSet>
      <dgm:spPr/>
    </dgm:pt>
    <dgm:pt modelId="{3FA6B6D2-C058-4364-A307-A4D27549EAA8}" type="pres">
      <dgm:prSet presAssocID="{CAD15749-EAA2-410E-BD5F-D4AC4B102996}" presName="rootComposite" presStyleCnt="0"/>
      <dgm:spPr/>
    </dgm:pt>
    <dgm:pt modelId="{328A00DE-58C5-4214-9D79-2A81BDD7F59C}" type="pres">
      <dgm:prSet presAssocID="{CAD15749-EAA2-410E-BD5F-D4AC4B102996}" presName="rootText" presStyleLbl="node1" presStyleIdx="4" presStyleCnt="5">
        <dgm:presLayoutVars>
          <dgm:chMax/>
          <dgm:chPref val="3"/>
        </dgm:presLayoutVars>
      </dgm:prSet>
      <dgm:spPr/>
    </dgm:pt>
    <dgm:pt modelId="{D27D2918-FECE-415C-BDDF-102C01470776}" type="pres">
      <dgm:prSet presAssocID="{CAD15749-EAA2-410E-BD5F-D4AC4B102996}" presName="titleText2" presStyleLbl="fgAcc1" presStyleIdx="4" presStyleCnt="5">
        <dgm:presLayoutVars>
          <dgm:chMax val="0"/>
          <dgm:chPref val="0"/>
        </dgm:presLayoutVars>
      </dgm:prSet>
      <dgm:spPr/>
    </dgm:pt>
    <dgm:pt modelId="{77FF999A-F6FF-4863-A86E-B0F136E994A0}" type="pres">
      <dgm:prSet presAssocID="{CAD15749-EAA2-410E-BD5F-D4AC4B102996}" presName="rootConnector" presStyleLbl="node3" presStyleIdx="0" presStyleCnt="0"/>
      <dgm:spPr/>
    </dgm:pt>
    <dgm:pt modelId="{F9FED7AB-7382-417D-8270-22FFB4697724}" type="pres">
      <dgm:prSet presAssocID="{CAD15749-EAA2-410E-BD5F-D4AC4B102996}" presName="hierChild4" presStyleCnt="0"/>
      <dgm:spPr/>
    </dgm:pt>
    <dgm:pt modelId="{90B82FFA-D11C-48F0-A4EE-EC652707BD47}" type="pres">
      <dgm:prSet presAssocID="{CAD15749-EAA2-410E-BD5F-D4AC4B102996}" presName="hierChild5" presStyleCnt="0"/>
      <dgm:spPr/>
    </dgm:pt>
    <dgm:pt modelId="{3027DA43-7E6D-4A0E-8981-7DF5D4FC1D2F}" type="pres">
      <dgm:prSet presAssocID="{B9503564-43B7-409E-AC2A-C43BC605A871}" presName="hierChild5" presStyleCnt="0"/>
      <dgm:spPr/>
    </dgm:pt>
    <dgm:pt modelId="{9144D607-8361-436A-8D62-C0CED30961D9}" type="pres">
      <dgm:prSet presAssocID="{1E1F9916-AF3A-4591-BA98-75CB0063F839}" presName="hierChild3" presStyleCnt="0"/>
      <dgm:spPr/>
    </dgm:pt>
  </dgm:ptLst>
  <dgm:cxnLst>
    <dgm:cxn modelId="{F9822311-7DE9-4FA3-B505-62C1B1F9E0C7}" type="presOf" srcId="{3B36E2C6-58B1-468F-BD22-67F1A1F13DE7}" destId="{03AEE30C-7C3A-409A-B769-85C172101CCE}" srcOrd="0" destOrd="0" presId="urn:microsoft.com/office/officeart/2008/layout/NameandTitleOrganizationalChart"/>
    <dgm:cxn modelId="{52568A11-0C10-497D-8505-16C4D3D7D179}" type="presOf" srcId="{0EED4DC7-409D-4ED7-BB69-4868D478D5D8}" destId="{B4CC9CE0-9A01-45BD-AF7C-32BAAA0B4DB6}" srcOrd="0" destOrd="0" presId="urn:microsoft.com/office/officeart/2008/layout/NameandTitleOrganizationalChart"/>
    <dgm:cxn modelId="{CEB7DE1B-5E99-4A59-86AC-6501ABD9866A}" type="presOf" srcId="{8DE367A4-40A8-4230-8192-63E8505E71E3}" destId="{373C0678-57CC-4855-A197-F15DB0AA04C4}" srcOrd="0" destOrd="0" presId="urn:microsoft.com/office/officeart/2008/layout/NameandTitleOrganizationalChart"/>
    <dgm:cxn modelId="{25489F1C-30C1-4AD4-A21F-4179F519BE63}" type="presOf" srcId="{A3CBF0E8-A54B-4C4B-BDE0-4F0403602FB3}" destId="{A9ED4543-E562-47E7-A293-ADFC29C24DBE}" srcOrd="0" destOrd="0" presId="urn:microsoft.com/office/officeart/2008/layout/NameandTitleOrganizationalChart"/>
    <dgm:cxn modelId="{BF105E20-B8DC-4491-8A5E-431C6CA6C018}" srcId="{1E1F9916-AF3A-4591-BA98-75CB0063F839}" destId="{E41F974A-7233-4D01-A811-9B8C4AE08C27}" srcOrd="0" destOrd="0" parTransId="{508DDC99-5BDB-4F4A-B270-C4C623EE5B16}" sibTransId="{D3D563B8-1AC4-41B1-BD3D-0F815CA387C4}"/>
    <dgm:cxn modelId="{382AA92D-BFD0-4917-A16D-1F89E33EE473}" type="presOf" srcId="{CAD15749-EAA2-410E-BD5F-D4AC4B102996}" destId="{77FF999A-F6FF-4863-A86E-B0F136E994A0}" srcOrd="1" destOrd="0" presId="urn:microsoft.com/office/officeart/2008/layout/NameandTitleOrganizationalChart"/>
    <dgm:cxn modelId="{96A0D330-82E5-4ED0-A5F5-ED5729739C84}" type="presOf" srcId="{E41F974A-7233-4D01-A811-9B8C4AE08C27}" destId="{591816B3-D98F-4AC2-91AD-22BE8B12D288}" srcOrd="0" destOrd="0" presId="urn:microsoft.com/office/officeart/2008/layout/NameandTitleOrganizationalChart"/>
    <dgm:cxn modelId="{3C481343-D565-46C8-95A3-1A9B56643BF4}" type="presOf" srcId="{B144133D-3D5A-4D0C-8123-D0B085F01C7E}" destId="{78D00E6D-696D-4E19-A419-645DF4EB0413}" srcOrd="0" destOrd="0" presId="urn:microsoft.com/office/officeart/2008/layout/NameandTitleOrganizationalChart"/>
    <dgm:cxn modelId="{62A92B68-ABCB-4481-B622-D88E49F2BBF9}" type="presOf" srcId="{CAD15749-EAA2-410E-BD5F-D4AC4B102996}" destId="{328A00DE-58C5-4214-9D79-2A81BDD7F59C}" srcOrd="0" destOrd="0" presId="urn:microsoft.com/office/officeart/2008/layout/NameandTitleOrganizationalChart"/>
    <dgm:cxn modelId="{91408370-4C19-4775-AED3-5221F057BD75}" type="presOf" srcId="{B9503564-43B7-409E-AC2A-C43BC605A871}" destId="{8571A39F-9ABA-404B-A7E3-D445DE0ED4F0}" srcOrd="1" destOrd="0" presId="urn:microsoft.com/office/officeart/2008/layout/NameandTitleOrganizationalChart"/>
    <dgm:cxn modelId="{FBAD3072-0BCA-499E-9D9E-B15F91DABCC8}" type="presOf" srcId="{7FFAB61C-0BD2-482E-AAB6-FF0C83F87951}" destId="{EC7DF11B-9172-4EDF-BC56-471B00893217}" srcOrd="0" destOrd="0" presId="urn:microsoft.com/office/officeart/2008/layout/NameandTitleOrganizationalChart"/>
    <dgm:cxn modelId="{8E0B3D72-41E7-4A7A-A4A8-B1D8D31D37A3}" srcId="{4A686B5E-5A82-419A-AA2F-A663C12DDFCA}" destId="{1E1F9916-AF3A-4591-BA98-75CB0063F839}" srcOrd="0" destOrd="0" parTransId="{3F581926-D812-4CF1-BF97-C32B79C631C2}" sibTransId="{AD578C83-67C0-40B1-9CC3-A2B073296E4B}"/>
    <dgm:cxn modelId="{D4EDF453-CCCC-4FA7-996D-8C6DF7DD232D}" type="presOf" srcId="{1E1F9916-AF3A-4591-BA98-75CB0063F839}" destId="{88C65D26-919E-4A17-AD18-6CB03CCE1AA6}" srcOrd="0" destOrd="0" presId="urn:microsoft.com/office/officeart/2008/layout/NameandTitleOrganizationalChart"/>
    <dgm:cxn modelId="{7AF51D54-100C-4017-82CF-C8353F9EAF80}" srcId="{1E1F9916-AF3A-4591-BA98-75CB0063F839}" destId="{B9503564-43B7-409E-AC2A-C43BC605A871}" srcOrd="1" destOrd="0" parTransId="{0EED4DC7-409D-4ED7-BB69-4868D478D5D8}" sibTransId="{E0346E97-8329-480E-ADC2-7F2B9737E26F}"/>
    <dgm:cxn modelId="{F06E1E74-6C3B-4D2C-A372-5C6BDC7DB81E}" srcId="{B9503564-43B7-409E-AC2A-C43BC605A871}" destId="{CAD15749-EAA2-410E-BD5F-D4AC4B102996}" srcOrd="0" destOrd="0" parTransId="{B144133D-3D5A-4D0C-8123-D0B085F01C7E}" sibTransId="{EDBEF8CA-E70F-430E-904C-8470BA28ABB8}"/>
    <dgm:cxn modelId="{F959DB84-B01D-4F38-BA67-63D0F8640E2C}" type="presOf" srcId="{EDBEF8CA-E70F-430E-904C-8470BA28ABB8}" destId="{D27D2918-FECE-415C-BDDF-102C01470776}" srcOrd="0" destOrd="0" presId="urn:microsoft.com/office/officeart/2008/layout/NameandTitleOrganizationalChart"/>
    <dgm:cxn modelId="{ECF63A86-34CA-4047-B61E-B5024970FC29}" type="presOf" srcId="{E0346E97-8329-480E-ADC2-7F2B9737E26F}" destId="{387789BF-746E-4A70-B01B-724980A490FA}" srcOrd="0" destOrd="0" presId="urn:microsoft.com/office/officeart/2008/layout/NameandTitleOrganizationalChart"/>
    <dgm:cxn modelId="{32ED6F94-F11C-4A4D-976F-57CB2C1C2929}" type="presOf" srcId="{AD578C83-67C0-40B1-9CC3-A2B073296E4B}" destId="{09C7F1D8-388C-45E2-9F3F-4CFA1C55A3C6}" srcOrd="0" destOrd="0" presId="urn:microsoft.com/office/officeart/2008/layout/NameandTitleOrganizationalChart"/>
    <dgm:cxn modelId="{4E616DA0-3CE3-402A-BCB2-2F6925E25DE9}" srcId="{E41F974A-7233-4D01-A811-9B8C4AE08C27}" destId="{3B36E2C6-58B1-468F-BD22-67F1A1F13DE7}" srcOrd="1" destOrd="0" parTransId="{8DE367A4-40A8-4230-8192-63E8505E71E3}" sibTransId="{DB6414E4-BC2C-4A94-A7B4-A380E6A2458A}"/>
    <dgm:cxn modelId="{D85FA1A3-7FE7-4849-9374-A89CBB2C9650}" type="presOf" srcId="{508DDC99-5BDB-4F4A-B270-C4C623EE5B16}" destId="{D507923D-ABD7-49BD-958B-95DEB6A260B4}" srcOrd="0" destOrd="0" presId="urn:microsoft.com/office/officeart/2008/layout/NameandTitleOrganizationalChart"/>
    <dgm:cxn modelId="{789A50AB-064A-4188-8828-29B0146D5350}" srcId="{E41F974A-7233-4D01-A811-9B8C4AE08C27}" destId="{7FFAB61C-0BD2-482E-AAB6-FF0C83F87951}" srcOrd="0" destOrd="0" parTransId="{A3CBF0E8-A54B-4C4B-BDE0-4F0403602FB3}" sibTransId="{D0BAF1D9-5437-4ED3-AFED-2ADB35AACDF2}"/>
    <dgm:cxn modelId="{8DD439AD-EA1B-4747-9DDA-DEC8C9BD3A81}" type="presOf" srcId="{4A686B5E-5A82-419A-AA2F-A663C12DDFCA}" destId="{46591249-0497-4F91-9A81-D7F8FCA077C8}" srcOrd="0" destOrd="0" presId="urn:microsoft.com/office/officeart/2008/layout/NameandTitleOrganizationalChart"/>
    <dgm:cxn modelId="{008D15B0-A1F0-412A-9F8C-E96C7F12A222}" type="presOf" srcId="{B9503564-43B7-409E-AC2A-C43BC605A871}" destId="{16D0A20B-4261-4ADD-8BE6-C34DCBAF2A04}" srcOrd="0" destOrd="0" presId="urn:microsoft.com/office/officeart/2008/layout/NameandTitleOrganizationalChart"/>
    <dgm:cxn modelId="{F35C72B3-800A-4685-92C3-E1DB0F714058}" type="presOf" srcId="{E41F974A-7233-4D01-A811-9B8C4AE08C27}" destId="{68E79E46-5A06-45A7-983A-0907E1AC4C3D}" srcOrd="1" destOrd="0" presId="urn:microsoft.com/office/officeart/2008/layout/NameandTitleOrganizationalChart"/>
    <dgm:cxn modelId="{2EEED1B5-C638-4E19-AA79-D351C017E330}" type="presOf" srcId="{7FFAB61C-0BD2-482E-AAB6-FF0C83F87951}" destId="{46A16070-7CAF-4FB6-86C4-1FF36DC8B32F}" srcOrd="1" destOrd="0" presId="urn:microsoft.com/office/officeart/2008/layout/NameandTitleOrganizationalChart"/>
    <dgm:cxn modelId="{CD8711BE-F7FD-49B5-B6D1-89DDD7D86182}" type="presOf" srcId="{D0BAF1D9-5437-4ED3-AFED-2ADB35AACDF2}" destId="{1645E0E0-15C4-4F3E-B820-470E3FCB6F56}" srcOrd="0" destOrd="0" presId="urn:microsoft.com/office/officeart/2008/layout/NameandTitleOrganizationalChart"/>
    <dgm:cxn modelId="{CCF8B8C4-02CC-4C66-8EBD-55F5F5A8BD2E}" type="presOf" srcId="{D3D563B8-1AC4-41B1-BD3D-0F815CA387C4}" destId="{C687CEC3-D331-41FF-BC19-7553CC724DB8}" srcOrd="0" destOrd="0" presId="urn:microsoft.com/office/officeart/2008/layout/NameandTitleOrganizationalChart"/>
    <dgm:cxn modelId="{475784E3-9B3C-454F-B968-3C104A552000}" type="presOf" srcId="{3B36E2C6-58B1-468F-BD22-67F1A1F13DE7}" destId="{1B187C60-AC7C-4939-8C49-252132869619}" srcOrd="1" destOrd="0" presId="urn:microsoft.com/office/officeart/2008/layout/NameandTitleOrganizationalChart"/>
    <dgm:cxn modelId="{31BBF0F5-4BC1-4A20-94CD-5960AA76711C}" type="presOf" srcId="{1E1F9916-AF3A-4591-BA98-75CB0063F839}" destId="{C03CD9CF-2AB5-4E00-B27C-96CFB9D4B4A0}" srcOrd="1" destOrd="0" presId="urn:microsoft.com/office/officeart/2008/layout/NameandTitleOrganizationalChart"/>
    <dgm:cxn modelId="{465145FF-6813-4FEA-A496-8BFBA1BFD327}" type="presOf" srcId="{DB6414E4-BC2C-4A94-A7B4-A380E6A2458A}" destId="{DC33FEE3-1AC5-4614-84AC-DA77C2720171}" srcOrd="0" destOrd="0" presId="urn:microsoft.com/office/officeart/2008/layout/NameandTitleOrganizationalChart"/>
    <dgm:cxn modelId="{B132EC20-72CC-4EB5-8D2A-FAD4A80312D7}" type="presParOf" srcId="{46591249-0497-4F91-9A81-D7F8FCA077C8}" destId="{3355EE1C-4C86-41F4-BF59-3CB26B3E78C4}" srcOrd="0" destOrd="0" presId="urn:microsoft.com/office/officeart/2008/layout/NameandTitleOrganizationalChart"/>
    <dgm:cxn modelId="{CBCF847F-E44B-46AB-82A0-C41DC6B1D836}" type="presParOf" srcId="{3355EE1C-4C86-41F4-BF59-3CB26B3E78C4}" destId="{9D6DB177-BBFB-4556-91D1-11D8D80A3960}" srcOrd="0" destOrd="0" presId="urn:microsoft.com/office/officeart/2008/layout/NameandTitleOrganizationalChart"/>
    <dgm:cxn modelId="{BAFD531F-DC29-4852-9E66-1748189622AF}" type="presParOf" srcId="{9D6DB177-BBFB-4556-91D1-11D8D80A3960}" destId="{88C65D26-919E-4A17-AD18-6CB03CCE1AA6}" srcOrd="0" destOrd="0" presId="urn:microsoft.com/office/officeart/2008/layout/NameandTitleOrganizationalChart"/>
    <dgm:cxn modelId="{BEC1B8D6-E8DE-4EF4-A157-2DACC631F91D}" type="presParOf" srcId="{9D6DB177-BBFB-4556-91D1-11D8D80A3960}" destId="{09C7F1D8-388C-45E2-9F3F-4CFA1C55A3C6}" srcOrd="1" destOrd="0" presId="urn:microsoft.com/office/officeart/2008/layout/NameandTitleOrganizationalChart"/>
    <dgm:cxn modelId="{B9EBF842-56CB-45E9-A93F-04E847125754}" type="presParOf" srcId="{9D6DB177-BBFB-4556-91D1-11D8D80A3960}" destId="{C03CD9CF-2AB5-4E00-B27C-96CFB9D4B4A0}" srcOrd="2" destOrd="0" presId="urn:microsoft.com/office/officeart/2008/layout/NameandTitleOrganizationalChart"/>
    <dgm:cxn modelId="{6C323810-543C-417C-81A2-FDE2EBD679AC}" type="presParOf" srcId="{3355EE1C-4C86-41F4-BF59-3CB26B3E78C4}" destId="{6FB3BD73-B02C-4765-928A-747233531FCA}" srcOrd="1" destOrd="0" presId="urn:microsoft.com/office/officeart/2008/layout/NameandTitleOrganizationalChart"/>
    <dgm:cxn modelId="{1AA2A127-CF73-4AEA-BC07-3A266195FFAF}" type="presParOf" srcId="{6FB3BD73-B02C-4765-928A-747233531FCA}" destId="{D507923D-ABD7-49BD-958B-95DEB6A260B4}" srcOrd="0" destOrd="0" presId="urn:microsoft.com/office/officeart/2008/layout/NameandTitleOrganizationalChart"/>
    <dgm:cxn modelId="{B057A1F4-EFED-4EF4-BD33-F5F71B9305C2}" type="presParOf" srcId="{6FB3BD73-B02C-4765-928A-747233531FCA}" destId="{6BC8045C-5F63-40C0-817E-520ACA0DA960}" srcOrd="1" destOrd="0" presId="urn:microsoft.com/office/officeart/2008/layout/NameandTitleOrganizationalChart"/>
    <dgm:cxn modelId="{DDC4BC51-FD7B-42E9-94F5-2857207151FD}" type="presParOf" srcId="{6BC8045C-5F63-40C0-817E-520ACA0DA960}" destId="{ED068FB7-7CE9-4236-8E30-51BE1728DF4F}" srcOrd="0" destOrd="0" presId="urn:microsoft.com/office/officeart/2008/layout/NameandTitleOrganizationalChart"/>
    <dgm:cxn modelId="{6EFFD9BC-BD62-4A0D-B288-28DE9086509E}" type="presParOf" srcId="{ED068FB7-7CE9-4236-8E30-51BE1728DF4F}" destId="{591816B3-D98F-4AC2-91AD-22BE8B12D288}" srcOrd="0" destOrd="0" presId="urn:microsoft.com/office/officeart/2008/layout/NameandTitleOrganizationalChart"/>
    <dgm:cxn modelId="{41E7806E-AB41-458B-9AE6-EA166366FC05}" type="presParOf" srcId="{ED068FB7-7CE9-4236-8E30-51BE1728DF4F}" destId="{C687CEC3-D331-41FF-BC19-7553CC724DB8}" srcOrd="1" destOrd="0" presId="urn:microsoft.com/office/officeart/2008/layout/NameandTitleOrganizationalChart"/>
    <dgm:cxn modelId="{72368B9B-4D39-4583-88FB-07B97C318010}" type="presParOf" srcId="{ED068FB7-7CE9-4236-8E30-51BE1728DF4F}" destId="{68E79E46-5A06-45A7-983A-0907E1AC4C3D}" srcOrd="2" destOrd="0" presId="urn:microsoft.com/office/officeart/2008/layout/NameandTitleOrganizationalChart"/>
    <dgm:cxn modelId="{AB038338-B99E-43BA-AAC7-325CAAE05A9B}" type="presParOf" srcId="{6BC8045C-5F63-40C0-817E-520ACA0DA960}" destId="{E8AE9E59-094A-452E-855B-755345E00F00}" srcOrd="1" destOrd="0" presId="urn:microsoft.com/office/officeart/2008/layout/NameandTitleOrganizationalChart"/>
    <dgm:cxn modelId="{A7964619-3DED-4EA5-AECC-045A07141060}" type="presParOf" srcId="{E8AE9E59-094A-452E-855B-755345E00F00}" destId="{A9ED4543-E562-47E7-A293-ADFC29C24DBE}" srcOrd="0" destOrd="0" presId="urn:microsoft.com/office/officeart/2008/layout/NameandTitleOrganizationalChart"/>
    <dgm:cxn modelId="{116F144A-D2B9-469D-A4AA-3AE4FB562ECA}" type="presParOf" srcId="{E8AE9E59-094A-452E-855B-755345E00F00}" destId="{BD76570F-32EE-48E2-99F4-68F5095405F5}" srcOrd="1" destOrd="0" presId="urn:microsoft.com/office/officeart/2008/layout/NameandTitleOrganizationalChart"/>
    <dgm:cxn modelId="{99F73C10-9ACF-4C39-B444-FC8A15A46DBD}" type="presParOf" srcId="{BD76570F-32EE-48E2-99F4-68F5095405F5}" destId="{2A294899-E751-4D01-8DF4-886BD7BB0B9C}" srcOrd="0" destOrd="0" presId="urn:microsoft.com/office/officeart/2008/layout/NameandTitleOrganizationalChart"/>
    <dgm:cxn modelId="{2EA8AF46-BC6B-4940-A7C6-B1A1F3BAB431}" type="presParOf" srcId="{2A294899-E751-4D01-8DF4-886BD7BB0B9C}" destId="{EC7DF11B-9172-4EDF-BC56-471B00893217}" srcOrd="0" destOrd="0" presId="urn:microsoft.com/office/officeart/2008/layout/NameandTitleOrganizationalChart"/>
    <dgm:cxn modelId="{FFA30063-0A55-41DB-87A4-F6EA050DB715}" type="presParOf" srcId="{2A294899-E751-4D01-8DF4-886BD7BB0B9C}" destId="{1645E0E0-15C4-4F3E-B820-470E3FCB6F56}" srcOrd="1" destOrd="0" presId="urn:microsoft.com/office/officeart/2008/layout/NameandTitleOrganizationalChart"/>
    <dgm:cxn modelId="{76156448-6BF0-440E-9A1A-014B1380D531}" type="presParOf" srcId="{2A294899-E751-4D01-8DF4-886BD7BB0B9C}" destId="{46A16070-7CAF-4FB6-86C4-1FF36DC8B32F}" srcOrd="2" destOrd="0" presId="urn:microsoft.com/office/officeart/2008/layout/NameandTitleOrganizationalChart"/>
    <dgm:cxn modelId="{C46D430A-73F0-468B-B00F-F98304C4A5A5}" type="presParOf" srcId="{BD76570F-32EE-48E2-99F4-68F5095405F5}" destId="{8E664FB2-26C9-47DE-8858-56D775A4FD03}" srcOrd="1" destOrd="0" presId="urn:microsoft.com/office/officeart/2008/layout/NameandTitleOrganizationalChart"/>
    <dgm:cxn modelId="{E87BB0B0-583B-4A45-8DA9-F0607A256749}" type="presParOf" srcId="{BD76570F-32EE-48E2-99F4-68F5095405F5}" destId="{CC64F8C7-089F-490F-8542-7ECB399EE2B3}" srcOrd="2" destOrd="0" presId="urn:microsoft.com/office/officeart/2008/layout/NameandTitleOrganizationalChart"/>
    <dgm:cxn modelId="{9583468C-375E-4F1C-BD08-AB088A8E1907}" type="presParOf" srcId="{E8AE9E59-094A-452E-855B-755345E00F00}" destId="{373C0678-57CC-4855-A197-F15DB0AA04C4}" srcOrd="2" destOrd="0" presId="urn:microsoft.com/office/officeart/2008/layout/NameandTitleOrganizationalChart"/>
    <dgm:cxn modelId="{D5F36183-4FBB-44F9-BA15-6FBD35C1E2AD}" type="presParOf" srcId="{E8AE9E59-094A-452E-855B-755345E00F00}" destId="{EDA8D991-CEEF-4301-8AB5-F362D6747307}" srcOrd="3" destOrd="0" presId="urn:microsoft.com/office/officeart/2008/layout/NameandTitleOrganizationalChart"/>
    <dgm:cxn modelId="{A8BC7307-8201-4523-9E87-AEAD60E4D1E1}" type="presParOf" srcId="{EDA8D991-CEEF-4301-8AB5-F362D6747307}" destId="{44FC993D-7EFB-48C3-9D9E-C6890FA93552}" srcOrd="0" destOrd="0" presId="urn:microsoft.com/office/officeart/2008/layout/NameandTitleOrganizationalChart"/>
    <dgm:cxn modelId="{F22F70D8-C19E-4897-9A89-18F2436A0941}" type="presParOf" srcId="{44FC993D-7EFB-48C3-9D9E-C6890FA93552}" destId="{03AEE30C-7C3A-409A-B769-85C172101CCE}" srcOrd="0" destOrd="0" presId="urn:microsoft.com/office/officeart/2008/layout/NameandTitleOrganizationalChart"/>
    <dgm:cxn modelId="{2A881402-E394-4588-8160-684D85B3964D}" type="presParOf" srcId="{44FC993D-7EFB-48C3-9D9E-C6890FA93552}" destId="{DC33FEE3-1AC5-4614-84AC-DA77C2720171}" srcOrd="1" destOrd="0" presId="urn:microsoft.com/office/officeart/2008/layout/NameandTitleOrganizationalChart"/>
    <dgm:cxn modelId="{7CECEB98-2AD8-4E3E-95E1-B8BF118C5494}" type="presParOf" srcId="{44FC993D-7EFB-48C3-9D9E-C6890FA93552}" destId="{1B187C60-AC7C-4939-8C49-252132869619}" srcOrd="2" destOrd="0" presId="urn:microsoft.com/office/officeart/2008/layout/NameandTitleOrganizationalChart"/>
    <dgm:cxn modelId="{6E951979-FBC7-4DEC-9B9D-D5D043BC1717}" type="presParOf" srcId="{EDA8D991-CEEF-4301-8AB5-F362D6747307}" destId="{F8A690F5-C601-4D09-9725-163FB2E2A47A}" srcOrd="1" destOrd="0" presId="urn:microsoft.com/office/officeart/2008/layout/NameandTitleOrganizationalChart"/>
    <dgm:cxn modelId="{7BF9981C-23D8-44D7-9B70-560CE1257EC9}" type="presParOf" srcId="{EDA8D991-CEEF-4301-8AB5-F362D6747307}" destId="{CD0C3ABC-177B-42B3-A9EC-60A0EB916752}" srcOrd="2" destOrd="0" presId="urn:microsoft.com/office/officeart/2008/layout/NameandTitleOrganizationalChart"/>
    <dgm:cxn modelId="{F4E54954-3899-4A42-BB87-D63466D665AA}" type="presParOf" srcId="{6BC8045C-5F63-40C0-817E-520ACA0DA960}" destId="{987BE363-5B5C-4A56-B053-900CFC78E7EF}" srcOrd="2" destOrd="0" presId="urn:microsoft.com/office/officeart/2008/layout/NameandTitleOrganizationalChart"/>
    <dgm:cxn modelId="{DAFCA6B7-E395-40F0-93E4-D1BE0DD9F973}" type="presParOf" srcId="{6FB3BD73-B02C-4765-928A-747233531FCA}" destId="{B4CC9CE0-9A01-45BD-AF7C-32BAAA0B4DB6}" srcOrd="2" destOrd="0" presId="urn:microsoft.com/office/officeart/2008/layout/NameandTitleOrganizationalChart"/>
    <dgm:cxn modelId="{5300E03E-2A47-4E37-B33D-D5570142E507}" type="presParOf" srcId="{6FB3BD73-B02C-4765-928A-747233531FCA}" destId="{4705964E-271F-4330-8184-B27E84B0AAAF}" srcOrd="3" destOrd="0" presId="urn:microsoft.com/office/officeart/2008/layout/NameandTitleOrganizationalChart"/>
    <dgm:cxn modelId="{EB853250-2BAA-4588-93BE-67519E3C6DAC}" type="presParOf" srcId="{4705964E-271F-4330-8184-B27E84B0AAAF}" destId="{CBD81D30-2E5C-4FFC-BF06-3ED23D7C82AB}" srcOrd="0" destOrd="0" presId="urn:microsoft.com/office/officeart/2008/layout/NameandTitleOrganizationalChart"/>
    <dgm:cxn modelId="{8BCD2ADE-C216-434A-830B-854DFD58E76D}" type="presParOf" srcId="{CBD81D30-2E5C-4FFC-BF06-3ED23D7C82AB}" destId="{16D0A20B-4261-4ADD-8BE6-C34DCBAF2A04}" srcOrd="0" destOrd="0" presId="urn:microsoft.com/office/officeart/2008/layout/NameandTitleOrganizationalChart"/>
    <dgm:cxn modelId="{D21967AE-B26A-4887-AD95-91C4E55AEEB1}" type="presParOf" srcId="{CBD81D30-2E5C-4FFC-BF06-3ED23D7C82AB}" destId="{387789BF-746E-4A70-B01B-724980A490FA}" srcOrd="1" destOrd="0" presId="urn:microsoft.com/office/officeart/2008/layout/NameandTitleOrganizationalChart"/>
    <dgm:cxn modelId="{A5B96F71-998C-40C9-9281-A4665D216786}" type="presParOf" srcId="{CBD81D30-2E5C-4FFC-BF06-3ED23D7C82AB}" destId="{8571A39F-9ABA-404B-A7E3-D445DE0ED4F0}" srcOrd="2" destOrd="0" presId="urn:microsoft.com/office/officeart/2008/layout/NameandTitleOrganizationalChart"/>
    <dgm:cxn modelId="{AAA0E6BE-D021-456D-8EFB-722236B94316}" type="presParOf" srcId="{4705964E-271F-4330-8184-B27E84B0AAAF}" destId="{FD206009-75FF-4C2B-8680-CC751AE5D2C4}" srcOrd="1" destOrd="0" presId="urn:microsoft.com/office/officeart/2008/layout/NameandTitleOrganizationalChart"/>
    <dgm:cxn modelId="{465A5A17-CED2-476B-8989-D841193B752D}" type="presParOf" srcId="{FD206009-75FF-4C2B-8680-CC751AE5D2C4}" destId="{78D00E6D-696D-4E19-A419-645DF4EB0413}" srcOrd="0" destOrd="0" presId="urn:microsoft.com/office/officeart/2008/layout/NameandTitleOrganizationalChart"/>
    <dgm:cxn modelId="{794C7A10-1806-4E32-88FE-478D0EA83C17}" type="presParOf" srcId="{FD206009-75FF-4C2B-8680-CC751AE5D2C4}" destId="{6F052895-2644-4D67-ACFC-DAD2C4FB7406}" srcOrd="1" destOrd="0" presId="urn:microsoft.com/office/officeart/2008/layout/NameandTitleOrganizationalChart"/>
    <dgm:cxn modelId="{C2B84BC5-FC5F-4341-9AB1-3F81A78D2490}" type="presParOf" srcId="{6F052895-2644-4D67-ACFC-DAD2C4FB7406}" destId="{3FA6B6D2-C058-4364-A307-A4D27549EAA8}" srcOrd="0" destOrd="0" presId="urn:microsoft.com/office/officeart/2008/layout/NameandTitleOrganizationalChart"/>
    <dgm:cxn modelId="{BB3C24C6-CE4D-4FE7-B0A6-CA70164A165E}" type="presParOf" srcId="{3FA6B6D2-C058-4364-A307-A4D27549EAA8}" destId="{328A00DE-58C5-4214-9D79-2A81BDD7F59C}" srcOrd="0" destOrd="0" presId="urn:microsoft.com/office/officeart/2008/layout/NameandTitleOrganizationalChart"/>
    <dgm:cxn modelId="{791CADD1-C023-4E84-AE72-5604243B74D6}" type="presParOf" srcId="{3FA6B6D2-C058-4364-A307-A4D27549EAA8}" destId="{D27D2918-FECE-415C-BDDF-102C01470776}" srcOrd="1" destOrd="0" presId="urn:microsoft.com/office/officeart/2008/layout/NameandTitleOrganizationalChart"/>
    <dgm:cxn modelId="{C87125C4-5C1E-4DF1-BB4C-918066C00105}" type="presParOf" srcId="{3FA6B6D2-C058-4364-A307-A4D27549EAA8}" destId="{77FF999A-F6FF-4863-A86E-B0F136E994A0}" srcOrd="2" destOrd="0" presId="urn:microsoft.com/office/officeart/2008/layout/NameandTitleOrganizationalChart"/>
    <dgm:cxn modelId="{0F2F2D5F-66C5-43CF-95A8-8FA8D8EF4C8A}" type="presParOf" srcId="{6F052895-2644-4D67-ACFC-DAD2C4FB7406}" destId="{F9FED7AB-7382-417D-8270-22FFB4697724}" srcOrd="1" destOrd="0" presId="urn:microsoft.com/office/officeart/2008/layout/NameandTitleOrganizationalChart"/>
    <dgm:cxn modelId="{636784EB-5152-4213-B97E-4511E705DA9E}" type="presParOf" srcId="{6F052895-2644-4D67-ACFC-DAD2C4FB7406}" destId="{90B82FFA-D11C-48F0-A4EE-EC652707BD47}" srcOrd="2" destOrd="0" presId="urn:microsoft.com/office/officeart/2008/layout/NameandTitleOrganizationalChart"/>
    <dgm:cxn modelId="{015F94F8-8217-405D-AE2C-34D23C193748}" type="presParOf" srcId="{4705964E-271F-4330-8184-B27E84B0AAAF}" destId="{3027DA43-7E6D-4A0E-8981-7DF5D4FC1D2F}" srcOrd="2" destOrd="0" presId="urn:microsoft.com/office/officeart/2008/layout/NameandTitleOrganizationalChart"/>
    <dgm:cxn modelId="{23DF5FB5-FE13-47C9-A132-6E3033E087AB}" type="presParOf" srcId="{3355EE1C-4C86-41F4-BF59-3CB26B3E78C4}" destId="{9144D607-8361-436A-8D62-C0CED30961D9}" srcOrd="2" destOrd="0" presId="urn:microsoft.com/office/officeart/2008/layout/NameandTitleOrganizational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FBB72BF-6B74-4C24-9957-024AF1A5D768}" type="doc">
      <dgm:prSet loTypeId="urn:microsoft.com/office/officeart/2008/layout/HalfCircleOrganizationChart" loCatId="hierarchy" qsTypeId="urn:microsoft.com/office/officeart/2005/8/quickstyle/simple1" qsCatId="simple" csTypeId="urn:microsoft.com/office/officeart/2005/8/colors/colorful1" csCatId="colorful" phldr="1"/>
      <dgm:spPr/>
      <dgm:t>
        <a:bodyPr/>
        <a:lstStyle/>
        <a:p>
          <a:endParaRPr lang="en-SG"/>
        </a:p>
      </dgm:t>
    </dgm:pt>
    <dgm:pt modelId="{A77C853F-7982-4FE1-AD66-820DAAF61D22}">
      <dgm:prSet phldrT="[Text]"/>
      <dgm:spPr/>
      <dgm:t>
        <a:bodyPr/>
        <a:lstStyle/>
        <a:p>
          <a:r>
            <a:rPr lang="en-SG" dirty="0"/>
            <a:t>Cooperative incentives</a:t>
          </a:r>
        </a:p>
      </dgm:t>
    </dgm:pt>
    <dgm:pt modelId="{E124C8A7-4D63-4673-ADB8-FD1051E6473E}" type="parTrans" cxnId="{49A194B9-3869-4ACB-944E-33367372249B}">
      <dgm:prSet/>
      <dgm:spPr/>
      <dgm:t>
        <a:bodyPr/>
        <a:lstStyle/>
        <a:p>
          <a:endParaRPr lang="en-SG"/>
        </a:p>
      </dgm:t>
    </dgm:pt>
    <dgm:pt modelId="{EF4453CA-B658-4264-BC5D-BCB6588F65E4}" type="sibTrans" cxnId="{49A194B9-3869-4ACB-944E-33367372249B}">
      <dgm:prSet/>
      <dgm:spPr/>
      <dgm:t>
        <a:bodyPr/>
        <a:lstStyle/>
        <a:p>
          <a:endParaRPr lang="en-SG"/>
        </a:p>
      </dgm:t>
    </dgm:pt>
    <dgm:pt modelId="{07CFB1C7-4C51-45D0-B0F6-0D99305AC6D3}">
      <dgm:prSet phldrT="[Text]"/>
      <dgm:spPr/>
      <dgm:t>
        <a:bodyPr/>
        <a:lstStyle/>
        <a:p>
          <a:r>
            <a:rPr lang="en-SG" dirty="0"/>
            <a:t>CEOs paid generously but deserves more</a:t>
          </a:r>
        </a:p>
      </dgm:t>
    </dgm:pt>
    <dgm:pt modelId="{138F6B26-4713-4E82-B937-4F822BF1C2AB}" type="parTrans" cxnId="{312C982F-0B56-49F1-97A4-EB317BB88AE4}">
      <dgm:prSet/>
      <dgm:spPr/>
      <dgm:t>
        <a:bodyPr/>
        <a:lstStyle/>
        <a:p>
          <a:endParaRPr lang="en-SG"/>
        </a:p>
      </dgm:t>
    </dgm:pt>
    <dgm:pt modelId="{C85A58EF-D19A-43C8-A76A-155AFB87E9FA}" type="sibTrans" cxnId="{312C982F-0B56-49F1-97A4-EB317BB88AE4}">
      <dgm:prSet/>
      <dgm:spPr/>
      <dgm:t>
        <a:bodyPr/>
        <a:lstStyle/>
        <a:p>
          <a:endParaRPr lang="en-SG"/>
        </a:p>
      </dgm:t>
    </dgm:pt>
    <dgm:pt modelId="{87F7F0D9-6ECE-4176-AFCF-783AC17C8A98}">
      <dgm:prSet phldrT="[Text]"/>
      <dgm:spPr/>
      <dgm:t>
        <a:bodyPr/>
        <a:lstStyle/>
        <a:p>
          <a:r>
            <a:rPr lang="en-SG" dirty="0"/>
            <a:t>Hardworking and productive</a:t>
          </a:r>
        </a:p>
      </dgm:t>
    </dgm:pt>
    <dgm:pt modelId="{9ED18AED-1142-4026-94CF-E5773EBE1F8B}" type="parTrans" cxnId="{8F9D9414-A8A9-4CD7-995F-23D5FF8F4D92}">
      <dgm:prSet/>
      <dgm:spPr/>
      <dgm:t>
        <a:bodyPr/>
        <a:lstStyle/>
        <a:p>
          <a:endParaRPr lang="en-SG"/>
        </a:p>
      </dgm:t>
    </dgm:pt>
    <dgm:pt modelId="{0DB6568A-09CE-461C-842C-896FA1DE9DD5}" type="sibTrans" cxnId="{8F9D9414-A8A9-4CD7-995F-23D5FF8F4D92}">
      <dgm:prSet/>
      <dgm:spPr/>
      <dgm:t>
        <a:bodyPr/>
        <a:lstStyle/>
        <a:p>
          <a:endParaRPr lang="en-SG"/>
        </a:p>
      </dgm:t>
    </dgm:pt>
    <dgm:pt modelId="{F6FF6A22-0C25-41DB-8CA9-AC93E3C3878E}">
      <dgm:prSet phldrT="[Text]"/>
      <dgm:spPr/>
      <dgm:t>
        <a:bodyPr/>
        <a:lstStyle/>
        <a:p>
          <a:r>
            <a:rPr lang="en-SG" dirty="0"/>
            <a:t>Considerable contributions to the companies</a:t>
          </a:r>
        </a:p>
      </dgm:t>
    </dgm:pt>
    <dgm:pt modelId="{14C1B89E-256A-46EE-A474-454079BD3744}" type="parTrans" cxnId="{6F415F7F-BD97-4217-84B4-07E9B8EA63D5}">
      <dgm:prSet/>
      <dgm:spPr/>
      <dgm:t>
        <a:bodyPr/>
        <a:lstStyle/>
        <a:p>
          <a:endParaRPr lang="en-SG"/>
        </a:p>
      </dgm:t>
    </dgm:pt>
    <dgm:pt modelId="{D332DE0C-2F27-496B-AA9B-48E26851E776}" type="sibTrans" cxnId="{6F415F7F-BD97-4217-84B4-07E9B8EA63D5}">
      <dgm:prSet/>
      <dgm:spPr/>
      <dgm:t>
        <a:bodyPr/>
        <a:lstStyle/>
        <a:p>
          <a:endParaRPr lang="en-SG"/>
        </a:p>
      </dgm:t>
    </dgm:pt>
    <dgm:pt modelId="{310CA411-8EF5-45EF-91AC-C695FA265E95}">
      <dgm:prSet phldrT="[Text]"/>
      <dgm:spPr/>
      <dgm:t>
        <a:bodyPr/>
        <a:lstStyle/>
        <a:p>
          <a:r>
            <a:rPr lang="en-SG" dirty="0"/>
            <a:t>Senior CEOs are highly paid because they are in senior positions</a:t>
          </a:r>
        </a:p>
      </dgm:t>
    </dgm:pt>
    <dgm:pt modelId="{F13B96B5-E00E-45D1-A0B2-FE6C70075754}" type="parTrans" cxnId="{D0A46E1D-53EC-4AD5-9B8D-2CA5B19418F3}">
      <dgm:prSet/>
      <dgm:spPr/>
      <dgm:t>
        <a:bodyPr/>
        <a:lstStyle/>
        <a:p>
          <a:endParaRPr lang="en-SG"/>
        </a:p>
      </dgm:t>
    </dgm:pt>
    <dgm:pt modelId="{59880F8A-F905-46AF-BFCB-2E4B0067D0F2}" type="sibTrans" cxnId="{D0A46E1D-53EC-4AD5-9B8D-2CA5B19418F3}">
      <dgm:prSet/>
      <dgm:spPr/>
      <dgm:t>
        <a:bodyPr/>
        <a:lstStyle/>
        <a:p>
          <a:endParaRPr lang="en-SG"/>
        </a:p>
      </dgm:t>
    </dgm:pt>
    <dgm:pt modelId="{F955DBB3-A236-429F-8752-81DC3D98960C}">
      <dgm:prSet phldrT="[Text]"/>
      <dgm:spPr/>
      <dgm:t>
        <a:bodyPr/>
        <a:lstStyle/>
        <a:p>
          <a:r>
            <a:rPr lang="en-SG" dirty="0"/>
            <a:t>Modestly performance and hardworking, contribution also modest</a:t>
          </a:r>
        </a:p>
      </dgm:t>
    </dgm:pt>
    <dgm:pt modelId="{302E4E0F-7FC5-4B65-B857-DF4B8AD6913A}" type="parTrans" cxnId="{4B76EC26-82B8-4AB7-BB86-4E76122A7A9C}">
      <dgm:prSet/>
      <dgm:spPr/>
      <dgm:t>
        <a:bodyPr/>
        <a:lstStyle/>
        <a:p>
          <a:endParaRPr lang="en-SG"/>
        </a:p>
      </dgm:t>
    </dgm:pt>
    <dgm:pt modelId="{36D4BB40-EEA6-4328-911D-F18C9F407A57}" type="sibTrans" cxnId="{4B76EC26-82B8-4AB7-BB86-4E76122A7A9C}">
      <dgm:prSet/>
      <dgm:spPr/>
      <dgm:t>
        <a:bodyPr/>
        <a:lstStyle/>
        <a:p>
          <a:endParaRPr lang="en-SG"/>
        </a:p>
      </dgm:t>
    </dgm:pt>
    <dgm:pt modelId="{F892709C-7800-4895-8B21-BB1D88DEAC63}" type="pres">
      <dgm:prSet presAssocID="{8FBB72BF-6B74-4C24-9957-024AF1A5D768}" presName="Name0" presStyleCnt="0">
        <dgm:presLayoutVars>
          <dgm:orgChart val="1"/>
          <dgm:chPref val="1"/>
          <dgm:dir/>
          <dgm:animOne val="branch"/>
          <dgm:animLvl val="lvl"/>
          <dgm:resizeHandles/>
        </dgm:presLayoutVars>
      </dgm:prSet>
      <dgm:spPr/>
    </dgm:pt>
    <dgm:pt modelId="{0BCFA121-92F0-4D7B-9561-1E2AD5461A86}" type="pres">
      <dgm:prSet presAssocID="{A77C853F-7982-4FE1-AD66-820DAAF61D22}" presName="hierRoot1" presStyleCnt="0">
        <dgm:presLayoutVars>
          <dgm:hierBranch val="init"/>
        </dgm:presLayoutVars>
      </dgm:prSet>
      <dgm:spPr/>
    </dgm:pt>
    <dgm:pt modelId="{990C3C13-9C26-4AC1-82D1-9A29501A7A88}" type="pres">
      <dgm:prSet presAssocID="{A77C853F-7982-4FE1-AD66-820DAAF61D22}" presName="rootComposite1" presStyleCnt="0"/>
      <dgm:spPr/>
    </dgm:pt>
    <dgm:pt modelId="{E37BFB7D-FEEC-4974-B6D9-55AC4299D827}" type="pres">
      <dgm:prSet presAssocID="{A77C853F-7982-4FE1-AD66-820DAAF61D22}" presName="rootText1" presStyleLbl="alignAcc1" presStyleIdx="0" presStyleCnt="0">
        <dgm:presLayoutVars>
          <dgm:chPref val="3"/>
        </dgm:presLayoutVars>
      </dgm:prSet>
      <dgm:spPr/>
    </dgm:pt>
    <dgm:pt modelId="{F02DE972-C413-4DA7-8B98-AB2B0FEA2BBC}" type="pres">
      <dgm:prSet presAssocID="{A77C853F-7982-4FE1-AD66-820DAAF61D22}" presName="topArc1" presStyleLbl="parChTrans1D1" presStyleIdx="0" presStyleCnt="12"/>
      <dgm:spPr/>
    </dgm:pt>
    <dgm:pt modelId="{C401FF45-A74A-499C-AECB-070C333865D3}" type="pres">
      <dgm:prSet presAssocID="{A77C853F-7982-4FE1-AD66-820DAAF61D22}" presName="bottomArc1" presStyleLbl="parChTrans1D1" presStyleIdx="1" presStyleCnt="12"/>
      <dgm:spPr/>
    </dgm:pt>
    <dgm:pt modelId="{A4BD4AF6-4BC7-4FB9-A22A-271859ECD1AA}" type="pres">
      <dgm:prSet presAssocID="{A77C853F-7982-4FE1-AD66-820DAAF61D22}" presName="topConnNode1" presStyleLbl="node1" presStyleIdx="0" presStyleCnt="0"/>
      <dgm:spPr/>
    </dgm:pt>
    <dgm:pt modelId="{DCEA22D7-6182-4927-A57E-E20783135DB0}" type="pres">
      <dgm:prSet presAssocID="{A77C853F-7982-4FE1-AD66-820DAAF61D22}" presName="hierChild2" presStyleCnt="0"/>
      <dgm:spPr/>
    </dgm:pt>
    <dgm:pt modelId="{BE26CFAB-C790-48A1-8F1D-924A70928244}" type="pres">
      <dgm:prSet presAssocID="{138F6B26-4713-4E82-B937-4F822BF1C2AB}" presName="Name28" presStyleLbl="parChTrans1D2" presStyleIdx="0" presStyleCnt="2"/>
      <dgm:spPr/>
    </dgm:pt>
    <dgm:pt modelId="{A02F0676-8463-4CF2-A2E8-20D9EC07837C}" type="pres">
      <dgm:prSet presAssocID="{07CFB1C7-4C51-45D0-B0F6-0D99305AC6D3}" presName="hierRoot2" presStyleCnt="0">
        <dgm:presLayoutVars>
          <dgm:hierBranch val="init"/>
        </dgm:presLayoutVars>
      </dgm:prSet>
      <dgm:spPr/>
    </dgm:pt>
    <dgm:pt modelId="{AB1D778E-8E4E-4FB8-96C2-F25297836A92}" type="pres">
      <dgm:prSet presAssocID="{07CFB1C7-4C51-45D0-B0F6-0D99305AC6D3}" presName="rootComposite2" presStyleCnt="0"/>
      <dgm:spPr/>
    </dgm:pt>
    <dgm:pt modelId="{7E90BD4E-B599-4BE9-B173-EB27FAD1FC25}" type="pres">
      <dgm:prSet presAssocID="{07CFB1C7-4C51-45D0-B0F6-0D99305AC6D3}" presName="rootText2" presStyleLbl="alignAcc1" presStyleIdx="0" presStyleCnt="0">
        <dgm:presLayoutVars>
          <dgm:chPref val="3"/>
        </dgm:presLayoutVars>
      </dgm:prSet>
      <dgm:spPr/>
    </dgm:pt>
    <dgm:pt modelId="{07CF7791-B0ED-4A7C-BA9E-ACE070D3A3B6}" type="pres">
      <dgm:prSet presAssocID="{07CFB1C7-4C51-45D0-B0F6-0D99305AC6D3}" presName="topArc2" presStyleLbl="parChTrans1D1" presStyleIdx="2" presStyleCnt="12"/>
      <dgm:spPr/>
    </dgm:pt>
    <dgm:pt modelId="{41972104-889A-4880-A4A0-C89798049509}" type="pres">
      <dgm:prSet presAssocID="{07CFB1C7-4C51-45D0-B0F6-0D99305AC6D3}" presName="bottomArc2" presStyleLbl="parChTrans1D1" presStyleIdx="3" presStyleCnt="12"/>
      <dgm:spPr/>
    </dgm:pt>
    <dgm:pt modelId="{F1BC1ED2-FE42-4950-A907-9F049D97D380}" type="pres">
      <dgm:prSet presAssocID="{07CFB1C7-4C51-45D0-B0F6-0D99305AC6D3}" presName="topConnNode2" presStyleLbl="node2" presStyleIdx="0" presStyleCnt="0"/>
      <dgm:spPr/>
    </dgm:pt>
    <dgm:pt modelId="{9A74CF65-F3C1-4B8F-8BD9-F4A8F77B1B30}" type="pres">
      <dgm:prSet presAssocID="{07CFB1C7-4C51-45D0-B0F6-0D99305AC6D3}" presName="hierChild4" presStyleCnt="0"/>
      <dgm:spPr/>
    </dgm:pt>
    <dgm:pt modelId="{55C2513A-D187-47C8-9789-22F697ABD073}" type="pres">
      <dgm:prSet presAssocID="{9ED18AED-1142-4026-94CF-E5773EBE1F8B}" presName="Name28" presStyleLbl="parChTrans1D3" presStyleIdx="0" presStyleCnt="3"/>
      <dgm:spPr/>
    </dgm:pt>
    <dgm:pt modelId="{C5ABC08F-5B36-4BE7-BCFC-3F2065710CC5}" type="pres">
      <dgm:prSet presAssocID="{87F7F0D9-6ECE-4176-AFCF-783AC17C8A98}" presName="hierRoot2" presStyleCnt="0">
        <dgm:presLayoutVars>
          <dgm:hierBranch val="init"/>
        </dgm:presLayoutVars>
      </dgm:prSet>
      <dgm:spPr/>
    </dgm:pt>
    <dgm:pt modelId="{8926BFFC-FA8E-4F75-9252-E7368030DD5C}" type="pres">
      <dgm:prSet presAssocID="{87F7F0D9-6ECE-4176-AFCF-783AC17C8A98}" presName="rootComposite2" presStyleCnt="0"/>
      <dgm:spPr/>
    </dgm:pt>
    <dgm:pt modelId="{8C8332A4-3127-42F4-B90C-DE121870F34F}" type="pres">
      <dgm:prSet presAssocID="{87F7F0D9-6ECE-4176-AFCF-783AC17C8A98}" presName="rootText2" presStyleLbl="alignAcc1" presStyleIdx="0" presStyleCnt="0">
        <dgm:presLayoutVars>
          <dgm:chPref val="3"/>
        </dgm:presLayoutVars>
      </dgm:prSet>
      <dgm:spPr/>
    </dgm:pt>
    <dgm:pt modelId="{C50FBA23-683C-4845-A4A5-3DCD6255B5EB}" type="pres">
      <dgm:prSet presAssocID="{87F7F0D9-6ECE-4176-AFCF-783AC17C8A98}" presName="topArc2" presStyleLbl="parChTrans1D1" presStyleIdx="4" presStyleCnt="12"/>
      <dgm:spPr/>
    </dgm:pt>
    <dgm:pt modelId="{5C81AF7C-719A-4A67-9387-E3FFC1892C48}" type="pres">
      <dgm:prSet presAssocID="{87F7F0D9-6ECE-4176-AFCF-783AC17C8A98}" presName="bottomArc2" presStyleLbl="parChTrans1D1" presStyleIdx="5" presStyleCnt="12"/>
      <dgm:spPr/>
    </dgm:pt>
    <dgm:pt modelId="{1F716D28-287E-433B-86F9-4BC29BAD4101}" type="pres">
      <dgm:prSet presAssocID="{87F7F0D9-6ECE-4176-AFCF-783AC17C8A98}" presName="topConnNode2" presStyleLbl="node3" presStyleIdx="0" presStyleCnt="0"/>
      <dgm:spPr/>
    </dgm:pt>
    <dgm:pt modelId="{14F3582D-A1B9-4C42-B314-158C2F76E073}" type="pres">
      <dgm:prSet presAssocID="{87F7F0D9-6ECE-4176-AFCF-783AC17C8A98}" presName="hierChild4" presStyleCnt="0"/>
      <dgm:spPr/>
    </dgm:pt>
    <dgm:pt modelId="{A507C33A-A0ED-4D81-A288-FDC9FD6164F5}" type="pres">
      <dgm:prSet presAssocID="{87F7F0D9-6ECE-4176-AFCF-783AC17C8A98}" presName="hierChild5" presStyleCnt="0"/>
      <dgm:spPr/>
    </dgm:pt>
    <dgm:pt modelId="{831C1B82-D87F-4724-B131-3D93B5EA3901}" type="pres">
      <dgm:prSet presAssocID="{14C1B89E-256A-46EE-A474-454079BD3744}" presName="Name28" presStyleLbl="parChTrans1D3" presStyleIdx="1" presStyleCnt="3"/>
      <dgm:spPr/>
    </dgm:pt>
    <dgm:pt modelId="{2D4B0D76-8E87-488A-A2FA-6C5DD35746A1}" type="pres">
      <dgm:prSet presAssocID="{F6FF6A22-0C25-41DB-8CA9-AC93E3C3878E}" presName="hierRoot2" presStyleCnt="0">
        <dgm:presLayoutVars>
          <dgm:hierBranch val="init"/>
        </dgm:presLayoutVars>
      </dgm:prSet>
      <dgm:spPr/>
    </dgm:pt>
    <dgm:pt modelId="{90D60885-E337-401D-9832-967318367E78}" type="pres">
      <dgm:prSet presAssocID="{F6FF6A22-0C25-41DB-8CA9-AC93E3C3878E}" presName="rootComposite2" presStyleCnt="0"/>
      <dgm:spPr/>
    </dgm:pt>
    <dgm:pt modelId="{DEB8C48A-118C-4E70-A196-4877A1BCB4E8}" type="pres">
      <dgm:prSet presAssocID="{F6FF6A22-0C25-41DB-8CA9-AC93E3C3878E}" presName="rootText2" presStyleLbl="alignAcc1" presStyleIdx="0" presStyleCnt="0">
        <dgm:presLayoutVars>
          <dgm:chPref val="3"/>
        </dgm:presLayoutVars>
      </dgm:prSet>
      <dgm:spPr/>
    </dgm:pt>
    <dgm:pt modelId="{BCF2FC7F-9E5A-4D08-9B6B-8D5515026A66}" type="pres">
      <dgm:prSet presAssocID="{F6FF6A22-0C25-41DB-8CA9-AC93E3C3878E}" presName="topArc2" presStyleLbl="parChTrans1D1" presStyleIdx="6" presStyleCnt="12"/>
      <dgm:spPr/>
    </dgm:pt>
    <dgm:pt modelId="{8704CEAC-B39A-4083-B607-E3570B69A4A7}" type="pres">
      <dgm:prSet presAssocID="{F6FF6A22-0C25-41DB-8CA9-AC93E3C3878E}" presName="bottomArc2" presStyleLbl="parChTrans1D1" presStyleIdx="7" presStyleCnt="12"/>
      <dgm:spPr/>
    </dgm:pt>
    <dgm:pt modelId="{EE03849F-CC03-442D-ACEF-A01348D0C7E6}" type="pres">
      <dgm:prSet presAssocID="{F6FF6A22-0C25-41DB-8CA9-AC93E3C3878E}" presName="topConnNode2" presStyleLbl="node3" presStyleIdx="0" presStyleCnt="0"/>
      <dgm:spPr/>
    </dgm:pt>
    <dgm:pt modelId="{E959ECB8-7D8A-4450-972D-76F65DCBA7E0}" type="pres">
      <dgm:prSet presAssocID="{F6FF6A22-0C25-41DB-8CA9-AC93E3C3878E}" presName="hierChild4" presStyleCnt="0"/>
      <dgm:spPr/>
    </dgm:pt>
    <dgm:pt modelId="{A5662B5B-2AC9-41AC-8766-D763DF048371}" type="pres">
      <dgm:prSet presAssocID="{F6FF6A22-0C25-41DB-8CA9-AC93E3C3878E}" presName="hierChild5" presStyleCnt="0"/>
      <dgm:spPr/>
    </dgm:pt>
    <dgm:pt modelId="{E5867F5A-4456-4BE2-9AC8-2C86C0C359D6}" type="pres">
      <dgm:prSet presAssocID="{07CFB1C7-4C51-45D0-B0F6-0D99305AC6D3}" presName="hierChild5" presStyleCnt="0"/>
      <dgm:spPr/>
    </dgm:pt>
    <dgm:pt modelId="{D6719018-902E-4D4A-BECF-238478D8F5C6}" type="pres">
      <dgm:prSet presAssocID="{F13B96B5-E00E-45D1-A0B2-FE6C70075754}" presName="Name28" presStyleLbl="parChTrans1D2" presStyleIdx="1" presStyleCnt="2"/>
      <dgm:spPr/>
    </dgm:pt>
    <dgm:pt modelId="{B865AD6F-DC6E-45D0-A86B-2587331D7913}" type="pres">
      <dgm:prSet presAssocID="{310CA411-8EF5-45EF-91AC-C695FA265E95}" presName="hierRoot2" presStyleCnt="0">
        <dgm:presLayoutVars>
          <dgm:hierBranch val="init"/>
        </dgm:presLayoutVars>
      </dgm:prSet>
      <dgm:spPr/>
    </dgm:pt>
    <dgm:pt modelId="{75E079F2-3823-424F-BEE7-5292607AB773}" type="pres">
      <dgm:prSet presAssocID="{310CA411-8EF5-45EF-91AC-C695FA265E95}" presName="rootComposite2" presStyleCnt="0"/>
      <dgm:spPr/>
    </dgm:pt>
    <dgm:pt modelId="{D948D8A6-27A4-42C2-8D0C-5853E1B45281}" type="pres">
      <dgm:prSet presAssocID="{310CA411-8EF5-45EF-91AC-C695FA265E95}" presName="rootText2" presStyleLbl="alignAcc1" presStyleIdx="0" presStyleCnt="0">
        <dgm:presLayoutVars>
          <dgm:chPref val="3"/>
        </dgm:presLayoutVars>
      </dgm:prSet>
      <dgm:spPr/>
    </dgm:pt>
    <dgm:pt modelId="{60E21B71-9C8B-4739-9942-9D425D540007}" type="pres">
      <dgm:prSet presAssocID="{310CA411-8EF5-45EF-91AC-C695FA265E95}" presName="topArc2" presStyleLbl="parChTrans1D1" presStyleIdx="8" presStyleCnt="12"/>
      <dgm:spPr/>
    </dgm:pt>
    <dgm:pt modelId="{48BCEBB7-B04A-48AD-8A8F-498D4153520F}" type="pres">
      <dgm:prSet presAssocID="{310CA411-8EF5-45EF-91AC-C695FA265E95}" presName="bottomArc2" presStyleLbl="parChTrans1D1" presStyleIdx="9" presStyleCnt="12"/>
      <dgm:spPr/>
    </dgm:pt>
    <dgm:pt modelId="{F90F5F7A-DBBA-4251-B4AC-2ED0249F35D0}" type="pres">
      <dgm:prSet presAssocID="{310CA411-8EF5-45EF-91AC-C695FA265E95}" presName="topConnNode2" presStyleLbl="node2" presStyleIdx="0" presStyleCnt="0"/>
      <dgm:spPr/>
    </dgm:pt>
    <dgm:pt modelId="{82768549-A67E-4ADE-9F72-3B3CF0F52C40}" type="pres">
      <dgm:prSet presAssocID="{310CA411-8EF5-45EF-91AC-C695FA265E95}" presName="hierChild4" presStyleCnt="0"/>
      <dgm:spPr/>
    </dgm:pt>
    <dgm:pt modelId="{C8CE6AAF-075B-4518-8B5E-923040F82AB6}" type="pres">
      <dgm:prSet presAssocID="{302E4E0F-7FC5-4B65-B857-DF4B8AD6913A}" presName="Name28" presStyleLbl="parChTrans1D3" presStyleIdx="2" presStyleCnt="3"/>
      <dgm:spPr/>
    </dgm:pt>
    <dgm:pt modelId="{FE2BFFA0-C57E-4CD4-B114-A015EA76C348}" type="pres">
      <dgm:prSet presAssocID="{F955DBB3-A236-429F-8752-81DC3D98960C}" presName="hierRoot2" presStyleCnt="0">
        <dgm:presLayoutVars>
          <dgm:hierBranch val="init"/>
        </dgm:presLayoutVars>
      </dgm:prSet>
      <dgm:spPr/>
    </dgm:pt>
    <dgm:pt modelId="{DC9E4AE3-607D-4A60-806D-512BC418B4D0}" type="pres">
      <dgm:prSet presAssocID="{F955DBB3-A236-429F-8752-81DC3D98960C}" presName="rootComposite2" presStyleCnt="0"/>
      <dgm:spPr/>
    </dgm:pt>
    <dgm:pt modelId="{2B3FAA6D-D9C5-4BAB-9BAE-1BE43B53B4A7}" type="pres">
      <dgm:prSet presAssocID="{F955DBB3-A236-429F-8752-81DC3D98960C}" presName="rootText2" presStyleLbl="alignAcc1" presStyleIdx="0" presStyleCnt="0">
        <dgm:presLayoutVars>
          <dgm:chPref val="3"/>
        </dgm:presLayoutVars>
      </dgm:prSet>
      <dgm:spPr/>
    </dgm:pt>
    <dgm:pt modelId="{FA09000C-9EFF-4D21-BA49-A33CDEBA3916}" type="pres">
      <dgm:prSet presAssocID="{F955DBB3-A236-429F-8752-81DC3D98960C}" presName="topArc2" presStyleLbl="parChTrans1D1" presStyleIdx="10" presStyleCnt="12"/>
      <dgm:spPr/>
    </dgm:pt>
    <dgm:pt modelId="{8B02BFFE-0596-407B-8A40-71ED87228CA1}" type="pres">
      <dgm:prSet presAssocID="{F955DBB3-A236-429F-8752-81DC3D98960C}" presName="bottomArc2" presStyleLbl="parChTrans1D1" presStyleIdx="11" presStyleCnt="12"/>
      <dgm:spPr/>
    </dgm:pt>
    <dgm:pt modelId="{EAAE8442-2EFB-42B3-B853-FD74B15B5DCF}" type="pres">
      <dgm:prSet presAssocID="{F955DBB3-A236-429F-8752-81DC3D98960C}" presName="topConnNode2" presStyleLbl="node3" presStyleIdx="0" presStyleCnt="0"/>
      <dgm:spPr/>
    </dgm:pt>
    <dgm:pt modelId="{B68B5E36-6F31-4CC7-BE95-2FE975420F40}" type="pres">
      <dgm:prSet presAssocID="{F955DBB3-A236-429F-8752-81DC3D98960C}" presName="hierChild4" presStyleCnt="0"/>
      <dgm:spPr/>
    </dgm:pt>
    <dgm:pt modelId="{7DD1C9DB-2C96-4749-AD84-EE6AF70BB549}" type="pres">
      <dgm:prSet presAssocID="{F955DBB3-A236-429F-8752-81DC3D98960C}" presName="hierChild5" presStyleCnt="0"/>
      <dgm:spPr/>
    </dgm:pt>
    <dgm:pt modelId="{EC17919B-F480-4B4E-8A17-F3313EF7CCBE}" type="pres">
      <dgm:prSet presAssocID="{310CA411-8EF5-45EF-91AC-C695FA265E95}" presName="hierChild5" presStyleCnt="0"/>
      <dgm:spPr/>
    </dgm:pt>
    <dgm:pt modelId="{4352A25B-1615-4521-B4E8-499E6BF5DA0D}" type="pres">
      <dgm:prSet presAssocID="{A77C853F-7982-4FE1-AD66-820DAAF61D22}" presName="hierChild3" presStyleCnt="0"/>
      <dgm:spPr/>
    </dgm:pt>
  </dgm:ptLst>
  <dgm:cxnLst>
    <dgm:cxn modelId="{A82E430C-A0E1-486E-BB28-9892662954E7}" type="presOf" srcId="{9ED18AED-1142-4026-94CF-E5773EBE1F8B}" destId="{55C2513A-D187-47C8-9789-22F697ABD073}" srcOrd="0" destOrd="0" presId="urn:microsoft.com/office/officeart/2008/layout/HalfCircleOrganizationChart"/>
    <dgm:cxn modelId="{8F9D9414-A8A9-4CD7-995F-23D5FF8F4D92}" srcId="{07CFB1C7-4C51-45D0-B0F6-0D99305AC6D3}" destId="{87F7F0D9-6ECE-4176-AFCF-783AC17C8A98}" srcOrd="0" destOrd="0" parTransId="{9ED18AED-1142-4026-94CF-E5773EBE1F8B}" sibTransId="{0DB6568A-09CE-461C-842C-896FA1DE9DD5}"/>
    <dgm:cxn modelId="{D0A46E1D-53EC-4AD5-9B8D-2CA5B19418F3}" srcId="{A77C853F-7982-4FE1-AD66-820DAAF61D22}" destId="{310CA411-8EF5-45EF-91AC-C695FA265E95}" srcOrd="1" destOrd="0" parTransId="{F13B96B5-E00E-45D1-A0B2-FE6C70075754}" sibTransId="{59880F8A-F905-46AF-BFCB-2E4B0067D0F2}"/>
    <dgm:cxn modelId="{90514F1F-A4F0-4099-AFB9-1DCEC67F8B60}" type="presOf" srcId="{F955DBB3-A236-429F-8752-81DC3D98960C}" destId="{2B3FAA6D-D9C5-4BAB-9BAE-1BE43B53B4A7}" srcOrd="0" destOrd="0" presId="urn:microsoft.com/office/officeart/2008/layout/HalfCircleOrganizationChart"/>
    <dgm:cxn modelId="{4B76EC26-82B8-4AB7-BB86-4E76122A7A9C}" srcId="{310CA411-8EF5-45EF-91AC-C695FA265E95}" destId="{F955DBB3-A236-429F-8752-81DC3D98960C}" srcOrd="0" destOrd="0" parTransId="{302E4E0F-7FC5-4B65-B857-DF4B8AD6913A}" sibTransId="{36D4BB40-EEA6-4328-911D-F18C9F407A57}"/>
    <dgm:cxn modelId="{312C982F-0B56-49F1-97A4-EB317BB88AE4}" srcId="{A77C853F-7982-4FE1-AD66-820DAAF61D22}" destId="{07CFB1C7-4C51-45D0-B0F6-0D99305AC6D3}" srcOrd="0" destOrd="0" parTransId="{138F6B26-4713-4E82-B937-4F822BF1C2AB}" sibTransId="{C85A58EF-D19A-43C8-A76A-155AFB87E9FA}"/>
    <dgm:cxn modelId="{3EC82B32-1D75-40EA-A744-DD0E843BABDB}" type="presOf" srcId="{F955DBB3-A236-429F-8752-81DC3D98960C}" destId="{EAAE8442-2EFB-42B3-B853-FD74B15B5DCF}" srcOrd="1" destOrd="0" presId="urn:microsoft.com/office/officeart/2008/layout/HalfCircleOrganizationChart"/>
    <dgm:cxn modelId="{0E94EE38-1071-46FB-8241-BC56E2312BD9}" type="presOf" srcId="{A77C853F-7982-4FE1-AD66-820DAAF61D22}" destId="{A4BD4AF6-4BC7-4FB9-A22A-271859ECD1AA}" srcOrd="1" destOrd="0" presId="urn:microsoft.com/office/officeart/2008/layout/HalfCircleOrganizationChart"/>
    <dgm:cxn modelId="{3F544342-8D6C-4939-B207-E86622D42739}" type="presOf" srcId="{F13B96B5-E00E-45D1-A0B2-FE6C70075754}" destId="{D6719018-902E-4D4A-BECF-238478D8F5C6}" srcOrd="0" destOrd="0" presId="urn:microsoft.com/office/officeart/2008/layout/HalfCircleOrganizationChart"/>
    <dgm:cxn modelId="{340C1F50-05C0-4206-9E72-228ECBCDBB39}" type="presOf" srcId="{F6FF6A22-0C25-41DB-8CA9-AC93E3C3878E}" destId="{EE03849F-CC03-442D-ACEF-A01348D0C7E6}" srcOrd="1" destOrd="0" presId="urn:microsoft.com/office/officeart/2008/layout/HalfCircleOrganizationChart"/>
    <dgm:cxn modelId="{4DA4B953-2804-420E-AAED-043E8A827CE4}" type="presOf" srcId="{07CFB1C7-4C51-45D0-B0F6-0D99305AC6D3}" destId="{F1BC1ED2-FE42-4950-A907-9F049D97D380}" srcOrd="1" destOrd="0" presId="urn:microsoft.com/office/officeart/2008/layout/HalfCircleOrganizationChart"/>
    <dgm:cxn modelId="{EA5BE053-9550-406B-B6AC-8EA1BB1BB17E}" type="presOf" srcId="{A77C853F-7982-4FE1-AD66-820DAAF61D22}" destId="{E37BFB7D-FEEC-4974-B6D9-55AC4299D827}" srcOrd="0" destOrd="0" presId="urn:microsoft.com/office/officeart/2008/layout/HalfCircleOrganizationChart"/>
    <dgm:cxn modelId="{BFB3DA75-6497-44E9-9ACD-A226E0D7AF07}" type="presOf" srcId="{310CA411-8EF5-45EF-91AC-C695FA265E95}" destId="{D948D8A6-27A4-42C2-8D0C-5853E1B45281}" srcOrd="0" destOrd="0" presId="urn:microsoft.com/office/officeart/2008/layout/HalfCircleOrganizationChart"/>
    <dgm:cxn modelId="{6F415F7F-BD97-4217-84B4-07E9B8EA63D5}" srcId="{07CFB1C7-4C51-45D0-B0F6-0D99305AC6D3}" destId="{F6FF6A22-0C25-41DB-8CA9-AC93E3C3878E}" srcOrd="1" destOrd="0" parTransId="{14C1B89E-256A-46EE-A474-454079BD3744}" sibTransId="{D332DE0C-2F27-496B-AA9B-48E26851E776}"/>
    <dgm:cxn modelId="{D1DEC392-7F25-4B70-B50A-DC888A3921D4}" type="presOf" srcId="{F6FF6A22-0C25-41DB-8CA9-AC93E3C3878E}" destId="{DEB8C48A-118C-4E70-A196-4877A1BCB4E8}" srcOrd="0" destOrd="0" presId="urn:microsoft.com/office/officeart/2008/layout/HalfCircleOrganizationChart"/>
    <dgm:cxn modelId="{CDB823AD-5D3C-48AF-9AF5-AB03B3F1DB90}" type="presOf" srcId="{87F7F0D9-6ECE-4176-AFCF-783AC17C8A98}" destId="{1F716D28-287E-433B-86F9-4BC29BAD4101}" srcOrd="1" destOrd="0" presId="urn:microsoft.com/office/officeart/2008/layout/HalfCircleOrganizationChart"/>
    <dgm:cxn modelId="{7963F5B4-3179-4C27-954D-2AC393412BB2}" type="presOf" srcId="{310CA411-8EF5-45EF-91AC-C695FA265E95}" destId="{F90F5F7A-DBBA-4251-B4AC-2ED0249F35D0}" srcOrd="1" destOrd="0" presId="urn:microsoft.com/office/officeart/2008/layout/HalfCircleOrganizationChart"/>
    <dgm:cxn modelId="{49A194B9-3869-4ACB-944E-33367372249B}" srcId="{8FBB72BF-6B74-4C24-9957-024AF1A5D768}" destId="{A77C853F-7982-4FE1-AD66-820DAAF61D22}" srcOrd="0" destOrd="0" parTransId="{E124C8A7-4D63-4673-ADB8-FD1051E6473E}" sibTransId="{EF4453CA-B658-4264-BC5D-BCB6588F65E4}"/>
    <dgm:cxn modelId="{477565C0-F5AB-4B15-A4E1-B060CA4EF2B5}" type="presOf" srcId="{07CFB1C7-4C51-45D0-B0F6-0D99305AC6D3}" destId="{7E90BD4E-B599-4BE9-B173-EB27FAD1FC25}" srcOrd="0" destOrd="0" presId="urn:microsoft.com/office/officeart/2008/layout/HalfCircleOrganizationChart"/>
    <dgm:cxn modelId="{1FE8F3C8-C5DC-494C-9038-DF7BEFF9284C}" type="presOf" srcId="{87F7F0D9-6ECE-4176-AFCF-783AC17C8A98}" destId="{8C8332A4-3127-42F4-B90C-DE121870F34F}" srcOrd="0" destOrd="0" presId="urn:microsoft.com/office/officeart/2008/layout/HalfCircleOrganizationChart"/>
    <dgm:cxn modelId="{E3930ED3-D9C2-429C-AC69-EFCE90DBB57E}" type="presOf" srcId="{14C1B89E-256A-46EE-A474-454079BD3744}" destId="{831C1B82-D87F-4724-B131-3D93B5EA3901}" srcOrd="0" destOrd="0" presId="urn:microsoft.com/office/officeart/2008/layout/HalfCircleOrganizationChart"/>
    <dgm:cxn modelId="{55A37DE1-0260-4BE2-B4E8-C1F41FCBF817}" type="presOf" srcId="{8FBB72BF-6B74-4C24-9957-024AF1A5D768}" destId="{F892709C-7800-4895-8B21-BB1D88DEAC63}" srcOrd="0" destOrd="0" presId="urn:microsoft.com/office/officeart/2008/layout/HalfCircleOrganizationChart"/>
    <dgm:cxn modelId="{ADADFEEF-DDAD-489A-8B58-9D3BC89EB484}" type="presOf" srcId="{138F6B26-4713-4E82-B937-4F822BF1C2AB}" destId="{BE26CFAB-C790-48A1-8F1D-924A70928244}" srcOrd="0" destOrd="0" presId="urn:microsoft.com/office/officeart/2008/layout/HalfCircleOrganizationChart"/>
    <dgm:cxn modelId="{B543E6FC-9827-44EE-80B5-0A866E6523EB}" type="presOf" srcId="{302E4E0F-7FC5-4B65-B857-DF4B8AD6913A}" destId="{C8CE6AAF-075B-4518-8B5E-923040F82AB6}" srcOrd="0" destOrd="0" presId="urn:microsoft.com/office/officeart/2008/layout/HalfCircleOrganizationChart"/>
    <dgm:cxn modelId="{1BF12D5E-1CC0-44C0-8C81-31FFF8DCACDF}" type="presParOf" srcId="{F892709C-7800-4895-8B21-BB1D88DEAC63}" destId="{0BCFA121-92F0-4D7B-9561-1E2AD5461A86}" srcOrd="0" destOrd="0" presId="urn:microsoft.com/office/officeart/2008/layout/HalfCircleOrganizationChart"/>
    <dgm:cxn modelId="{A0F8287A-3E29-40B3-B1E3-1A253E3C2AA0}" type="presParOf" srcId="{0BCFA121-92F0-4D7B-9561-1E2AD5461A86}" destId="{990C3C13-9C26-4AC1-82D1-9A29501A7A88}" srcOrd="0" destOrd="0" presId="urn:microsoft.com/office/officeart/2008/layout/HalfCircleOrganizationChart"/>
    <dgm:cxn modelId="{EFA8E9A4-E51E-4AC9-9114-B1F4C3D04DF2}" type="presParOf" srcId="{990C3C13-9C26-4AC1-82D1-9A29501A7A88}" destId="{E37BFB7D-FEEC-4974-B6D9-55AC4299D827}" srcOrd="0" destOrd="0" presId="urn:microsoft.com/office/officeart/2008/layout/HalfCircleOrganizationChart"/>
    <dgm:cxn modelId="{D17B7136-93D1-4798-8F65-F5F526FAA6B5}" type="presParOf" srcId="{990C3C13-9C26-4AC1-82D1-9A29501A7A88}" destId="{F02DE972-C413-4DA7-8B98-AB2B0FEA2BBC}" srcOrd="1" destOrd="0" presId="urn:microsoft.com/office/officeart/2008/layout/HalfCircleOrganizationChart"/>
    <dgm:cxn modelId="{7BAE372B-56C0-45E9-A41E-61386D259A61}" type="presParOf" srcId="{990C3C13-9C26-4AC1-82D1-9A29501A7A88}" destId="{C401FF45-A74A-499C-AECB-070C333865D3}" srcOrd="2" destOrd="0" presId="urn:microsoft.com/office/officeart/2008/layout/HalfCircleOrganizationChart"/>
    <dgm:cxn modelId="{6A02E33F-7417-4268-8978-C2926EF4C915}" type="presParOf" srcId="{990C3C13-9C26-4AC1-82D1-9A29501A7A88}" destId="{A4BD4AF6-4BC7-4FB9-A22A-271859ECD1AA}" srcOrd="3" destOrd="0" presId="urn:microsoft.com/office/officeart/2008/layout/HalfCircleOrganizationChart"/>
    <dgm:cxn modelId="{6028479E-DD54-4C33-B219-06A34AAC9AEE}" type="presParOf" srcId="{0BCFA121-92F0-4D7B-9561-1E2AD5461A86}" destId="{DCEA22D7-6182-4927-A57E-E20783135DB0}" srcOrd="1" destOrd="0" presId="urn:microsoft.com/office/officeart/2008/layout/HalfCircleOrganizationChart"/>
    <dgm:cxn modelId="{623B445B-5973-49CE-B442-D58A3B7AC5D9}" type="presParOf" srcId="{DCEA22D7-6182-4927-A57E-E20783135DB0}" destId="{BE26CFAB-C790-48A1-8F1D-924A70928244}" srcOrd="0" destOrd="0" presId="urn:microsoft.com/office/officeart/2008/layout/HalfCircleOrganizationChart"/>
    <dgm:cxn modelId="{537039CD-4DD8-40D0-B5D7-CC655D6B2C41}" type="presParOf" srcId="{DCEA22D7-6182-4927-A57E-E20783135DB0}" destId="{A02F0676-8463-4CF2-A2E8-20D9EC07837C}" srcOrd="1" destOrd="0" presId="urn:microsoft.com/office/officeart/2008/layout/HalfCircleOrganizationChart"/>
    <dgm:cxn modelId="{A3B7C652-4ADB-4F5C-871E-AB0ACD796D54}" type="presParOf" srcId="{A02F0676-8463-4CF2-A2E8-20D9EC07837C}" destId="{AB1D778E-8E4E-4FB8-96C2-F25297836A92}" srcOrd="0" destOrd="0" presId="urn:microsoft.com/office/officeart/2008/layout/HalfCircleOrganizationChart"/>
    <dgm:cxn modelId="{0ED4C4B6-39E5-4AC4-A336-28B33038D822}" type="presParOf" srcId="{AB1D778E-8E4E-4FB8-96C2-F25297836A92}" destId="{7E90BD4E-B599-4BE9-B173-EB27FAD1FC25}" srcOrd="0" destOrd="0" presId="urn:microsoft.com/office/officeart/2008/layout/HalfCircleOrganizationChart"/>
    <dgm:cxn modelId="{235AA5BF-E025-4ADD-96FB-454F0B0F790A}" type="presParOf" srcId="{AB1D778E-8E4E-4FB8-96C2-F25297836A92}" destId="{07CF7791-B0ED-4A7C-BA9E-ACE070D3A3B6}" srcOrd="1" destOrd="0" presId="urn:microsoft.com/office/officeart/2008/layout/HalfCircleOrganizationChart"/>
    <dgm:cxn modelId="{97050DE3-025F-4009-8B2C-EF4FAD4F4187}" type="presParOf" srcId="{AB1D778E-8E4E-4FB8-96C2-F25297836A92}" destId="{41972104-889A-4880-A4A0-C89798049509}" srcOrd="2" destOrd="0" presId="urn:microsoft.com/office/officeart/2008/layout/HalfCircleOrganizationChart"/>
    <dgm:cxn modelId="{FA44EE80-BC89-4C2D-BBBF-927F6F463DC5}" type="presParOf" srcId="{AB1D778E-8E4E-4FB8-96C2-F25297836A92}" destId="{F1BC1ED2-FE42-4950-A907-9F049D97D380}" srcOrd="3" destOrd="0" presId="urn:microsoft.com/office/officeart/2008/layout/HalfCircleOrganizationChart"/>
    <dgm:cxn modelId="{785A6B47-0699-49D2-B958-BFD6FD55788E}" type="presParOf" srcId="{A02F0676-8463-4CF2-A2E8-20D9EC07837C}" destId="{9A74CF65-F3C1-4B8F-8BD9-F4A8F77B1B30}" srcOrd="1" destOrd="0" presId="urn:microsoft.com/office/officeart/2008/layout/HalfCircleOrganizationChart"/>
    <dgm:cxn modelId="{7B5DC5F1-823F-4A59-BE55-167715158C5E}" type="presParOf" srcId="{9A74CF65-F3C1-4B8F-8BD9-F4A8F77B1B30}" destId="{55C2513A-D187-47C8-9789-22F697ABD073}" srcOrd="0" destOrd="0" presId="urn:microsoft.com/office/officeart/2008/layout/HalfCircleOrganizationChart"/>
    <dgm:cxn modelId="{8D292379-E27F-4E6E-A0F1-E7EF6F1E2DD3}" type="presParOf" srcId="{9A74CF65-F3C1-4B8F-8BD9-F4A8F77B1B30}" destId="{C5ABC08F-5B36-4BE7-BCFC-3F2065710CC5}" srcOrd="1" destOrd="0" presId="urn:microsoft.com/office/officeart/2008/layout/HalfCircleOrganizationChart"/>
    <dgm:cxn modelId="{69B1300E-EDB6-477C-83D5-D07C75BDD418}" type="presParOf" srcId="{C5ABC08F-5B36-4BE7-BCFC-3F2065710CC5}" destId="{8926BFFC-FA8E-4F75-9252-E7368030DD5C}" srcOrd="0" destOrd="0" presId="urn:microsoft.com/office/officeart/2008/layout/HalfCircleOrganizationChart"/>
    <dgm:cxn modelId="{B96D5063-99E1-47B0-A96B-963EAD1F5AAB}" type="presParOf" srcId="{8926BFFC-FA8E-4F75-9252-E7368030DD5C}" destId="{8C8332A4-3127-42F4-B90C-DE121870F34F}" srcOrd="0" destOrd="0" presId="urn:microsoft.com/office/officeart/2008/layout/HalfCircleOrganizationChart"/>
    <dgm:cxn modelId="{C18C4755-AEB7-480C-A08E-2762747B6A06}" type="presParOf" srcId="{8926BFFC-FA8E-4F75-9252-E7368030DD5C}" destId="{C50FBA23-683C-4845-A4A5-3DCD6255B5EB}" srcOrd="1" destOrd="0" presId="urn:microsoft.com/office/officeart/2008/layout/HalfCircleOrganizationChart"/>
    <dgm:cxn modelId="{9BD92956-1EB4-44C8-AB7B-CDE0B3157CC7}" type="presParOf" srcId="{8926BFFC-FA8E-4F75-9252-E7368030DD5C}" destId="{5C81AF7C-719A-4A67-9387-E3FFC1892C48}" srcOrd="2" destOrd="0" presId="urn:microsoft.com/office/officeart/2008/layout/HalfCircleOrganizationChart"/>
    <dgm:cxn modelId="{625488D6-E35D-4A92-A5B0-131185998FB1}" type="presParOf" srcId="{8926BFFC-FA8E-4F75-9252-E7368030DD5C}" destId="{1F716D28-287E-433B-86F9-4BC29BAD4101}" srcOrd="3" destOrd="0" presId="urn:microsoft.com/office/officeart/2008/layout/HalfCircleOrganizationChart"/>
    <dgm:cxn modelId="{E3AD3D85-45E6-45F7-8389-C7800AAD21C1}" type="presParOf" srcId="{C5ABC08F-5B36-4BE7-BCFC-3F2065710CC5}" destId="{14F3582D-A1B9-4C42-B314-158C2F76E073}" srcOrd="1" destOrd="0" presId="urn:microsoft.com/office/officeart/2008/layout/HalfCircleOrganizationChart"/>
    <dgm:cxn modelId="{95C73A99-2198-43A2-87BA-777F2DD074D4}" type="presParOf" srcId="{C5ABC08F-5B36-4BE7-BCFC-3F2065710CC5}" destId="{A507C33A-A0ED-4D81-A288-FDC9FD6164F5}" srcOrd="2" destOrd="0" presId="urn:microsoft.com/office/officeart/2008/layout/HalfCircleOrganizationChart"/>
    <dgm:cxn modelId="{CB9A6033-07E5-42DE-8C73-0200C45F51B2}" type="presParOf" srcId="{9A74CF65-F3C1-4B8F-8BD9-F4A8F77B1B30}" destId="{831C1B82-D87F-4724-B131-3D93B5EA3901}" srcOrd="2" destOrd="0" presId="urn:microsoft.com/office/officeart/2008/layout/HalfCircleOrganizationChart"/>
    <dgm:cxn modelId="{928A474E-8DC3-4BA7-8B2B-BEA3810E846C}" type="presParOf" srcId="{9A74CF65-F3C1-4B8F-8BD9-F4A8F77B1B30}" destId="{2D4B0D76-8E87-488A-A2FA-6C5DD35746A1}" srcOrd="3" destOrd="0" presId="urn:microsoft.com/office/officeart/2008/layout/HalfCircleOrganizationChart"/>
    <dgm:cxn modelId="{4F9CEDEC-78A5-41BD-BD18-9ECF2397F375}" type="presParOf" srcId="{2D4B0D76-8E87-488A-A2FA-6C5DD35746A1}" destId="{90D60885-E337-401D-9832-967318367E78}" srcOrd="0" destOrd="0" presId="urn:microsoft.com/office/officeart/2008/layout/HalfCircleOrganizationChart"/>
    <dgm:cxn modelId="{C884DF7B-FEC3-4879-A803-1A575B8DB078}" type="presParOf" srcId="{90D60885-E337-401D-9832-967318367E78}" destId="{DEB8C48A-118C-4E70-A196-4877A1BCB4E8}" srcOrd="0" destOrd="0" presId="urn:microsoft.com/office/officeart/2008/layout/HalfCircleOrganizationChart"/>
    <dgm:cxn modelId="{27FA165A-F77D-45EA-B463-3EE691802267}" type="presParOf" srcId="{90D60885-E337-401D-9832-967318367E78}" destId="{BCF2FC7F-9E5A-4D08-9B6B-8D5515026A66}" srcOrd="1" destOrd="0" presId="urn:microsoft.com/office/officeart/2008/layout/HalfCircleOrganizationChart"/>
    <dgm:cxn modelId="{D0A22D6E-72CA-4D1F-9F24-59446D2013F0}" type="presParOf" srcId="{90D60885-E337-401D-9832-967318367E78}" destId="{8704CEAC-B39A-4083-B607-E3570B69A4A7}" srcOrd="2" destOrd="0" presId="urn:microsoft.com/office/officeart/2008/layout/HalfCircleOrganizationChart"/>
    <dgm:cxn modelId="{220D68C9-590C-4DBA-A376-A5465C9AAE55}" type="presParOf" srcId="{90D60885-E337-401D-9832-967318367E78}" destId="{EE03849F-CC03-442D-ACEF-A01348D0C7E6}" srcOrd="3" destOrd="0" presId="urn:microsoft.com/office/officeart/2008/layout/HalfCircleOrganizationChart"/>
    <dgm:cxn modelId="{AF7B0110-280F-4C36-8C73-CCBBEB365C9A}" type="presParOf" srcId="{2D4B0D76-8E87-488A-A2FA-6C5DD35746A1}" destId="{E959ECB8-7D8A-4450-972D-76F65DCBA7E0}" srcOrd="1" destOrd="0" presId="urn:microsoft.com/office/officeart/2008/layout/HalfCircleOrganizationChart"/>
    <dgm:cxn modelId="{98AB8F06-253B-4F83-B3BA-DEED7BA5DB00}" type="presParOf" srcId="{2D4B0D76-8E87-488A-A2FA-6C5DD35746A1}" destId="{A5662B5B-2AC9-41AC-8766-D763DF048371}" srcOrd="2" destOrd="0" presId="urn:microsoft.com/office/officeart/2008/layout/HalfCircleOrganizationChart"/>
    <dgm:cxn modelId="{A7940871-3C87-47F4-8753-852C52D1AA98}" type="presParOf" srcId="{A02F0676-8463-4CF2-A2E8-20D9EC07837C}" destId="{E5867F5A-4456-4BE2-9AC8-2C86C0C359D6}" srcOrd="2" destOrd="0" presId="urn:microsoft.com/office/officeart/2008/layout/HalfCircleOrganizationChart"/>
    <dgm:cxn modelId="{FA496A05-CD83-4017-B128-C25A8741AA56}" type="presParOf" srcId="{DCEA22D7-6182-4927-A57E-E20783135DB0}" destId="{D6719018-902E-4D4A-BECF-238478D8F5C6}" srcOrd="2" destOrd="0" presId="urn:microsoft.com/office/officeart/2008/layout/HalfCircleOrganizationChart"/>
    <dgm:cxn modelId="{8CBEE565-3C07-4EB0-809A-F58DAF38B60D}" type="presParOf" srcId="{DCEA22D7-6182-4927-A57E-E20783135DB0}" destId="{B865AD6F-DC6E-45D0-A86B-2587331D7913}" srcOrd="3" destOrd="0" presId="urn:microsoft.com/office/officeart/2008/layout/HalfCircleOrganizationChart"/>
    <dgm:cxn modelId="{3E7DBC05-7762-4BAD-9678-2FDB916BF3A2}" type="presParOf" srcId="{B865AD6F-DC6E-45D0-A86B-2587331D7913}" destId="{75E079F2-3823-424F-BEE7-5292607AB773}" srcOrd="0" destOrd="0" presId="urn:microsoft.com/office/officeart/2008/layout/HalfCircleOrganizationChart"/>
    <dgm:cxn modelId="{BF4FFA96-8480-4FA2-8500-5B643798939D}" type="presParOf" srcId="{75E079F2-3823-424F-BEE7-5292607AB773}" destId="{D948D8A6-27A4-42C2-8D0C-5853E1B45281}" srcOrd="0" destOrd="0" presId="urn:microsoft.com/office/officeart/2008/layout/HalfCircleOrganizationChart"/>
    <dgm:cxn modelId="{21B08A0F-26F6-462F-B9BD-81B1BF33BD9D}" type="presParOf" srcId="{75E079F2-3823-424F-BEE7-5292607AB773}" destId="{60E21B71-9C8B-4739-9942-9D425D540007}" srcOrd="1" destOrd="0" presId="urn:microsoft.com/office/officeart/2008/layout/HalfCircleOrganizationChart"/>
    <dgm:cxn modelId="{BDEFB129-ABA4-4C67-B662-81B39A01F212}" type="presParOf" srcId="{75E079F2-3823-424F-BEE7-5292607AB773}" destId="{48BCEBB7-B04A-48AD-8A8F-498D4153520F}" srcOrd="2" destOrd="0" presId="urn:microsoft.com/office/officeart/2008/layout/HalfCircleOrganizationChart"/>
    <dgm:cxn modelId="{52B03C51-3D6F-4BDC-B7A8-0C54933A0E7F}" type="presParOf" srcId="{75E079F2-3823-424F-BEE7-5292607AB773}" destId="{F90F5F7A-DBBA-4251-B4AC-2ED0249F35D0}" srcOrd="3" destOrd="0" presId="urn:microsoft.com/office/officeart/2008/layout/HalfCircleOrganizationChart"/>
    <dgm:cxn modelId="{EC4DB47B-C963-4C82-94BD-A48D26CCDB78}" type="presParOf" srcId="{B865AD6F-DC6E-45D0-A86B-2587331D7913}" destId="{82768549-A67E-4ADE-9F72-3B3CF0F52C40}" srcOrd="1" destOrd="0" presId="urn:microsoft.com/office/officeart/2008/layout/HalfCircleOrganizationChart"/>
    <dgm:cxn modelId="{5440AF25-656D-48FF-B941-B11532F8576E}" type="presParOf" srcId="{82768549-A67E-4ADE-9F72-3B3CF0F52C40}" destId="{C8CE6AAF-075B-4518-8B5E-923040F82AB6}" srcOrd="0" destOrd="0" presId="urn:microsoft.com/office/officeart/2008/layout/HalfCircleOrganizationChart"/>
    <dgm:cxn modelId="{6A54F3F0-DB86-495B-AAC7-C64BDCB1E201}" type="presParOf" srcId="{82768549-A67E-4ADE-9F72-3B3CF0F52C40}" destId="{FE2BFFA0-C57E-4CD4-B114-A015EA76C348}" srcOrd="1" destOrd="0" presId="urn:microsoft.com/office/officeart/2008/layout/HalfCircleOrganizationChart"/>
    <dgm:cxn modelId="{E74D04FD-D463-43D0-A3C6-A24D47361A82}" type="presParOf" srcId="{FE2BFFA0-C57E-4CD4-B114-A015EA76C348}" destId="{DC9E4AE3-607D-4A60-806D-512BC418B4D0}" srcOrd="0" destOrd="0" presId="urn:microsoft.com/office/officeart/2008/layout/HalfCircleOrganizationChart"/>
    <dgm:cxn modelId="{7F50CA0C-1091-48F7-9068-2A47ED7E0F44}" type="presParOf" srcId="{DC9E4AE3-607D-4A60-806D-512BC418B4D0}" destId="{2B3FAA6D-D9C5-4BAB-9BAE-1BE43B53B4A7}" srcOrd="0" destOrd="0" presId="urn:microsoft.com/office/officeart/2008/layout/HalfCircleOrganizationChart"/>
    <dgm:cxn modelId="{B95BE36F-AC5E-4BBD-AF1E-B73B7CD568B6}" type="presParOf" srcId="{DC9E4AE3-607D-4A60-806D-512BC418B4D0}" destId="{FA09000C-9EFF-4D21-BA49-A33CDEBA3916}" srcOrd="1" destOrd="0" presId="urn:microsoft.com/office/officeart/2008/layout/HalfCircleOrganizationChart"/>
    <dgm:cxn modelId="{A27FB1D5-F5A4-474D-92F8-7949AD0E2A6C}" type="presParOf" srcId="{DC9E4AE3-607D-4A60-806D-512BC418B4D0}" destId="{8B02BFFE-0596-407B-8A40-71ED87228CA1}" srcOrd="2" destOrd="0" presId="urn:microsoft.com/office/officeart/2008/layout/HalfCircleOrganizationChart"/>
    <dgm:cxn modelId="{13387B4D-3C1B-4C7A-B7E7-3AADE7E52210}" type="presParOf" srcId="{DC9E4AE3-607D-4A60-806D-512BC418B4D0}" destId="{EAAE8442-2EFB-42B3-B853-FD74B15B5DCF}" srcOrd="3" destOrd="0" presId="urn:microsoft.com/office/officeart/2008/layout/HalfCircleOrganizationChart"/>
    <dgm:cxn modelId="{4CC30059-561E-4C98-ACA7-7F04BA9507AD}" type="presParOf" srcId="{FE2BFFA0-C57E-4CD4-B114-A015EA76C348}" destId="{B68B5E36-6F31-4CC7-BE95-2FE975420F40}" srcOrd="1" destOrd="0" presId="urn:microsoft.com/office/officeart/2008/layout/HalfCircleOrganizationChart"/>
    <dgm:cxn modelId="{9156B5EB-E423-4F33-A2C3-79F10E67296F}" type="presParOf" srcId="{FE2BFFA0-C57E-4CD4-B114-A015EA76C348}" destId="{7DD1C9DB-2C96-4749-AD84-EE6AF70BB549}" srcOrd="2" destOrd="0" presId="urn:microsoft.com/office/officeart/2008/layout/HalfCircleOrganizationChart"/>
    <dgm:cxn modelId="{7994F941-B93C-4998-95E1-4FD95398D027}" type="presParOf" srcId="{B865AD6F-DC6E-45D0-A86B-2587331D7913}" destId="{EC17919B-F480-4B4E-8A17-F3313EF7CCBE}" srcOrd="2" destOrd="0" presId="urn:microsoft.com/office/officeart/2008/layout/HalfCircleOrganizationChart"/>
    <dgm:cxn modelId="{4388BB4F-A0B2-449C-9BE9-6A647F14642C}" type="presParOf" srcId="{0BCFA121-92F0-4D7B-9561-1E2AD5461A86}" destId="{4352A25B-1615-4521-B4E8-499E6BF5DA0D}"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97CD2AC-454A-43D7-AC43-9BEF97D3B77B}" type="doc">
      <dgm:prSet loTypeId="urn:microsoft.com/office/officeart/2005/8/layout/radial1" loCatId="cycle" qsTypeId="urn:microsoft.com/office/officeart/2005/8/quickstyle/simple1" qsCatId="simple" csTypeId="urn:microsoft.com/office/officeart/2005/8/colors/colorful5" csCatId="colorful" phldr="1"/>
      <dgm:spPr/>
      <dgm:t>
        <a:bodyPr/>
        <a:lstStyle/>
        <a:p>
          <a:endParaRPr lang="en-SG"/>
        </a:p>
      </dgm:t>
    </dgm:pt>
    <dgm:pt modelId="{29FAB2EF-53C9-47CD-B495-EE2F1F601D4E}">
      <dgm:prSet phldrT="[Text]"/>
      <dgm:spPr/>
      <dgm:t>
        <a:bodyPr/>
        <a:lstStyle/>
        <a:p>
          <a:r>
            <a:rPr lang="en-SG" dirty="0"/>
            <a:t>Wealth</a:t>
          </a:r>
        </a:p>
      </dgm:t>
    </dgm:pt>
    <dgm:pt modelId="{DAF27933-9D62-4B50-9F20-4BB2E3917497}" type="parTrans" cxnId="{05D074A1-1805-4AC4-B00C-3FEAEE0422AA}">
      <dgm:prSet/>
      <dgm:spPr/>
      <dgm:t>
        <a:bodyPr/>
        <a:lstStyle/>
        <a:p>
          <a:endParaRPr lang="en-SG"/>
        </a:p>
      </dgm:t>
    </dgm:pt>
    <dgm:pt modelId="{301A9F8F-E7D2-45E9-B55B-56D6C29273BB}" type="sibTrans" cxnId="{05D074A1-1805-4AC4-B00C-3FEAEE0422AA}">
      <dgm:prSet/>
      <dgm:spPr/>
      <dgm:t>
        <a:bodyPr/>
        <a:lstStyle/>
        <a:p>
          <a:endParaRPr lang="en-SG"/>
        </a:p>
      </dgm:t>
    </dgm:pt>
    <dgm:pt modelId="{EE664088-980C-4338-9598-53B005A2A504}">
      <dgm:prSet phldrT="[Text]"/>
      <dgm:spPr/>
      <dgm:t>
        <a:bodyPr/>
        <a:lstStyle/>
        <a:p>
          <a:r>
            <a:rPr lang="en-SG" dirty="0"/>
            <a:t>Protection</a:t>
          </a:r>
        </a:p>
        <a:p>
          <a:r>
            <a:rPr lang="en-SG" dirty="0"/>
            <a:t>of wealth</a:t>
          </a:r>
        </a:p>
      </dgm:t>
    </dgm:pt>
    <dgm:pt modelId="{508AB27A-BFEF-4FC0-918A-A47B62F4A3C0}" type="parTrans" cxnId="{A8D00DA3-0A65-4605-88E0-597B47A483D7}">
      <dgm:prSet/>
      <dgm:spPr/>
      <dgm:t>
        <a:bodyPr/>
        <a:lstStyle/>
        <a:p>
          <a:endParaRPr lang="en-SG"/>
        </a:p>
      </dgm:t>
    </dgm:pt>
    <dgm:pt modelId="{CE43D704-E56A-4891-827B-DA139E90CE12}" type="sibTrans" cxnId="{A8D00DA3-0A65-4605-88E0-597B47A483D7}">
      <dgm:prSet/>
      <dgm:spPr/>
      <dgm:t>
        <a:bodyPr/>
        <a:lstStyle/>
        <a:p>
          <a:endParaRPr lang="en-SG"/>
        </a:p>
      </dgm:t>
    </dgm:pt>
    <dgm:pt modelId="{172EB071-9E08-429D-8178-E2E95AED39C2}">
      <dgm:prSet phldrT="[Text]"/>
      <dgm:spPr/>
      <dgm:t>
        <a:bodyPr/>
        <a:lstStyle/>
        <a:p>
          <a:r>
            <a:rPr lang="en-SG" dirty="0"/>
            <a:t>Source of happiness</a:t>
          </a:r>
        </a:p>
      </dgm:t>
    </dgm:pt>
    <dgm:pt modelId="{4EBB3F67-0F93-4E72-8EE5-751B341F972B}" type="parTrans" cxnId="{0C8F8E22-DCA2-4CCE-8B8F-A7CC6687C94C}">
      <dgm:prSet/>
      <dgm:spPr/>
      <dgm:t>
        <a:bodyPr/>
        <a:lstStyle/>
        <a:p>
          <a:endParaRPr lang="en-SG"/>
        </a:p>
      </dgm:t>
    </dgm:pt>
    <dgm:pt modelId="{F61D5C97-B24C-49DA-90EC-2509E7990E53}" type="sibTrans" cxnId="{0C8F8E22-DCA2-4CCE-8B8F-A7CC6687C94C}">
      <dgm:prSet/>
      <dgm:spPr/>
      <dgm:t>
        <a:bodyPr/>
        <a:lstStyle/>
        <a:p>
          <a:endParaRPr lang="en-SG"/>
        </a:p>
      </dgm:t>
    </dgm:pt>
    <dgm:pt modelId="{41EF9181-E4C3-417C-98D7-D99D9DD2D3F8}">
      <dgm:prSet phldrT="[Text]"/>
      <dgm:spPr/>
      <dgm:t>
        <a:bodyPr/>
        <a:lstStyle/>
        <a:p>
          <a:r>
            <a:rPr lang="en-SG" dirty="0"/>
            <a:t>Charity towards others</a:t>
          </a:r>
        </a:p>
      </dgm:t>
    </dgm:pt>
    <dgm:pt modelId="{4222776F-66A8-49EA-A870-DB43BA7CBA69}" type="parTrans" cxnId="{2E720B9C-6275-4A21-A9E8-2E8B725362D7}">
      <dgm:prSet/>
      <dgm:spPr/>
      <dgm:t>
        <a:bodyPr/>
        <a:lstStyle/>
        <a:p>
          <a:endParaRPr lang="en-SG"/>
        </a:p>
      </dgm:t>
    </dgm:pt>
    <dgm:pt modelId="{0FFE1DDD-32C6-45F4-B49E-DB69EF9EE1DF}" type="sibTrans" cxnId="{2E720B9C-6275-4A21-A9E8-2E8B725362D7}">
      <dgm:prSet/>
      <dgm:spPr/>
      <dgm:t>
        <a:bodyPr/>
        <a:lstStyle/>
        <a:p>
          <a:endParaRPr lang="en-SG"/>
        </a:p>
      </dgm:t>
    </dgm:pt>
    <dgm:pt modelId="{CFD9E519-1FB7-4E35-AC36-084353B32DA8}">
      <dgm:prSet phldrT="[Text]"/>
      <dgm:spPr/>
      <dgm:t>
        <a:bodyPr/>
        <a:lstStyle/>
        <a:p>
          <a:r>
            <a:rPr lang="en-SG" dirty="0"/>
            <a:t>Offerings to ascetics </a:t>
          </a:r>
        </a:p>
      </dgm:t>
    </dgm:pt>
    <dgm:pt modelId="{D712B773-4203-446B-A0A1-E5E399AF5BDF}" type="parTrans" cxnId="{98FB1EA9-A6BE-4EE5-B8CB-0A469DD327E6}">
      <dgm:prSet/>
      <dgm:spPr/>
      <dgm:t>
        <a:bodyPr/>
        <a:lstStyle/>
        <a:p>
          <a:endParaRPr lang="en-SG"/>
        </a:p>
      </dgm:t>
    </dgm:pt>
    <dgm:pt modelId="{DEB8B82E-9482-4F05-B626-A4935AA5254D}" type="sibTrans" cxnId="{98FB1EA9-A6BE-4EE5-B8CB-0A469DD327E6}">
      <dgm:prSet/>
      <dgm:spPr/>
      <dgm:t>
        <a:bodyPr/>
        <a:lstStyle/>
        <a:p>
          <a:endParaRPr lang="en-SG"/>
        </a:p>
      </dgm:t>
    </dgm:pt>
    <dgm:pt modelId="{A12B67E4-836B-4FFD-A679-22131207B7D4}" type="pres">
      <dgm:prSet presAssocID="{797CD2AC-454A-43D7-AC43-9BEF97D3B77B}" presName="cycle" presStyleCnt="0">
        <dgm:presLayoutVars>
          <dgm:chMax val="1"/>
          <dgm:dir/>
          <dgm:animLvl val="ctr"/>
          <dgm:resizeHandles val="exact"/>
        </dgm:presLayoutVars>
      </dgm:prSet>
      <dgm:spPr/>
    </dgm:pt>
    <dgm:pt modelId="{068C2E40-8676-4F86-A12B-BD1900F477D4}" type="pres">
      <dgm:prSet presAssocID="{29FAB2EF-53C9-47CD-B495-EE2F1F601D4E}" presName="centerShape" presStyleLbl="node0" presStyleIdx="0" presStyleCnt="1"/>
      <dgm:spPr/>
    </dgm:pt>
    <dgm:pt modelId="{000061B2-3B9C-4CAD-951E-CF0987688079}" type="pres">
      <dgm:prSet presAssocID="{508AB27A-BFEF-4FC0-918A-A47B62F4A3C0}" presName="Name9" presStyleLbl="parChTrans1D2" presStyleIdx="0" presStyleCnt="4"/>
      <dgm:spPr/>
    </dgm:pt>
    <dgm:pt modelId="{5A5E6D43-7018-46EB-807B-A294CCB52F67}" type="pres">
      <dgm:prSet presAssocID="{508AB27A-BFEF-4FC0-918A-A47B62F4A3C0}" presName="connTx" presStyleLbl="parChTrans1D2" presStyleIdx="0" presStyleCnt="4"/>
      <dgm:spPr/>
    </dgm:pt>
    <dgm:pt modelId="{1A73C23A-E6C3-4D86-958E-86786B7C18B1}" type="pres">
      <dgm:prSet presAssocID="{EE664088-980C-4338-9598-53B005A2A504}" presName="node" presStyleLbl="node1" presStyleIdx="0" presStyleCnt="4">
        <dgm:presLayoutVars>
          <dgm:bulletEnabled val="1"/>
        </dgm:presLayoutVars>
      </dgm:prSet>
      <dgm:spPr/>
    </dgm:pt>
    <dgm:pt modelId="{B456A481-766E-4A44-BB40-FF61774D2D5A}" type="pres">
      <dgm:prSet presAssocID="{4EBB3F67-0F93-4E72-8EE5-751B341F972B}" presName="Name9" presStyleLbl="parChTrans1D2" presStyleIdx="1" presStyleCnt="4"/>
      <dgm:spPr/>
    </dgm:pt>
    <dgm:pt modelId="{CA5ABE00-05F0-46C9-AE18-EB2601E16D33}" type="pres">
      <dgm:prSet presAssocID="{4EBB3F67-0F93-4E72-8EE5-751B341F972B}" presName="connTx" presStyleLbl="parChTrans1D2" presStyleIdx="1" presStyleCnt="4"/>
      <dgm:spPr/>
    </dgm:pt>
    <dgm:pt modelId="{0CFC9690-634D-48FB-9F9C-0C9EB65ABF4F}" type="pres">
      <dgm:prSet presAssocID="{172EB071-9E08-429D-8178-E2E95AED39C2}" presName="node" presStyleLbl="node1" presStyleIdx="1" presStyleCnt="4">
        <dgm:presLayoutVars>
          <dgm:bulletEnabled val="1"/>
        </dgm:presLayoutVars>
      </dgm:prSet>
      <dgm:spPr/>
    </dgm:pt>
    <dgm:pt modelId="{004D5734-5284-47EA-A4B4-B9EC947098DF}" type="pres">
      <dgm:prSet presAssocID="{4222776F-66A8-49EA-A870-DB43BA7CBA69}" presName="Name9" presStyleLbl="parChTrans1D2" presStyleIdx="2" presStyleCnt="4"/>
      <dgm:spPr/>
    </dgm:pt>
    <dgm:pt modelId="{4BD87784-28DD-46EF-8805-90CE9E44A233}" type="pres">
      <dgm:prSet presAssocID="{4222776F-66A8-49EA-A870-DB43BA7CBA69}" presName="connTx" presStyleLbl="parChTrans1D2" presStyleIdx="2" presStyleCnt="4"/>
      <dgm:spPr/>
    </dgm:pt>
    <dgm:pt modelId="{A7E08039-0A45-4AA9-9AB1-1B40304147A3}" type="pres">
      <dgm:prSet presAssocID="{41EF9181-E4C3-417C-98D7-D99D9DD2D3F8}" presName="node" presStyleLbl="node1" presStyleIdx="2" presStyleCnt="4">
        <dgm:presLayoutVars>
          <dgm:bulletEnabled val="1"/>
        </dgm:presLayoutVars>
      </dgm:prSet>
      <dgm:spPr/>
    </dgm:pt>
    <dgm:pt modelId="{EB22993F-E72E-4B6E-B1D4-525BA16CCF46}" type="pres">
      <dgm:prSet presAssocID="{D712B773-4203-446B-A0A1-E5E399AF5BDF}" presName="Name9" presStyleLbl="parChTrans1D2" presStyleIdx="3" presStyleCnt="4"/>
      <dgm:spPr/>
    </dgm:pt>
    <dgm:pt modelId="{47764E59-74A0-46F8-B95E-04813FA9E8FC}" type="pres">
      <dgm:prSet presAssocID="{D712B773-4203-446B-A0A1-E5E399AF5BDF}" presName="connTx" presStyleLbl="parChTrans1D2" presStyleIdx="3" presStyleCnt="4"/>
      <dgm:spPr/>
    </dgm:pt>
    <dgm:pt modelId="{E26A5890-AA82-4BCD-ABDB-F88AEA800515}" type="pres">
      <dgm:prSet presAssocID="{CFD9E519-1FB7-4E35-AC36-084353B32DA8}" presName="node" presStyleLbl="node1" presStyleIdx="3" presStyleCnt="4">
        <dgm:presLayoutVars>
          <dgm:bulletEnabled val="1"/>
        </dgm:presLayoutVars>
      </dgm:prSet>
      <dgm:spPr/>
    </dgm:pt>
  </dgm:ptLst>
  <dgm:cxnLst>
    <dgm:cxn modelId="{19DD3512-C29F-40BC-B265-A1356DD1D778}" type="presOf" srcId="{D712B773-4203-446B-A0A1-E5E399AF5BDF}" destId="{EB22993F-E72E-4B6E-B1D4-525BA16CCF46}" srcOrd="0" destOrd="0" presId="urn:microsoft.com/office/officeart/2005/8/layout/radial1"/>
    <dgm:cxn modelId="{8BF34B13-FF47-413E-B4E3-7049B0FE0605}" type="presOf" srcId="{29FAB2EF-53C9-47CD-B495-EE2F1F601D4E}" destId="{068C2E40-8676-4F86-A12B-BD1900F477D4}" srcOrd="0" destOrd="0" presId="urn:microsoft.com/office/officeart/2005/8/layout/radial1"/>
    <dgm:cxn modelId="{0C8F8E22-DCA2-4CCE-8B8F-A7CC6687C94C}" srcId="{29FAB2EF-53C9-47CD-B495-EE2F1F601D4E}" destId="{172EB071-9E08-429D-8178-E2E95AED39C2}" srcOrd="1" destOrd="0" parTransId="{4EBB3F67-0F93-4E72-8EE5-751B341F972B}" sibTransId="{F61D5C97-B24C-49DA-90EC-2509E7990E53}"/>
    <dgm:cxn modelId="{56C23D2A-063D-42A9-857B-434F16210DFF}" type="presOf" srcId="{508AB27A-BFEF-4FC0-918A-A47B62F4A3C0}" destId="{5A5E6D43-7018-46EB-807B-A294CCB52F67}" srcOrd="1" destOrd="0" presId="urn:microsoft.com/office/officeart/2005/8/layout/radial1"/>
    <dgm:cxn modelId="{C487473A-0194-433B-8AB9-B60FCBAAE146}" type="presOf" srcId="{797CD2AC-454A-43D7-AC43-9BEF97D3B77B}" destId="{A12B67E4-836B-4FFD-A679-22131207B7D4}" srcOrd="0" destOrd="0" presId="urn:microsoft.com/office/officeart/2005/8/layout/radial1"/>
    <dgm:cxn modelId="{E0950344-F1C8-43F3-AC55-F7AD00D32A26}" type="presOf" srcId="{EE664088-980C-4338-9598-53B005A2A504}" destId="{1A73C23A-E6C3-4D86-958E-86786B7C18B1}" srcOrd="0" destOrd="0" presId="urn:microsoft.com/office/officeart/2005/8/layout/radial1"/>
    <dgm:cxn modelId="{3AE91D7C-1C52-4EC9-B629-55E5B8E01943}" type="presOf" srcId="{4222776F-66A8-49EA-A870-DB43BA7CBA69}" destId="{004D5734-5284-47EA-A4B4-B9EC947098DF}" srcOrd="0" destOrd="0" presId="urn:microsoft.com/office/officeart/2005/8/layout/radial1"/>
    <dgm:cxn modelId="{2E720B9C-6275-4A21-A9E8-2E8B725362D7}" srcId="{29FAB2EF-53C9-47CD-B495-EE2F1F601D4E}" destId="{41EF9181-E4C3-417C-98D7-D99D9DD2D3F8}" srcOrd="2" destOrd="0" parTransId="{4222776F-66A8-49EA-A870-DB43BA7CBA69}" sibTransId="{0FFE1DDD-32C6-45F4-B49E-DB69EF9EE1DF}"/>
    <dgm:cxn modelId="{05D074A1-1805-4AC4-B00C-3FEAEE0422AA}" srcId="{797CD2AC-454A-43D7-AC43-9BEF97D3B77B}" destId="{29FAB2EF-53C9-47CD-B495-EE2F1F601D4E}" srcOrd="0" destOrd="0" parTransId="{DAF27933-9D62-4B50-9F20-4BB2E3917497}" sibTransId="{301A9F8F-E7D2-45E9-B55B-56D6C29273BB}"/>
    <dgm:cxn modelId="{10C9D4A1-2A17-4DA8-97C7-FDBF156511DA}" type="presOf" srcId="{41EF9181-E4C3-417C-98D7-D99D9DD2D3F8}" destId="{A7E08039-0A45-4AA9-9AB1-1B40304147A3}" srcOrd="0" destOrd="0" presId="urn:microsoft.com/office/officeart/2005/8/layout/radial1"/>
    <dgm:cxn modelId="{A8D00DA3-0A65-4605-88E0-597B47A483D7}" srcId="{29FAB2EF-53C9-47CD-B495-EE2F1F601D4E}" destId="{EE664088-980C-4338-9598-53B005A2A504}" srcOrd="0" destOrd="0" parTransId="{508AB27A-BFEF-4FC0-918A-A47B62F4A3C0}" sibTransId="{CE43D704-E56A-4891-827B-DA139E90CE12}"/>
    <dgm:cxn modelId="{98FB1EA9-A6BE-4EE5-B8CB-0A469DD327E6}" srcId="{29FAB2EF-53C9-47CD-B495-EE2F1F601D4E}" destId="{CFD9E519-1FB7-4E35-AC36-084353B32DA8}" srcOrd="3" destOrd="0" parTransId="{D712B773-4203-446B-A0A1-E5E399AF5BDF}" sibTransId="{DEB8B82E-9482-4F05-B626-A4935AA5254D}"/>
    <dgm:cxn modelId="{5B26BAB5-D090-4260-8ABD-B359924F607F}" type="presOf" srcId="{D712B773-4203-446B-A0A1-E5E399AF5BDF}" destId="{47764E59-74A0-46F8-B95E-04813FA9E8FC}" srcOrd="1" destOrd="0" presId="urn:microsoft.com/office/officeart/2005/8/layout/radial1"/>
    <dgm:cxn modelId="{AB202BBA-DD49-43C4-88CE-59DDE1EABAF9}" type="presOf" srcId="{172EB071-9E08-429D-8178-E2E95AED39C2}" destId="{0CFC9690-634D-48FB-9F9C-0C9EB65ABF4F}" srcOrd="0" destOrd="0" presId="urn:microsoft.com/office/officeart/2005/8/layout/radial1"/>
    <dgm:cxn modelId="{17A951D4-1A7E-4E62-B49F-3783D5C5D5B8}" type="presOf" srcId="{4222776F-66A8-49EA-A870-DB43BA7CBA69}" destId="{4BD87784-28DD-46EF-8805-90CE9E44A233}" srcOrd="1" destOrd="0" presId="urn:microsoft.com/office/officeart/2005/8/layout/radial1"/>
    <dgm:cxn modelId="{B089FCD9-8DD2-47D2-BBBA-8F711E98DA53}" type="presOf" srcId="{508AB27A-BFEF-4FC0-918A-A47B62F4A3C0}" destId="{000061B2-3B9C-4CAD-951E-CF0987688079}" srcOrd="0" destOrd="0" presId="urn:microsoft.com/office/officeart/2005/8/layout/radial1"/>
    <dgm:cxn modelId="{072BFAEC-0E74-4B4A-8181-875AE790C1C8}" type="presOf" srcId="{4EBB3F67-0F93-4E72-8EE5-751B341F972B}" destId="{CA5ABE00-05F0-46C9-AE18-EB2601E16D33}" srcOrd="1" destOrd="0" presId="urn:microsoft.com/office/officeart/2005/8/layout/radial1"/>
    <dgm:cxn modelId="{6E5FB7F2-90B4-4FDF-8DA5-C03633F5C1D2}" type="presOf" srcId="{CFD9E519-1FB7-4E35-AC36-084353B32DA8}" destId="{E26A5890-AA82-4BCD-ABDB-F88AEA800515}" srcOrd="0" destOrd="0" presId="urn:microsoft.com/office/officeart/2005/8/layout/radial1"/>
    <dgm:cxn modelId="{D452A2F5-12C5-49F4-BCFA-D0E1E5D59CD3}" type="presOf" srcId="{4EBB3F67-0F93-4E72-8EE5-751B341F972B}" destId="{B456A481-766E-4A44-BB40-FF61774D2D5A}" srcOrd="0" destOrd="0" presId="urn:microsoft.com/office/officeart/2005/8/layout/radial1"/>
    <dgm:cxn modelId="{44F89D8C-2239-438C-AE80-9E3DDC3EFBE9}" type="presParOf" srcId="{A12B67E4-836B-4FFD-A679-22131207B7D4}" destId="{068C2E40-8676-4F86-A12B-BD1900F477D4}" srcOrd="0" destOrd="0" presId="urn:microsoft.com/office/officeart/2005/8/layout/radial1"/>
    <dgm:cxn modelId="{E55B4589-7426-446E-98C4-C458A4B14E91}" type="presParOf" srcId="{A12B67E4-836B-4FFD-A679-22131207B7D4}" destId="{000061B2-3B9C-4CAD-951E-CF0987688079}" srcOrd="1" destOrd="0" presId="urn:microsoft.com/office/officeart/2005/8/layout/radial1"/>
    <dgm:cxn modelId="{9D01DEB6-75C9-4652-8601-B7B3E04E1C2D}" type="presParOf" srcId="{000061B2-3B9C-4CAD-951E-CF0987688079}" destId="{5A5E6D43-7018-46EB-807B-A294CCB52F67}" srcOrd="0" destOrd="0" presId="urn:microsoft.com/office/officeart/2005/8/layout/radial1"/>
    <dgm:cxn modelId="{1EC772AD-671E-4679-A877-19A15E71B8FE}" type="presParOf" srcId="{A12B67E4-836B-4FFD-A679-22131207B7D4}" destId="{1A73C23A-E6C3-4D86-958E-86786B7C18B1}" srcOrd="2" destOrd="0" presId="urn:microsoft.com/office/officeart/2005/8/layout/radial1"/>
    <dgm:cxn modelId="{EF33B3D6-304E-4D9E-9066-9871BFA5C9BA}" type="presParOf" srcId="{A12B67E4-836B-4FFD-A679-22131207B7D4}" destId="{B456A481-766E-4A44-BB40-FF61774D2D5A}" srcOrd="3" destOrd="0" presId="urn:microsoft.com/office/officeart/2005/8/layout/radial1"/>
    <dgm:cxn modelId="{13D93816-F4F3-4B2C-A718-45D8536BDBD4}" type="presParOf" srcId="{B456A481-766E-4A44-BB40-FF61774D2D5A}" destId="{CA5ABE00-05F0-46C9-AE18-EB2601E16D33}" srcOrd="0" destOrd="0" presId="urn:microsoft.com/office/officeart/2005/8/layout/radial1"/>
    <dgm:cxn modelId="{0F5D3CD4-C2AA-453B-83E9-629A8E02D4E8}" type="presParOf" srcId="{A12B67E4-836B-4FFD-A679-22131207B7D4}" destId="{0CFC9690-634D-48FB-9F9C-0C9EB65ABF4F}" srcOrd="4" destOrd="0" presId="urn:microsoft.com/office/officeart/2005/8/layout/radial1"/>
    <dgm:cxn modelId="{B828B24D-00C3-42E6-BC10-E2AF7352C6E9}" type="presParOf" srcId="{A12B67E4-836B-4FFD-A679-22131207B7D4}" destId="{004D5734-5284-47EA-A4B4-B9EC947098DF}" srcOrd="5" destOrd="0" presId="urn:microsoft.com/office/officeart/2005/8/layout/radial1"/>
    <dgm:cxn modelId="{183AB613-CFF3-4C39-BBA0-DF502599D779}" type="presParOf" srcId="{004D5734-5284-47EA-A4B4-B9EC947098DF}" destId="{4BD87784-28DD-46EF-8805-90CE9E44A233}" srcOrd="0" destOrd="0" presId="urn:microsoft.com/office/officeart/2005/8/layout/radial1"/>
    <dgm:cxn modelId="{19526423-E24A-40BC-AFA3-1DF975C39FFB}" type="presParOf" srcId="{A12B67E4-836B-4FFD-A679-22131207B7D4}" destId="{A7E08039-0A45-4AA9-9AB1-1B40304147A3}" srcOrd="6" destOrd="0" presId="urn:microsoft.com/office/officeart/2005/8/layout/radial1"/>
    <dgm:cxn modelId="{A4395DC1-CEEB-4A27-8500-E3F5FD832D7A}" type="presParOf" srcId="{A12B67E4-836B-4FFD-A679-22131207B7D4}" destId="{EB22993F-E72E-4B6E-B1D4-525BA16CCF46}" srcOrd="7" destOrd="0" presId="urn:microsoft.com/office/officeart/2005/8/layout/radial1"/>
    <dgm:cxn modelId="{75177D0E-F2D1-437B-A041-23AB2A72F921}" type="presParOf" srcId="{EB22993F-E72E-4B6E-B1D4-525BA16CCF46}" destId="{47764E59-74A0-46F8-B95E-04813FA9E8FC}" srcOrd="0" destOrd="0" presId="urn:microsoft.com/office/officeart/2005/8/layout/radial1"/>
    <dgm:cxn modelId="{6AFC5AC5-02DC-44EE-8A74-22FD1E5E7E37}" type="presParOf" srcId="{A12B67E4-836B-4FFD-A679-22131207B7D4}" destId="{E26A5890-AA82-4BCD-ABDB-F88AEA800515}"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1541AB-AF60-4504-8E1E-92CAFFCE626A}">
      <dsp:nvSpPr>
        <dsp:cNvPr id="0" name=""/>
        <dsp:cNvSpPr/>
      </dsp:nvSpPr>
      <dsp:spPr>
        <a:xfrm>
          <a:off x="1634075" y="976100"/>
          <a:ext cx="4618549" cy="543358"/>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D0F010E9-4BEB-4726-B456-7E77B5E6BF80}">
      <dsp:nvSpPr>
        <dsp:cNvPr id="0" name=""/>
        <dsp:cNvSpPr/>
      </dsp:nvSpPr>
      <dsp:spPr>
        <a:xfrm>
          <a:off x="1634075" y="1180164"/>
          <a:ext cx="339295" cy="339295"/>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625FA84-6D15-47D9-88AA-7B4B0E315036}">
      <dsp:nvSpPr>
        <dsp:cNvPr id="0" name=""/>
        <dsp:cNvSpPr/>
      </dsp:nvSpPr>
      <dsp:spPr>
        <a:xfrm>
          <a:off x="1634075" y="0"/>
          <a:ext cx="4618549" cy="97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1435" tIns="34290" rIns="51435" bIns="34290" numCol="1" spcCol="1270" anchor="ctr" anchorCtr="0">
          <a:noAutofit/>
        </a:bodyPr>
        <a:lstStyle/>
        <a:p>
          <a:pPr marL="0" lvl="0" indent="0" algn="l" defTabSz="1200150">
            <a:lnSpc>
              <a:spcPct val="90000"/>
            </a:lnSpc>
            <a:spcBef>
              <a:spcPct val="0"/>
            </a:spcBef>
            <a:spcAft>
              <a:spcPct val="35000"/>
            </a:spcAft>
            <a:buNone/>
          </a:pPr>
          <a:r>
            <a:rPr lang="en-US" sz="2700" kern="1200" dirty="0"/>
            <a:t>Distribution of total world wealth (in US dollar) as of 2019</a:t>
          </a:r>
          <a:endParaRPr lang="en-SG" sz="2700" kern="1200" dirty="0"/>
        </a:p>
      </dsp:txBody>
      <dsp:txXfrm>
        <a:off x="1634075" y="0"/>
        <a:ext cx="4618549" cy="976100"/>
      </dsp:txXfrm>
    </dsp:sp>
    <dsp:sp modelId="{B05ABF4D-A3C2-4381-804E-CE68F32FAB2A}">
      <dsp:nvSpPr>
        <dsp:cNvPr id="0" name=""/>
        <dsp:cNvSpPr/>
      </dsp:nvSpPr>
      <dsp:spPr>
        <a:xfrm>
          <a:off x="1634075" y="1971051"/>
          <a:ext cx="339286" cy="339286"/>
        </a:xfrm>
        <a:prstGeom prst="rect">
          <a:avLst/>
        </a:prstGeom>
        <a:solidFill>
          <a:schemeClr val="lt1">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20828D3-7DE6-44E8-A10C-A9ADDF416F57}">
      <dsp:nvSpPr>
        <dsp:cNvPr id="0" name=""/>
        <dsp:cNvSpPr/>
      </dsp:nvSpPr>
      <dsp:spPr>
        <a:xfrm>
          <a:off x="1957373" y="1745255"/>
          <a:ext cx="4295250" cy="790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en-US" sz="1600" kern="1200" dirty="0"/>
            <a:t>1% world richest people (those millionaires with more than 1 million) owned 44% world wealth</a:t>
          </a:r>
          <a:endParaRPr lang="en-SG" sz="1600" kern="1200" dirty="0"/>
        </a:p>
      </dsp:txBody>
      <dsp:txXfrm>
        <a:off x="1957373" y="1745255"/>
        <a:ext cx="4295250" cy="790878"/>
      </dsp:txXfrm>
    </dsp:sp>
    <dsp:sp modelId="{03D79180-8394-4592-9A61-AC1DE934171E}">
      <dsp:nvSpPr>
        <dsp:cNvPr id="0" name=""/>
        <dsp:cNvSpPr/>
      </dsp:nvSpPr>
      <dsp:spPr>
        <a:xfrm>
          <a:off x="1634075" y="2761930"/>
          <a:ext cx="339286" cy="339286"/>
        </a:xfrm>
        <a:prstGeom prst="rect">
          <a:avLst/>
        </a:prstGeom>
        <a:solidFill>
          <a:schemeClr val="lt1">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B44BDF9-1AC6-4597-AF73-A9CE4C810F93}">
      <dsp:nvSpPr>
        <dsp:cNvPr id="0" name=""/>
        <dsp:cNvSpPr/>
      </dsp:nvSpPr>
      <dsp:spPr>
        <a:xfrm>
          <a:off x="1957373" y="2536134"/>
          <a:ext cx="4295250" cy="790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en-US" sz="1600" kern="1200" dirty="0"/>
            <a:t>11% world population (individuals with 100,000 USD or more) owned 82.8% of world wealth</a:t>
          </a:r>
          <a:endParaRPr lang="en-SG" sz="1600" kern="1200" dirty="0"/>
        </a:p>
      </dsp:txBody>
      <dsp:txXfrm>
        <a:off x="1957373" y="2536134"/>
        <a:ext cx="4295250" cy="790878"/>
      </dsp:txXfrm>
    </dsp:sp>
    <dsp:sp modelId="{A38DFC91-D4A0-4882-BF67-FAF0E3AACA6E}">
      <dsp:nvSpPr>
        <dsp:cNvPr id="0" name=""/>
        <dsp:cNvSpPr/>
      </dsp:nvSpPr>
      <dsp:spPr>
        <a:xfrm>
          <a:off x="1634075" y="3552808"/>
          <a:ext cx="339286" cy="339286"/>
        </a:xfrm>
        <a:prstGeom prst="rect">
          <a:avLst/>
        </a:prstGeom>
        <a:solidFill>
          <a:schemeClr val="lt1">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DB82AC0-28BD-4661-844B-7B49D5540934}">
      <dsp:nvSpPr>
        <dsp:cNvPr id="0" name=""/>
        <dsp:cNvSpPr/>
      </dsp:nvSpPr>
      <dsp:spPr>
        <a:xfrm>
          <a:off x="1957373" y="3327012"/>
          <a:ext cx="4295250" cy="790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en-US" sz="1600" kern="1200" dirty="0"/>
            <a:t>56% of world population (with less than 10,000) owned less than 2% world wealth</a:t>
          </a:r>
          <a:endParaRPr lang="en-SG" sz="1600" kern="1200" dirty="0"/>
        </a:p>
      </dsp:txBody>
      <dsp:txXfrm>
        <a:off x="1957373" y="3327012"/>
        <a:ext cx="4295250" cy="79087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EAC473-DF22-420A-99AF-540591BE0553}">
      <dsp:nvSpPr>
        <dsp:cNvPr id="0" name=""/>
        <dsp:cNvSpPr/>
      </dsp:nvSpPr>
      <dsp:spPr>
        <a:xfrm rot="5400000">
          <a:off x="-236795" y="238852"/>
          <a:ext cx="1578634" cy="1105044"/>
        </a:xfrm>
        <a:prstGeom prst="chevron">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SG" sz="1900" kern="1200" dirty="0"/>
            <a:t>Basic steps</a:t>
          </a:r>
        </a:p>
      </dsp:txBody>
      <dsp:txXfrm rot="-5400000">
        <a:off x="0" y="554579"/>
        <a:ext cx="1105044" cy="473590"/>
      </dsp:txXfrm>
    </dsp:sp>
    <dsp:sp modelId="{12C47324-B7BA-4A24-9CFD-E14F0A44DB80}">
      <dsp:nvSpPr>
        <dsp:cNvPr id="0" name=""/>
        <dsp:cNvSpPr/>
      </dsp:nvSpPr>
      <dsp:spPr>
        <a:xfrm rot="5400000">
          <a:off x="3982815" y="-2875713"/>
          <a:ext cx="1026112" cy="6781655"/>
        </a:xfrm>
        <a:prstGeom prst="round2Same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en-SG" sz="2200" kern="1200" dirty="0"/>
            <a:t>Immediate elimination of huger</a:t>
          </a:r>
        </a:p>
        <a:p>
          <a:pPr marL="228600" lvl="1" indent="-228600" algn="l" defTabSz="977900">
            <a:lnSpc>
              <a:spcPct val="90000"/>
            </a:lnSpc>
            <a:spcBef>
              <a:spcPct val="0"/>
            </a:spcBef>
            <a:spcAft>
              <a:spcPct val="15000"/>
            </a:spcAft>
            <a:buChar char="•"/>
          </a:pPr>
          <a:r>
            <a:rPr lang="en-SG" sz="2200" kern="1200" dirty="0"/>
            <a:t>Reduction and complete elimination of extreme poverty</a:t>
          </a:r>
        </a:p>
      </dsp:txBody>
      <dsp:txXfrm rot="-5400000">
        <a:off x="1105044" y="52149"/>
        <a:ext cx="6731564" cy="925930"/>
      </dsp:txXfrm>
    </dsp:sp>
    <dsp:sp modelId="{FC9FD751-ED17-4B1C-8F1B-A90BDE09CCEC}">
      <dsp:nvSpPr>
        <dsp:cNvPr id="0" name=""/>
        <dsp:cNvSpPr/>
      </dsp:nvSpPr>
      <dsp:spPr>
        <a:xfrm rot="5400000">
          <a:off x="-236795" y="1623146"/>
          <a:ext cx="1578634" cy="1105044"/>
        </a:xfrm>
        <a:prstGeom prst="chevron">
          <a:avLst/>
        </a:prstGeom>
        <a:solidFill>
          <a:schemeClr val="accent4">
            <a:hueOff val="4900445"/>
            <a:satOff val="-20388"/>
            <a:lumOff val="4804"/>
            <a:alphaOff val="0"/>
          </a:schemeClr>
        </a:solidFill>
        <a:ln w="12700" cap="flat" cmpd="sng" algn="ctr">
          <a:solidFill>
            <a:schemeClr val="accent4">
              <a:hueOff val="4900445"/>
              <a:satOff val="-20388"/>
              <a:lumOff val="480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SG" sz="1900" kern="1200" dirty="0"/>
            <a:t>Method</a:t>
          </a:r>
        </a:p>
      </dsp:txBody>
      <dsp:txXfrm rot="-5400000">
        <a:off x="0" y="1938873"/>
        <a:ext cx="1105044" cy="473590"/>
      </dsp:txXfrm>
    </dsp:sp>
    <dsp:sp modelId="{691F9885-8D43-49B8-9A6A-DD474C0368CF}">
      <dsp:nvSpPr>
        <dsp:cNvPr id="0" name=""/>
        <dsp:cNvSpPr/>
      </dsp:nvSpPr>
      <dsp:spPr>
        <a:xfrm rot="5400000">
          <a:off x="3982815" y="-1491419"/>
          <a:ext cx="1026112" cy="6781655"/>
        </a:xfrm>
        <a:prstGeom prst="round2SameRect">
          <a:avLst/>
        </a:prstGeom>
        <a:solidFill>
          <a:schemeClr val="lt1">
            <a:alpha val="90000"/>
            <a:hueOff val="0"/>
            <a:satOff val="0"/>
            <a:lumOff val="0"/>
            <a:alphaOff val="0"/>
          </a:schemeClr>
        </a:solidFill>
        <a:ln w="12700" cap="flat" cmpd="sng" algn="ctr">
          <a:solidFill>
            <a:schemeClr val="accent4">
              <a:hueOff val="4900445"/>
              <a:satOff val="-20388"/>
              <a:lumOff val="480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en-SG" sz="2200" kern="1200" dirty="0"/>
            <a:t>Interdependence of human beings</a:t>
          </a:r>
        </a:p>
        <a:p>
          <a:pPr marL="228600" lvl="1" indent="-228600" algn="l" defTabSz="977900">
            <a:lnSpc>
              <a:spcPct val="90000"/>
            </a:lnSpc>
            <a:spcBef>
              <a:spcPct val="0"/>
            </a:spcBef>
            <a:spcAft>
              <a:spcPct val="15000"/>
            </a:spcAft>
            <a:buChar char="•"/>
          </a:pPr>
          <a:r>
            <a:rPr lang="en-SG" sz="2200" kern="1200" dirty="0"/>
            <a:t>Altruistic attitude and charitable deeds</a:t>
          </a:r>
        </a:p>
      </dsp:txBody>
      <dsp:txXfrm rot="-5400000">
        <a:off x="1105044" y="1436443"/>
        <a:ext cx="6731564" cy="925930"/>
      </dsp:txXfrm>
    </dsp:sp>
    <dsp:sp modelId="{44B35459-A89A-460F-A03F-4AD58E8A08DA}">
      <dsp:nvSpPr>
        <dsp:cNvPr id="0" name=""/>
        <dsp:cNvSpPr/>
      </dsp:nvSpPr>
      <dsp:spPr>
        <a:xfrm rot="5400000">
          <a:off x="-236795" y="3007440"/>
          <a:ext cx="1578634" cy="1105044"/>
        </a:xfrm>
        <a:prstGeom prst="chevron">
          <a:avLst/>
        </a:prstGeom>
        <a:solidFill>
          <a:schemeClr val="accent4">
            <a:hueOff val="9800891"/>
            <a:satOff val="-40777"/>
            <a:lumOff val="9608"/>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SG" sz="1900" kern="1200" dirty="0"/>
            <a:t>Aspiration</a:t>
          </a:r>
        </a:p>
      </dsp:txBody>
      <dsp:txXfrm rot="-5400000">
        <a:off x="0" y="3323167"/>
        <a:ext cx="1105044" cy="473590"/>
      </dsp:txXfrm>
    </dsp:sp>
    <dsp:sp modelId="{8F275626-DF82-422F-BB9E-736AEB943EE4}">
      <dsp:nvSpPr>
        <dsp:cNvPr id="0" name=""/>
        <dsp:cNvSpPr/>
      </dsp:nvSpPr>
      <dsp:spPr>
        <a:xfrm rot="5400000">
          <a:off x="3982815" y="-107126"/>
          <a:ext cx="1026112" cy="6781655"/>
        </a:xfrm>
        <a:prstGeom prst="round2SameRect">
          <a:avLst/>
        </a:prstGeom>
        <a:solidFill>
          <a:schemeClr val="lt1">
            <a:alpha val="90000"/>
            <a:hueOff val="0"/>
            <a:satOff val="0"/>
            <a:lumOff val="0"/>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en-SG" sz="2200" kern="1200" dirty="0"/>
            <a:t>Satisfaction of basic needs</a:t>
          </a:r>
        </a:p>
        <a:p>
          <a:pPr marL="228600" lvl="1" indent="-228600" algn="l" defTabSz="977900">
            <a:lnSpc>
              <a:spcPct val="90000"/>
            </a:lnSpc>
            <a:spcBef>
              <a:spcPct val="0"/>
            </a:spcBef>
            <a:spcAft>
              <a:spcPct val="15000"/>
            </a:spcAft>
            <a:buChar char="•"/>
          </a:pPr>
          <a:r>
            <a:rPr lang="en-SG" sz="2200" kern="1200" dirty="0"/>
            <a:t>Lasting spiritual happiness </a:t>
          </a:r>
          <a:r>
            <a:rPr lang="en-SG" sz="2200" i="1" kern="1200" dirty="0"/>
            <a:t>via</a:t>
          </a:r>
          <a:r>
            <a:rPr lang="en-SG" sz="2200" kern="1200" dirty="0"/>
            <a:t> the basic material needs</a:t>
          </a:r>
        </a:p>
      </dsp:txBody>
      <dsp:txXfrm rot="-5400000">
        <a:off x="1105044" y="2820736"/>
        <a:ext cx="6731564" cy="9259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3BA696-CFC6-47EC-BF86-AB43596FB4BD}">
      <dsp:nvSpPr>
        <dsp:cNvPr id="0" name=""/>
        <dsp:cNvSpPr/>
      </dsp:nvSpPr>
      <dsp:spPr>
        <a:xfrm>
          <a:off x="1315476" y="860911"/>
          <a:ext cx="2463631" cy="1643241"/>
        </a:xfrm>
        <a:prstGeom prst="rect">
          <a:avLst/>
        </a:prstGeom>
        <a:solidFill>
          <a:schemeClr val="lt1">
            <a:alpha val="90000"/>
            <a:tint val="40000"/>
            <a:hueOff val="0"/>
            <a:satOff val="0"/>
            <a:lumOff val="0"/>
            <a:alphaOff val="0"/>
          </a:schemeClr>
        </a:solidFill>
        <a:ln w="12700" cap="flat" cmpd="sng" algn="ctr">
          <a:solidFill>
            <a:schemeClr val="accent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77800" rIns="177800" bIns="177800" numCol="1" spcCol="1270" anchor="ctr" anchorCtr="0">
          <a:noAutofit/>
        </a:bodyPr>
        <a:lstStyle/>
        <a:p>
          <a:pPr marL="0" lvl="0" indent="0" algn="l" defTabSz="1111250">
            <a:lnSpc>
              <a:spcPct val="90000"/>
            </a:lnSpc>
            <a:spcBef>
              <a:spcPct val="0"/>
            </a:spcBef>
            <a:spcAft>
              <a:spcPct val="35000"/>
            </a:spcAft>
            <a:buNone/>
          </a:pPr>
          <a:r>
            <a:rPr lang="en-SG" sz="2500" kern="1200" dirty="0"/>
            <a:t>Bliss of vigour; bliss of protection</a:t>
          </a:r>
        </a:p>
      </dsp:txBody>
      <dsp:txXfrm>
        <a:off x="1709657" y="860911"/>
        <a:ext cx="2069450" cy="1643241"/>
      </dsp:txXfrm>
    </dsp:sp>
    <dsp:sp modelId="{AD0C5B32-7F36-475D-AAC0-380F22F1DCD3}">
      <dsp:nvSpPr>
        <dsp:cNvPr id="0" name=""/>
        <dsp:cNvSpPr/>
      </dsp:nvSpPr>
      <dsp:spPr>
        <a:xfrm>
          <a:off x="1315476" y="2504153"/>
          <a:ext cx="2463631" cy="1643241"/>
        </a:xfrm>
        <a:prstGeom prst="rect">
          <a:avLst/>
        </a:prstGeom>
        <a:solidFill>
          <a:schemeClr val="lt1">
            <a:alpha val="90000"/>
            <a:tint val="40000"/>
            <a:hueOff val="0"/>
            <a:satOff val="0"/>
            <a:lumOff val="0"/>
            <a:alphaOff val="0"/>
          </a:schemeClr>
        </a:solidFill>
        <a:ln w="12700" cap="flat" cmpd="sng" algn="ctr">
          <a:solidFill>
            <a:schemeClr val="accent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77800" rIns="177800" bIns="177800" numCol="1" spcCol="1270" anchor="ctr" anchorCtr="0">
          <a:noAutofit/>
        </a:bodyPr>
        <a:lstStyle/>
        <a:p>
          <a:pPr marL="0" lvl="0" indent="0" algn="l" defTabSz="1111250">
            <a:lnSpc>
              <a:spcPct val="90000"/>
            </a:lnSpc>
            <a:spcBef>
              <a:spcPct val="0"/>
            </a:spcBef>
            <a:spcAft>
              <a:spcPct val="35000"/>
            </a:spcAft>
            <a:buNone/>
          </a:pPr>
          <a:r>
            <a:rPr lang="en-SG" sz="2500" kern="1200" dirty="0"/>
            <a:t>Good friendship and balanced life</a:t>
          </a:r>
        </a:p>
      </dsp:txBody>
      <dsp:txXfrm>
        <a:off x="1709657" y="2504153"/>
        <a:ext cx="2069450" cy="1643241"/>
      </dsp:txXfrm>
    </dsp:sp>
    <dsp:sp modelId="{97220E46-2DD3-4F45-BB3B-E8E59E568626}">
      <dsp:nvSpPr>
        <dsp:cNvPr id="0" name=""/>
        <dsp:cNvSpPr/>
      </dsp:nvSpPr>
      <dsp:spPr>
        <a:xfrm>
          <a:off x="1540" y="203942"/>
          <a:ext cx="1642420" cy="1642420"/>
        </a:xfrm>
        <a:prstGeom prst="ellipse">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r>
            <a:rPr lang="en-SG" sz="2300" kern="1200" dirty="0"/>
            <a:t>Worldly happiness</a:t>
          </a:r>
        </a:p>
      </dsp:txBody>
      <dsp:txXfrm>
        <a:off x="242067" y="444469"/>
        <a:ext cx="1161366" cy="1161366"/>
      </dsp:txXfrm>
    </dsp:sp>
    <dsp:sp modelId="{AF616DF9-1BA4-4861-801E-7739F9C25698}">
      <dsp:nvSpPr>
        <dsp:cNvPr id="0" name=""/>
        <dsp:cNvSpPr/>
      </dsp:nvSpPr>
      <dsp:spPr>
        <a:xfrm>
          <a:off x="5421528" y="860911"/>
          <a:ext cx="2463631" cy="1643241"/>
        </a:xfrm>
        <a:prstGeom prst="rect">
          <a:avLst/>
        </a:prstGeom>
        <a:solidFill>
          <a:schemeClr val="lt1">
            <a:alpha val="90000"/>
            <a:tint val="40000"/>
            <a:hueOff val="0"/>
            <a:satOff val="0"/>
            <a:lumOff val="0"/>
            <a:alphaOff val="0"/>
          </a:schemeClr>
        </a:solidFill>
        <a:ln w="12700" cap="flat" cmpd="sng" algn="ctr">
          <a:solidFill>
            <a:schemeClr val="accent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77800" rIns="177800" bIns="177800" numCol="1" spcCol="1270" anchor="ctr" anchorCtr="0">
          <a:noAutofit/>
        </a:bodyPr>
        <a:lstStyle/>
        <a:p>
          <a:pPr marL="0" lvl="0" indent="0" algn="l" defTabSz="1111250">
            <a:lnSpc>
              <a:spcPct val="90000"/>
            </a:lnSpc>
            <a:spcBef>
              <a:spcPct val="0"/>
            </a:spcBef>
            <a:spcAft>
              <a:spcPct val="35000"/>
            </a:spcAft>
            <a:buNone/>
          </a:pPr>
          <a:r>
            <a:rPr lang="en-SG" sz="2500" kern="1200" dirty="0"/>
            <a:t>Confidence and morality</a:t>
          </a:r>
        </a:p>
      </dsp:txBody>
      <dsp:txXfrm>
        <a:off x="5815709" y="860911"/>
        <a:ext cx="2069450" cy="1643241"/>
      </dsp:txXfrm>
    </dsp:sp>
    <dsp:sp modelId="{40C17A40-4A5A-4961-9BAC-DBF6AB4E0A62}">
      <dsp:nvSpPr>
        <dsp:cNvPr id="0" name=""/>
        <dsp:cNvSpPr/>
      </dsp:nvSpPr>
      <dsp:spPr>
        <a:xfrm>
          <a:off x="5421528" y="2504153"/>
          <a:ext cx="2463631" cy="1643241"/>
        </a:xfrm>
        <a:prstGeom prst="rect">
          <a:avLst/>
        </a:prstGeom>
        <a:solidFill>
          <a:schemeClr val="lt1">
            <a:alpha val="90000"/>
            <a:tint val="40000"/>
            <a:hueOff val="0"/>
            <a:satOff val="0"/>
            <a:lumOff val="0"/>
            <a:alphaOff val="0"/>
          </a:schemeClr>
        </a:solidFill>
        <a:ln w="12700" cap="flat" cmpd="sng" algn="ctr">
          <a:solidFill>
            <a:schemeClr val="accent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77800" rIns="177800" bIns="177800" numCol="1" spcCol="1270" anchor="ctr" anchorCtr="0">
          <a:noAutofit/>
        </a:bodyPr>
        <a:lstStyle/>
        <a:p>
          <a:pPr marL="0" lvl="0" indent="0" algn="l" defTabSz="1111250">
            <a:lnSpc>
              <a:spcPct val="90000"/>
            </a:lnSpc>
            <a:spcBef>
              <a:spcPct val="0"/>
            </a:spcBef>
            <a:spcAft>
              <a:spcPct val="35000"/>
            </a:spcAft>
            <a:buNone/>
          </a:pPr>
          <a:r>
            <a:rPr lang="en-SG" sz="2500" kern="1200" dirty="0"/>
            <a:t>Charity and wisdom</a:t>
          </a:r>
        </a:p>
      </dsp:txBody>
      <dsp:txXfrm>
        <a:off x="5815709" y="2504153"/>
        <a:ext cx="2069450" cy="1643241"/>
      </dsp:txXfrm>
    </dsp:sp>
    <dsp:sp modelId="{3780F9BC-59AD-480E-87BD-2842A132413B}">
      <dsp:nvSpPr>
        <dsp:cNvPr id="0" name=""/>
        <dsp:cNvSpPr/>
      </dsp:nvSpPr>
      <dsp:spPr>
        <a:xfrm>
          <a:off x="4107592" y="203942"/>
          <a:ext cx="1642420" cy="1642420"/>
        </a:xfrm>
        <a:prstGeom prst="ellipse">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r>
            <a:rPr lang="en-SG" sz="2300" kern="1200" dirty="0"/>
            <a:t>Spiritual happiness</a:t>
          </a:r>
        </a:p>
      </dsp:txBody>
      <dsp:txXfrm>
        <a:off x="4348119" y="444469"/>
        <a:ext cx="1161366" cy="116136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FA1BAF-712C-460C-B9FE-5118C3CA4928}">
      <dsp:nvSpPr>
        <dsp:cNvPr id="0" name=""/>
        <dsp:cNvSpPr/>
      </dsp:nvSpPr>
      <dsp:spPr>
        <a:xfrm>
          <a:off x="1680415" y="286116"/>
          <a:ext cx="2813478" cy="977084"/>
        </a:xfrm>
        <a:prstGeom prst="ellipse">
          <a:avLst/>
        </a:prstGeom>
        <a:solidFill>
          <a:schemeClr val="accent5">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D6F11CA-B5ED-4F8F-933F-8826E7B49454}">
      <dsp:nvSpPr>
        <dsp:cNvPr id="0" name=""/>
        <dsp:cNvSpPr/>
      </dsp:nvSpPr>
      <dsp:spPr>
        <a:xfrm>
          <a:off x="2794950" y="2502495"/>
          <a:ext cx="545247" cy="348958"/>
        </a:xfrm>
        <a:prstGeom prst="downArrow">
          <a:avLst/>
        </a:prstGeom>
        <a:solidFill>
          <a:schemeClr val="accent5">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24DA0DF-01C0-43FE-BD02-255E30BE0FA1}">
      <dsp:nvSpPr>
        <dsp:cNvPr id="0" name=""/>
        <dsp:cNvSpPr/>
      </dsp:nvSpPr>
      <dsp:spPr>
        <a:xfrm>
          <a:off x="1758979" y="2781662"/>
          <a:ext cx="2617189" cy="6542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US" sz="2300" kern="1200" dirty="0"/>
            <a:t>Status/luxuries</a:t>
          </a:r>
          <a:endParaRPr lang="en-SG" sz="2300" kern="1200" dirty="0"/>
        </a:p>
      </dsp:txBody>
      <dsp:txXfrm>
        <a:off x="1758979" y="2781662"/>
        <a:ext cx="2617189" cy="654297"/>
      </dsp:txXfrm>
    </dsp:sp>
    <dsp:sp modelId="{10896BAC-D223-42AC-B1A6-F99224D9B0DB}">
      <dsp:nvSpPr>
        <dsp:cNvPr id="0" name=""/>
        <dsp:cNvSpPr/>
      </dsp:nvSpPr>
      <dsp:spPr>
        <a:xfrm>
          <a:off x="2679358" y="1162494"/>
          <a:ext cx="981446" cy="981446"/>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Varity/</a:t>
          </a:r>
        </a:p>
        <a:p>
          <a:pPr marL="0" lvl="0" indent="0" algn="ctr" defTabSz="622300">
            <a:lnSpc>
              <a:spcPct val="90000"/>
            </a:lnSpc>
            <a:spcBef>
              <a:spcPct val="0"/>
            </a:spcBef>
            <a:spcAft>
              <a:spcPct val="35000"/>
            </a:spcAft>
            <a:buNone/>
          </a:pPr>
          <a:r>
            <a:rPr lang="en-US" sz="1400" kern="1200" dirty="0"/>
            <a:t>comforts</a:t>
          </a:r>
          <a:endParaRPr lang="en-SG" sz="1400" kern="1200" dirty="0"/>
        </a:p>
      </dsp:txBody>
      <dsp:txXfrm>
        <a:off x="2823087" y="1306223"/>
        <a:ext cx="693988" cy="693988"/>
      </dsp:txXfrm>
    </dsp:sp>
    <dsp:sp modelId="{A4E6F319-8CFF-4679-BDB7-DEB1974D5A68}">
      <dsp:nvSpPr>
        <dsp:cNvPr id="0" name=""/>
        <dsp:cNvSpPr/>
      </dsp:nvSpPr>
      <dsp:spPr>
        <a:xfrm>
          <a:off x="1848455" y="288598"/>
          <a:ext cx="1238692" cy="1256633"/>
        </a:xfrm>
        <a:prstGeom prst="ellipse">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Basic </a:t>
          </a:r>
        </a:p>
        <a:p>
          <a:pPr marL="0" lvl="0" indent="0" algn="ctr" defTabSz="622300">
            <a:lnSpc>
              <a:spcPct val="90000"/>
            </a:lnSpc>
            <a:spcBef>
              <a:spcPct val="0"/>
            </a:spcBef>
            <a:spcAft>
              <a:spcPct val="35000"/>
            </a:spcAft>
            <a:buNone/>
          </a:pPr>
          <a:r>
            <a:rPr lang="en-US" sz="1400" kern="1200" dirty="0"/>
            <a:t>necessities</a:t>
          </a:r>
          <a:endParaRPr lang="en-SG" sz="1400" kern="1200" dirty="0"/>
        </a:p>
      </dsp:txBody>
      <dsp:txXfrm>
        <a:off x="2029857" y="472628"/>
        <a:ext cx="875888" cy="888573"/>
      </dsp:txXfrm>
    </dsp:sp>
    <dsp:sp modelId="{F5024A97-05DE-4384-8735-32C9691C85BC}">
      <dsp:nvSpPr>
        <dsp:cNvPr id="0" name=""/>
        <dsp:cNvSpPr/>
      </dsp:nvSpPr>
      <dsp:spPr>
        <a:xfrm>
          <a:off x="1068200" y="53626"/>
          <a:ext cx="3998747" cy="2315444"/>
        </a:xfrm>
        <a:prstGeom prst="funnel">
          <a:avLst/>
        </a:prstGeom>
        <a:solidFill>
          <a:schemeClr val="lt1">
            <a:alpha val="4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24EAB0-6256-4CD4-8ECD-E4283D8360EB}">
      <dsp:nvSpPr>
        <dsp:cNvPr id="0" name=""/>
        <dsp:cNvSpPr/>
      </dsp:nvSpPr>
      <dsp:spPr>
        <a:xfrm rot="21300000">
          <a:off x="24202" y="1633000"/>
          <a:ext cx="7838295" cy="897603"/>
        </a:xfrm>
        <a:prstGeom prst="mathMinus">
          <a:avLst/>
        </a:prstGeom>
        <a:solidFill>
          <a:schemeClr val="accent5">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5CBFBF7-7FC0-4214-95FA-3494E2335B9D}">
      <dsp:nvSpPr>
        <dsp:cNvPr id="0" name=""/>
        <dsp:cNvSpPr/>
      </dsp:nvSpPr>
      <dsp:spPr>
        <a:xfrm>
          <a:off x="946404" y="208180"/>
          <a:ext cx="2366010" cy="1665442"/>
        </a:xfrm>
        <a:prstGeom prst="downArrow">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3415DF6-C1E2-409B-A969-864B5ED651AB}">
      <dsp:nvSpPr>
        <dsp:cNvPr id="0" name=""/>
        <dsp:cNvSpPr/>
      </dsp:nvSpPr>
      <dsp:spPr>
        <a:xfrm>
          <a:off x="4179951" y="0"/>
          <a:ext cx="2523744" cy="17487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US" sz="2300" kern="1200" dirty="0"/>
            <a:t>When the income inequality gap widens or increases</a:t>
          </a:r>
          <a:endParaRPr lang="en-SG" sz="2300" kern="1200" dirty="0"/>
        </a:p>
      </dsp:txBody>
      <dsp:txXfrm>
        <a:off x="4179951" y="0"/>
        <a:ext cx="2523744" cy="1748714"/>
      </dsp:txXfrm>
    </dsp:sp>
    <dsp:sp modelId="{883B9B67-CECF-4F27-8C1B-3D36DADB843E}">
      <dsp:nvSpPr>
        <dsp:cNvPr id="0" name=""/>
        <dsp:cNvSpPr/>
      </dsp:nvSpPr>
      <dsp:spPr>
        <a:xfrm>
          <a:off x="4574286" y="2289982"/>
          <a:ext cx="2366010" cy="1665442"/>
        </a:xfrm>
        <a:prstGeom prst="upArrow">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1156713-E854-42C2-8813-99FF5351EFF6}">
      <dsp:nvSpPr>
        <dsp:cNvPr id="0" name=""/>
        <dsp:cNvSpPr/>
      </dsp:nvSpPr>
      <dsp:spPr>
        <a:xfrm>
          <a:off x="1183005" y="2414890"/>
          <a:ext cx="2523744" cy="17487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US" sz="2300" kern="1200" dirty="0"/>
            <a:t>The quality of life and happiness deteriorates and declines</a:t>
          </a:r>
          <a:endParaRPr lang="en-SG" sz="2300" kern="1200" dirty="0"/>
        </a:p>
      </dsp:txBody>
      <dsp:txXfrm>
        <a:off x="1183005" y="2414890"/>
        <a:ext cx="2523744" cy="174871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69E04B-C5DB-44E3-A96F-106C9D81B431}">
      <dsp:nvSpPr>
        <dsp:cNvPr id="0" name=""/>
        <dsp:cNvSpPr/>
      </dsp:nvSpPr>
      <dsp:spPr>
        <a:xfrm>
          <a:off x="2140" y="0"/>
          <a:ext cx="610251" cy="610251"/>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D414BB2-85DF-4C3A-B6A7-BEC90397A1AF}">
      <dsp:nvSpPr>
        <dsp:cNvPr id="0" name=""/>
        <dsp:cNvSpPr/>
      </dsp:nvSpPr>
      <dsp:spPr>
        <a:xfrm>
          <a:off x="63166" y="61025"/>
          <a:ext cx="488201" cy="488201"/>
        </a:xfrm>
        <a:prstGeom prst="chord">
          <a:avLst>
            <a:gd name="adj1" fmla="val 1168272"/>
            <a:gd name="adj2" fmla="val 9631728"/>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A0E07C2-0C42-4E02-87F8-64B2B0DA4F2B}">
      <dsp:nvSpPr>
        <dsp:cNvPr id="0" name=""/>
        <dsp:cNvSpPr/>
      </dsp:nvSpPr>
      <dsp:spPr>
        <a:xfrm>
          <a:off x="739528" y="610251"/>
          <a:ext cx="1805328" cy="25681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180" tIns="43180" rIns="43180" bIns="43180" numCol="1" spcCol="1270" anchor="t" anchorCtr="0">
          <a:noAutofit/>
        </a:bodyPr>
        <a:lstStyle/>
        <a:p>
          <a:pPr marL="0" lvl="0" indent="0" algn="l" defTabSz="755650">
            <a:lnSpc>
              <a:spcPct val="90000"/>
            </a:lnSpc>
            <a:spcBef>
              <a:spcPct val="0"/>
            </a:spcBef>
            <a:spcAft>
              <a:spcPct val="35000"/>
            </a:spcAft>
            <a:buNone/>
          </a:pPr>
          <a:r>
            <a:rPr lang="en-US" sz="1700" kern="1200" dirty="0"/>
            <a:t>This is the </a:t>
          </a:r>
          <a:r>
            <a:rPr lang="en-US" sz="1700" i="1" kern="1200" dirty="0"/>
            <a:t>income</a:t>
          </a:r>
          <a:r>
            <a:rPr lang="en-US" sz="1700" kern="1200" dirty="0"/>
            <a:t> that the boss or the employer paid to his employee’s back account, some time called </a:t>
          </a:r>
          <a:r>
            <a:rPr lang="en-US" sz="1700" i="1" kern="1200" dirty="0"/>
            <a:t>income before tax</a:t>
          </a:r>
          <a:endParaRPr lang="en-SG" sz="1700" i="1" kern="1200" dirty="0"/>
        </a:p>
      </dsp:txBody>
      <dsp:txXfrm>
        <a:off x="739528" y="610251"/>
        <a:ext cx="1805328" cy="2568142"/>
      </dsp:txXfrm>
    </dsp:sp>
    <dsp:sp modelId="{79BA96AA-4B72-4253-B595-8CA547E526DC}">
      <dsp:nvSpPr>
        <dsp:cNvPr id="0" name=""/>
        <dsp:cNvSpPr/>
      </dsp:nvSpPr>
      <dsp:spPr>
        <a:xfrm>
          <a:off x="739528" y="0"/>
          <a:ext cx="1805328" cy="6102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8260" tIns="48260" rIns="48260" bIns="48260" numCol="1" spcCol="1270" anchor="b" anchorCtr="0">
          <a:noAutofit/>
        </a:bodyPr>
        <a:lstStyle/>
        <a:p>
          <a:pPr marL="0" lvl="0" indent="0" algn="l" defTabSz="844550">
            <a:lnSpc>
              <a:spcPct val="90000"/>
            </a:lnSpc>
            <a:spcBef>
              <a:spcPct val="0"/>
            </a:spcBef>
            <a:spcAft>
              <a:spcPct val="35000"/>
            </a:spcAft>
            <a:buNone/>
          </a:pPr>
          <a:r>
            <a:rPr lang="en-US" sz="1900" i="1" kern="1200" dirty="0"/>
            <a:t>Gross income </a:t>
          </a:r>
          <a:r>
            <a:rPr lang="en-US" sz="1900" kern="1200" dirty="0"/>
            <a:t>(larger)</a:t>
          </a:r>
          <a:endParaRPr lang="en-SG" sz="1900" kern="1200" dirty="0"/>
        </a:p>
      </dsp:txBody>
      <dsp:txXfrm>
        <a:off x="739528" y="0"/>
        <a:ext cx="1805328" cy="610251"/>
      </dsp:txXfrm>
    </dsp:sp>
    <dsp:sp modelId="{A51B4CF6-3F86-4E02-B831-CF12983A4CF9}">
      <dsp:nvSpPr>
        <dsp:cNvPr id="0" name=""/>
        <dsp:cNvSpPr/>
      </dsp:nvSpPr>
      <dsp:spPr>
        <a:xfrm>
          <a:off x="2671992" y="0"/>
          <a:ext cx="610251" cy="610251"/>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C44A89-C6BA-4F25-8F64-F94A653E5E44}">
      <dsp:nvSpPr>
        <dsp:cNvPr id="0" name=""/>
        <dsp:cNvSpPr/>
      </dsp:nvSpPr>
      <dsp:spPr>
        <a:xfrm>
          <a:off x="2733017" y="61025"/>
          <a:ext cx="488201" cy="488201"/>
        </a:xfrm>
        <a:prstGeom prst="chord">
          <a:avLst>
            <a:gd name="adj1" fmla="val 20431728"/>
            <a:gd name="adj2" fmla="val 11968272"/>
          </a:avLst>
        </a:prstGeom>
        <a:solidFill>
          <a:schemeClr val="accent5">
            <a:hueOff val="-3379271"/>
            <a:satOff val="-8710"/>
            <a:lumOff val="-5883"/>
            <a:alphaOff val="0"/>
          </a:schemeClr>
        </a:solidFill>
        <a:ln w="12700" cap="flat" cmpd="sng" algn="ctr">
          <a:solidFill>
            <a:schemeClr val="accent5">
              <a:hueOff val="-3379271"/>
              <a:satOff val="-8710"/>
              <a:lumOff val="-588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2EC2406-53D6-4260-A6EF-F52803944BA5}">
      <dsp:nvSpPr>
        <dsp:cNvPr id="0" name=""/>
        <dsp:cNvSpPr/>
      </dsp:nvSpPr>
      <dsp:spPr>
        <a:xfrm>
          <a:off x="3409379" y="610251"/>
          <a:ext cx="1805328" cy="25681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180" tIns="43180" rIns="43180" bIns="43180" numCol="1" spcCol="1270" anchor="t" anchorCtr="0">
          <a:noAutofit/>
        </a:bodyPr>
        <a:lstStyle/>
        <a:p>
          <a:pPr marL="0" lvl="0" indent="0" algn="l" defTabSz="755650">
            <a:lnSpc>
              <a:spcPct val="90000"/>
            </a:lnSpc>
            <a:spcBef>
              <a:spcPct val="0"/>
            </a:spcBef>
            <a:spcAft>
              <a:spcPct val="35000"/>
            </a:spcAft>
            <a:buNone/>
          </a:pPr>
          <a:r>
            <a:rPr lang="en-US" sz="1700" kern="1200" dirty="0"/>
            <a:t>This is the income after the employee paid tax, so it is called </a:t>
          </a:r>
          <a:r>
            <a:rPr lang="en-US" sz="1700" i="1" kern="1200" dirty="0"/>
            <a:t>after tax income</a:t>
          </a:r>
          <a:r>
            <a:rPr lang="en-US" sz="1700" kern="1200" dirty="0"/>
            <a:t>; or </a:t>
          </a:r>
          <a:r>
            <a:rPr lang="en-US" sz="1700" i="1" kern="1200" dirty="0"/>
            <a:t>take-home</a:t>
          </a:r>
          <a:r>
            <a:rPr lang="en-US" sz="1700" kern="1200" dirty="0"/>
            <a:t> or </a:t>
          </a:r>
          <a:r>
            <a:rPr lang="en-US" sz="1700" i="1" kern="1200" dirty="0"/>
            <a:t>disposable income</a:t>
          </a:r>
          <a:r>
            <a:rPr lang="en-US" sz="1700" kern="1200" dirty="0"/>
            <a:t>, because it is he/she took home and at his/her disposal;</a:t>
          </a:r>
          <a:endParaRPr lang="en-SG" sz="1700" kern="1200" dirty="0"/>
        </a:p>
      </dsp:txBody>
      <dsp:txXfrm>
        <a:off x="3409379" y="610251"/>
        <a:ext cx="1805328" cy="2568142"/>
      </dsp:txXfrm>
    </dsp:sp>
    <dsp:sp modelId="{935D0A01-9CC1-4D0E-A852-1F6613B06804}">
      <dsp:nvSpPr>
        <dsp:cNvPr id="0" name=""/>
        <dsp:cNvSpPr/>
      </dsp:nvSpPr>
      <dsp:spPr>
        <a:xfrm>
          <a:off x="3409379" y="0"/>
          <a:ext cx="1805328" cy="6102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8260" tIns="48260" rIns="48260" bIns="48260" numCol="1" spcCol="1270" anchor="b" anchorCtr="0">
          <a:noAutofit/>
        </a:bodyPr>
        <a:lstStyle/>
        <a:p>
          <a:pPr marL="0" lvl="0" indent="0" algn="l" defTabSz="844550">
            <a:lnSpc>
              <a:spcPct val="90000"/>
            </a:lnSpc>
            <a:spcBef>
              <a:spcPct val="0"/>
            </a:spcBef>
            <a:spcAft>
              <a:spcPct val="35000"/>
            </a:spcAft>
            <a:buNone/>
          </a:pPr>
          <a:r>
            <a:rPr lang="en-US" sz="1900" i="1" kern="1200" dirty="0"/>
            <a:t>Net income </a:t>
          </a:r>
          <a:r>
            <a:rPr lang="en-US" sz="1900" kern="1200" dirty="0"/>
            <a:t>(smaller)</a:t>
          </a:r>
          <a:endParaRPr lang="en-SG" sz="1900" kern="1200" dirty="0"/>
        </a:p>
      </dsp:txBody>
      <dsp:txXfrm>
        <a:off x="3409379" y="0"/>
        <a:ext cx="1805328" cy="610251"/>
      </dsp:txXfrm>
    </dsp:sp>
    <dsp:sp modelId="{1A6C2B26-3DD6-47BF-A66E-1E8A4FA34E2E}">
      <dsp:nvSpPr>
        <dsp:cNvPr id="0" name=""/>
        <dsp:cNvSpPr/>
      </dsp:nvSpPr>
      <dsp:spPr>
        <a:xfrm>
          <a:off x="5341843" y="0"/>
          <a:ext cx="610251" cy="610251"/>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50317A2-E0CF-473A-90F9-76BCD9024D92}">
      <dsp:nvSpPr>
        <dsp:cNvPr id="0" name=""/>
        <dsp:cNvSpPr/>
      </dsp:nvSpPr>
      <dsp:spPr>
        <a:xfrm>
          <a:off x="5402868" y="61025"/>
          <a:ext cx="488201" cy="488201"/>
        </a:xfrm>
        <a:prstGeom prst="chord">
          <a:avLst>
            <a:gd name="adj1" fmla="val 16200000"/>
            <a:gd name="adj2" fmla="val 16200000"/>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86C2F65-73F0-4A80-8C2B-9FFA1AF56F43}">
      <dsp:nvSpPr>
        <dsp:cNvPr id="0" name=""/>
        <dsp:cNvSpPr/>
      </dsp:nvSpPr>
      <dsp:spPr>
        <a:xfrm>
          <a:off x="6079231" y="610251"/>
          <a:ext cx="1805328" cy="25681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180" tIns="43180" rIns="43180" bIns="43180" numCol="1" spcCol="1270" anchor="t" anchorCtr="0">
          <a:noAutofit/>
        </a:bodyPr>
        <a:lstStyle/>
        <a:p>
          <a:pPr marL="0" lvl="0" indent="0" algn="l" defTabSz="755650">
            <a:lnSpc>
              <a:spcPct val="90000"/>
            </a:lnSpc>
            <a:spcBef>
              <a:spcPct val="0"/>
            </a:spcBef>
            <a:spcAft>
              <a:spcPct val="35000"/>
            </a:spcAft>
            <a:buNone/>
          </a:pPr>
          <a:r>
            <a:rPr lang="en-US" sz="1700" kern="1200" dirty="0"/>
            <a:t>This is the income that goes through yet some more calculation when he or she make the budget and shopping list</a:t>
          </a:r>
          <a:endParaRPr lang="en-SG" sz="1700" kern="1200" dirty="0"/>
        </a:p>
      </dsp:txBody>
      <dsp:txXfrm>
        <a:off x="6079231" y="610251"/>
        <a:ext cx="1805328" cy="2568142"/>
      </dsp:txXfrm>
    </dsp:sp>
    <dsp:sp modelId="{B71A6131-3431-4113-BFA8-AED9F6E5F0C0}">
      <dsp:nvSpPr>
        <dsp:cNvPr id="0" name=""/>
        <dsp:cNvSpPr/>
      </dsp:nvSpPr>
      <dsp:spPr>
        <a:xfrm>
          <a:off x="6079231" y="0"/>
          <a:ext cx="1805328" cy="6102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8260" tIns="48260" rIns="48260" bIns="48260" numCol="1" spcCol="1270" anchor="b" anchorCtr="0">
          <a:noAutofit/>
        </a:bodyPr>
        <a:lstStyle/>
        <a:p>
          <a:pPr marL="0" lvl="0" indent="0" algn="l" defTabSz="844550">
            <a:lnSpc>
              <a:spcPct val="90000"/>
            </a:lnSpc>
            <a:spcBef>
              <a:spcPct val="0"/>
            </a:spcBef>
            <a:spcAft>
              <a:spcPct val="35000"/>
            </a:spcAft>
            <a:buNone/>
          </a:pPr>
          <a:r>
            <a:rPr lang="en-US" sz="1900" i="1" kern="1200" dirty="0"/>
            <a:t>Relative income </a:t>
          </a:r>
          <a:r>
            <a:rPr lang="en-US" sz="1900" kern="1200" dirty="0"/>
            <a:t>(reduced smaller)</a:t>
          </a:r>
          <a:endParaRPr lang="en-SG" sz="1900" kern="1200" dirty="0"/>
        </a:p>
      </dsp:txBody>
      <dsp:txXfrm>
        <a:off x="6079231" y="0"/>
        <a:ext cx="1805328" cy="61025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D00E6D-696D-4E19-A419-645DF4EB0413}">
      <dsp:nvSpPr>
        <dsp:cNvPr id="0" name=""/>
        <dsp:cNvSpPr/>
      </dsp:nvSpPr>
      <dsp:spPr>
        <a:xfrm>
          <a:off x="6310417" y="2494884"/>
          <a:ext cx="91440" cy="558817"/>
        </a:xfrm>
        <a:custGeom>
          <a:avLst/>
          <a:gdLst/>
          <a:ahLst/>
          <a:cxnLst/>
          <a:rect l="0" t="0" r="0" b="0"/>
          <a:pathLst>
            <a:path>
              <a:moveTo>
                <a:pt x="45720" y="0"/>
              </a:moveTo>
              <a:lnTo>
                <a:pt x="45720" y="558817"/>
              </a:lnTo>
            </a:path>
          </a:pathLst>
        </a:cu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4CC9CE0-9A01-45BD-AF7C-32BAAA0B4DB6}">
      <dsp:nvSpPr>
        <dsp:cNvPr id="0" name=""/>
        <dsp:cNvSpPr/>
      </dsp:nvSpPr>
      <dsp:spPr>
        <a:xfrm>
          <a:off x="4476495" y="968881"/>
          <a:ext cx="1879641" cy="558817"/>
        </a:xfrm>
        <a:custGeom>
          <a:avLst/>
          <a:gdLst/>
          <a:ahLst/>
          <a:cxnLst/>
          <a:rect l="0" t="0" r="0" b="0"/>
          <a:pathLst>
            <a:path>
              <a:moveTo>
                <a:pt x="0" y="0"/>
              </a:moveTo>
              <a:lnTo>
                <a:pt x="0" y="333141"/>
              </a:lnTo>
              <a:lnTo>
                <a:pt x="1879641" y="333141"/>
              </a:lnTo>
              <a:lnTo>
                <a:pt x="1879641" y="558817"/>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73C0678-57CC-4855-A197-F15DB0AA04C4}">
      <dsp:nvSpPr>
        <dsp:cNvPr id="0" name=""/>
        <dsp:cNvSpPr/>
      </dsp:nvSpPr>
      <dsp:spPr>
        <a:xfrm>
          <a:off x="2596853" y="2494884"/>
          <a:ext cx="1253094" cy="558817"/>
        </a:xfrm>
        <a:custGeom>
          <a:avLst/>
          <a:gdLst/>
          <a:ahLst/>
          <a:cxnLst/>
          <a:rect l="0" t="0" r="0" b="0"/>
          <a:pathLst>
            <a:path>
              <a:moveTo>
                <a:pt x="0" y="0"/>
              </a:moveTo>
              <a:lnTo>
                <a:pt x="0" y="333141"/>
              </a:lnTo>
              <a:lnTo>
                <a:pt x="1253094" y="333141"/>
              </a:lnTo>
              <a:lnTo>
                <a:pt x="1253094" y="558817"/>
              </a:lnTo>
            </a:path>
          </a:pathLst>
        </a:cu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9ED4543-E562-47E7-A293-ADFC29C24DBE}">
      <dsp:nvSpPr>
        <dsp:cNvPr id="0" name=""/>
        <dsp:cNvSpPr/>
      </dsp:nvSpPr>
      <dsp:spPr>
        <a:xfrm>
          <a:off x="1343759" y="2494884"/>
          <a:ext cx="1253094" cy="558817"/>
        </a:xfrm>
        <a:custGeom>
          <a:avLst/>
          <a:gdLst/>
          <a:ahLst/>
          <a:cxnLst/>
          <a:rect l="0" t="0" r="0" b="0"/>
          <a:pathLst>
            <a:path>
              <a:moveTo>
                <a:pt x="1253094" y="0"/>
              </a:moveTo>
              <a:lnTo>
                <a:pt x="1253094" y="333141"/>
              </a:lnTo>
              <a:lnTo>
                <a:pt x="0" y="333141"/>
              </a:lnTo>
              <a:lnTo>
                <a:pt x="0" y="558817"/>
              </a:lnTo>
            </a:path>
          </a:pathLst>
        </a:cu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507923D-ABD7-49BD-958B-95DEB6A260B4}">
      <dsp:nvSpPr>
        <dsp:cNvPr id="0" name=""/>
        <dsp:cNvSpPr/>
      </dsp:nvSpPr>
      <dsp:spPr>
        <a:xfrm>
          <a:off x="2596853" y="968881"/>
          <a:ext cx="1879641" cy="558817"/>
        </a:xfrm>
        <a:custGeom>
          <a:avLst/>
          <a:gdLst/>
          <a:ahLst/>
          <a:cxnLst/>
          <a:rect l="0" t="0" r="0" b="0"/>
          <a:pathLst>
            <a:path>
              <a:moveTo>
                <a:pt x="1879641" y="0"/>
              </a:moveTo>
              <a:lnTo>
                <a:pt x="1879641" y="333141"/>
              </a:lnTo>
              <a:lnTo>
                <a:pt x="0" y="333141"/>
              </a:lnTo>
              <a:lnTo>
                <a:pt x="0" y="558817"/>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8C65D26-919E-4A17-AD18-6CB03CCE1AA6}">
      <dsp:nvSpPr>
        <dsp:cNvPr id="0" name=""/>
        <dsp:cNvSpPr/>
      </dsp:nvSpPr>
      <dsp:spPr>
        <a:xfrm>
          <a:off x="3542479" y="1697"/>
          <a:ext cx="1868032" cy="967184"/>
        </a:xfrm>
        <a:prstGeom prst="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136480" numCol="1" spcCol="1270" anchor="ctr" anchorCtr="0">
          <a:noAutofit/>
        </a:bodyPr>
        <a:lstStyle/>
        <a:p>
          <a:pPr marL="0" lvl="0" indent="0" algn="ctr" defTabSz="622300">
            <a:lnSpc>
              <a:spcPct val="90000"/>
            </a:lnSpc>
            <a:spcBef>
              <a:spcPct val="0"/>
            </a:spcBef>
            <a:spcAft>
              <a:spcPct val="35000"/>
            </a:spcAft>
            <a:buNone/>
          </a:pPr>
          <a:r>
            <a:rPr lang="en-SG" sz="1400" kern="1200" dirty="0"/>
            <a:t>Economic incentive</a:t>
          </a:r>
        </a:p>
      </dsp:txBody>
      <dsp:txXfrm>
        <a:off x="3542479" y="1697"/>
        <a:ext cx="1868032" cy="967184"/>
      </dsp:txXfrm>
    </dsp:sp>
    <dsp:sp modelId="{09C7F1D8-388C-45E2-9F3F-4CFA1C55A3C6}">
      <dsp:nvSpPr>
        <dsp:cNvPr id="0" name=""/>
        <dsp:cNvSpPr/>
      </dsp:nvSpPr>
      <dsp:spPr>
        <a:xfrm>
          <a:off x="3916085" y="753952"/>
          <a:ext cx="1681229" cy="322394"/>
        </a:xfrm>
        <a:prstGeom prst="rect">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5880" tIns="13970" rIns="55880" bIns="13970" numCol="1" spcCol="1270" anchor="ctr" anchorCtr="0">
          <a:noAutofit/>
        </a:bodyPr>
        <a:lstStyle/>
        <a:p>
          <a:pPr marL="0" lvl="0" indent="0" algn="r" defTabSz="977900">
            <a:lnSpc>
              <a:spcPct val="90000"/>
            </a:lnSpc>
            <a:spcBef>
              <a:spcPct val="0"/>
            </a:spcBef>
            <a:spcAft>
              <a:spcPct val="35000"/>
            </a:spcAft>
            <a:buNone/>
          </a:pPr>
          <a:endParaRPr lang="en-SG" sz="2200" kern="1200"/>
        </a:p>
      </dsp:txBody>
      <dsp:txXfrm>
        <a:off x="3916085" y="753952"/>
        <a:ext cx="1681229" cy="322394"/>
      </dsp:txXfrm>
    </dsp:sp>
    <dsp:sp modelId="{591816B3-D98F-4AC2-91AD-22BE8B12D288}">
      <dsp:nvSpPr>
        <dsp:cNvPr id="0" name=""/>
        <dsp:cNvSpPr/>
      </dsp:nvSpPr>
      <dsp:spPr>
        <a:xfrm>
          <a:off x="1662837" y="1527699"/>
          <a:ext cx="1868032" cy="967184"/>
        </a:xfrm>
        <a:prstGeom prst="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136480" numCol="1" spcCol="1270" anchor="ctr" anchorCtr="0">
          <a:noAutofit/>
        </a:bodyPr>
        <a:lstStyle/>
        <a:p>
          <a:pPr marL="0" lvl="0" indent="0" algn="ctr" defTabSz="622300">
            <a:lnSpc>
              <a:spcPct val="90000"/>
            </a:lnSpc>
            <a:spcBef>
              <a:spcPct val="0"/>
            </a:spcBef>
            <a:spcAft>
              <a:spcPct val="35000"/>
            </a:spcAft>
            <a:buNone/>
          </a:pPr>
          <a:r>
            <a:rPr lang="en-SG" sz="1400" kern="1200" dirty="0"/>
            <a:t>Market economic model/beneficial to all</a:t>
          </a:r>
        </a:p>
      </dsp:txBody>
      <dsp:txXfrm>
        <a:off x="1662837" y="1527699"/>
        <a:ext cx="1868032" cy="967184"/>
      </dsp:txXfrm>
    </dsp:sp>
    <dsp:sp modelId="{C687CEC3-D331-41FF-BC19-7553CC724DB8}">
      <dsp:nvSpPr>
        <dsp:cNvPr id="0" name=""/>
        <dsp:cNvSpPr/>
      </dsp:nvSpPr>
      <dsp:spPr>
        <a:xfrm>
          <a:off x="2036444" y="2279954"/>
          <a:ext cx="1681229" cy="322394"/>
        </a:xfrm>
        <a:prstGeom prst="rect">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5880" tIns="13970" rIns="55880" bIns="13970" numCol="1" spcCol="1270" anchor="ctr" anchorCtr="0">
          <a:noAutofit/>
        </a:bodyPr>
        <a:lstStyle/>
        <a:p>
          <a:pPr marL="0" lvl="0" indent="0" algn="r" defTabSz="977900">
            <a:lnSpc>
              <a:spcPct val="90000"/>
            </a:lnSpc>
            <a:spcBef>
              <a:spcPct val="0"/>
            </a:spcBef>
            <a:spcAft>
              <a:spcPct val="35000"/>
            </a:spcAft>
            <a:buNone/>
          </a:pPr>
          <a:endParaRPr lang="en-SG" sz="2200" kern="1200"/>
        </a:p>
      </dsp:txBody>
      <dsp:txXfrm>
        <a:off x="2036444" y="2279954"/>
        <a:ext cx="1681229" cy="322394"/>
      </dsp:txXfrm>
    </dsp:sp>
    <dsp:sp modelId="{EC7DF11B-9172-4EDF-BC56-471B00893217}">
      <dsp:nvSpPr>
        <dsp:cNvPr id="0" name=""/>
        <dsp:cNvSpPr/>
      </dsp:nvSpPr>
      <dsp:spPr>
        <a:xfrm>
          <a:off x="409743" y="3053702"/>
          <a:ext cx="1868032" cy="967184"/>
        </a:xfrm>
        <a:prstGeom prst="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136480" numCol="1" spcCol="1270" anchor="ctr" anchorCtr="0">
          <a:noAutofit/>
        </a:bodyPr>
        <a:lstStyle/>
        <a:p>
          <a:pPr marL="0" lvl="0" indent="0" algn="ctr" defTabSz="622300">
            <a:lnSpc>
              <a:spcPct val="90000"/>
            </a:lnSpc>
            <a:spcBef>
              <a:spcPct val="0"/>
            </a:spcBef>
            <a:spcAft>
              <a:spcPct val="35000"/>
            </a:spcAft>
            <a:buNone/>
          </a:pPr>
          <a:r>
            <a:rPr lang="en-SG" sz="1400" kern="1200" dirty="0"/>
            <a:t>Rewards for hardworking people and contributions to the improvement of general economies</a:t>
          </a:r>
        </a:p>
      </dsp:txBody>
      <dsp:txXfrm>
        <a:off x="409743" y="3053702"/>
        <a:ext cx="1868032" cy="967184"/>
      </dsp:txXfrm>
    </dsp:sp>
    <dsp:sp modelId="{1645E0E0-15C4-4F3E-B820-470E3FCB6F56}">
      <dsp:nvSpPr>
        <dsp:cNvPr id="0" name=""/>
        <dsp:cNvSpPr/>
      </dsp:nvSpPr>
      <dsp:spPr>
        <a:xfrm>
          <a:off x="783349" y="3805956"/>
          <a:ext cx="1681229" cy="322394"/>
        </a:xfrm>
        <a:prstGeom prst="rect">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5880" tIns="13970" rIns="55880" bIns="13970" numCol="1" spcCol="1270" anchor="ctr" anchorCtr="0">
          <a:noAutofit/>
        </a:bodyPr>
        <a:lstStyle/>
        <a:p>
          <a:pPr marL="0" lvl="0" indent="0" algn="r" defTabSz="977900">
            <a:lnSpc>
              <a:spcPct val="90000"/>
            </a:lnSpc>
            <a:spcBef>
              <a:spcPct val="0"/>
            </a:spcBef>
            <a:spcAft>
              <a:spcPct val="35000"/>
            </a:spcAft>
            <a:buNone/>
          </a:pPr>
          <a:endParaRPr lang="en-SG" sz="2200" kern="1200"/>
        </a:p>
      </dsp:txBody>
      <dsp:txXfrm>
        <a:off x="783349" y="3805956"/>
        <a:ext cx="1681229" cy="322394"/>
      </dsp:txXfrm>
    </dsp:sp>
    <dsp:sp modelId="{03AEE30C-7C3A-409A-B769-85C172101CCE}">
      <dsp:nvSpPr>
        <dsp:cNvPr id="0" name=""/>
        <dsp:cNvSpPr/>
      </dsp:nvSpPr>
      <dsp:spPr>
        <a:xfrm>
          <a:off x="2915931" y="3053702"/>
          <a:ext cx="1868032" cy="967184"/>
        </a:xfrm>
        <a:prstGeom prst="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136480" numCol="1" spcCol="1270" anchor="ctr" anchorCtr="0">
          <a:noAutofit/>
        </a:bodyPr>
        <a:lstStyle/>
        <a:p>
          <a:pPr marL="0" lvl="0" indent="0" algn="ctr" defTabSz="622300">
            <a:lnSpc>
              <a:spcPct val="90000"/>
            </a:lnSpc>
            <a:spcBef>
              <a:spcPct val="0"/>
            </a:spcBef>
            <a:spcAft>
              <a:spcPct val="35000"/>
            </a:spcAft>
            <a:buNone/>
          </a:pPr>
          <a:r>
            <a:rPr lang="en-SG" sz="1400" kern="1200" dirty="0"/>
            <a:t>Improves efficiency and overall economic performance</a:t>
          </a:r>
        </a:p>
      </dsp:txBody>
      <dsp:txXfrm>
        <a:off x="2915931" y="3053702"/>
        <a:ext cx="1868032" cy="967184"/>
      </dsp:txXfrm>
    </dsp:sp>
    <dsp:sp modelId="{DC33FEE3-1AC5-4614-84AC-DA77C2720171}">
      <dsp:nvSpPr>
        <dsp:cNvPr id="0" name=""/>
        <dsp:cNvSpPr/>
      </dsp:nvSpPr>
      <dsp:spPr>
        <a:xfrm>
          <a:off x="3289538" y="3805956"/>
          <a:ext cx="1681229" cy="322394"/>
        </a:xfrm>
        <a:prstGeom prst="rect">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5880" tIns="13970" rIns="55880" bIns="13970" numCol="1" spcCol="1270" anchor="ctr" anchorCtr="0">
          <a:noAutofit/>
        </a:bodyPr>
        <a:lstStyle/>
        <a:p>
          <a:pPr marL="0" lvl="0" indent="0" algn="r" defTabSz="977900">
            <a:lnSpc>
              <a:spcPct val="90000"/>
            </a:lnSpc>
            <a:spcBef>
              <a:spcPct val="0"/>
            </a:spcBef>
            <a:spcAft>
              <a:spcPct val="35000"/>
            </a:spcAft>
            <a:buNone/>
          </a:pPr>
          <a:endParaRPr lang="en-SG" sz="2200" kern="1200"/>
        </a:p>
      </dsp:txBody>
      <dsp:txXfrm>
        <a:off x="3289538" y="3805956"/>
        <a:ext cx="1681229" cy="322394"/>
      </dsp:txXfrm>
    </dsp:sp>
    <dsp:sp modelId="{16D0A20B-4261-4ADD-8BE6-C34DCBAF2A04}">
      <dsp:nvSpPr>
        <dsp:cNvPr id="0" name=""/>
        <dsp:cNvSpPr/>
      </dsp:nvSpPr>
      <dsp:spPr>
        <a:xfrm>
          <a:off x="5422120" y="1527699"/>
          <a:ext cx="1868032" cy="967184"/>
        </a:xfrm>
        <a:prstGeom prst="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136480" numCol="1" spcCol="1270" anchor="ctr" anchorCtr="0">
          <a:noAutofit/>
        </a:bodyPr>
        <a:lstStyle/>
        <a:p>
          <a:pPr marL="0" lvl="0" indent="0" algn="ctr" defTabSz="622300">
            <a:lnSpc>
              <a:spcPct val="90000"/>
            </a:lnSpc>
            <a:spcBef>
              <a:spcPct val="0"/>
            </a:spcBef>
            <a:spcAft>
              <a:spcPct val="35000"/>
            </a:spcAft>
            <a:buNone/>
          </a:pPr>
          <a:r>
            <a:rPr lang="en-SG" sz="1400" kern="1200" dirty="0"/>
            <a:t>Cooperative incentive/beneficial to the companies</a:t>
          </a:r>
        </a:p>
      </dsp:txBody>
      <dsp:txXfrm>
        <a:off x="5422120" y="1527699"/>
        <a:ext cx="1868032" cy="967184"/>
      </dsp:txXfrm>
    </dsp:sp>
    <dsp:sp modelId="{387789BF-746E-4A70-B01B-724980A490FA}">
      <dsp:nvSpPr>
        <dsp:cNvPr id="0" name=""/>
        <dsp:cNvSpPr/>
      </dsp:nvSpPr>
      <dsp:spPr>
        <a:xfrm>
          <a:off x="5795727" y="2279954"/>
          <a:ext cx="1681229" cy="322394"/>
        </a:xfrm>
        <a:prstGeom prst="rect">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5880" tIns="13970" rIns="55880" bIns="13970" numCol="1" spcCol="1270" anchor="ctr" anchorCtr="0">
          <a:noAutofit/>
        </a:bodyPr>
        <a:lstStyle/>
        <a:p>
          <a:pPr marL="0" lvl="0" indent="0" algn="r" defTabSz="977900">
            <a:lnSpc>
              <a:spcPct val="90000"/>
            </a:lnSpc>
            <a:spcBef>
              <a:spcPct val="0"/>
            </a:spcBef>
            <a:spcAft>
              <a:spcPct val="35000"/>
            </a:spcAft>
            <a:buNone/>
          </a:pPr>
          <a:endParaRPr lang="en-SG" sz="2200" kern="1200"/>
        </a:p>
      </dsp:txBody>
      <dsp:txXfrm>
        <a:off x="5795727" y="2279954"/>
        <a:ext cx="1681229" cy="322394"/>
      </dsp:txXfrm>
    </dsp:sp>
    <dsp:sp modelId="{328A00DE-58C5-4214-9D79-2A81BDD7F59C}">
      <dsp:nvSpPr>
        <dsp:cNvPr id="0" name=""/>
        <dsp:cNvSpPr/>
      </dsp:nvSpPr>
      <dsp:spPr>
        <a:xfrm>
          <a:off x="5422120" y="3053702"/>
          <a:ext cx="1868032" cy="967184"/>
        </a:xfrm>
        <a:prstGeom prst="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136480" numCol="1" spcCol="1270" anchor="ctr" anchorCtr="0">
          <a:noAutofit/>
        </a:bodyPr>
        <a:lstStyle/>
        <a:p>
          <a:pPr marL="0" lvl="0" indent="0" algn="ctr" defTabSz="622300">
            <a:lnSpc>
              <a:spcPct val="90000"/>
            </a:lnSpc>
            <a:spcBef>
              <a:spcPct val="0"/>
            </a:spcBef>
            <a:spcAft>
              <a:spcPct val="35000"/>
            </a:spcAft>
            <a:buNone/>
          </a:pPr>
          <a:r>
            <a:rPr lang="en-SG" sz="1400" kern="1200" dirty="0"/>
            <a:t>Rewards according to market value without considering about real contributions</a:t>
          </a:r>
        </a:p>
      </dsp:txBody>
      <dsp:txXfrm>
        <a:off x="5422120" y="3053702"/>
        <a:ext cx="1868032" cy="967184"/>
      </dsp:txXfrm>
    </dsp:sp>
    <dsp:sp modelId="{D27D2918-FECE-415C-BDDF-102C01470776}">
      <dsp:nvSpPr>
        <dsp:cNvPr id="0" name=""/>
        <dsp:cNvSpPr/>
      </dsp:nvSpPr>
      <dsp:spPr>
        <a:xfrm>
          <a:off x="5795727" y="3805956"/>
          <a:ext cx="1681229" cy="322394"/>
        </a:xfrm>
        <a:prstGeom prst="rect">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5880" tIns="13970" rIns="55880" bIns="13970" numCol="1" spcCol="1270" anchor="ctr" anchorCtr="0">
          <a:noAutofit/>
        </a:bodyPr>
        <a:lstStyle/>
        <a:p>
          <a:pPr marL="0" lvl="0" indent="0" algn="r" defTabSz="977900">
            <a:lnSpc>
              <a:spcPct val="90000"/>
            </a:lnSpc>
            <a:spcBef>
              <a:spcPct val="0"/>
            </a:spcBef>
            <a:spcAft>
              <a:spcPct val="35000"/>
            </a:spcAft>
            <a:buNone/>
          </a:pPr>
          <a:endParaRPr lang="en-SG" sz="2200" kern="1200"/>
        </a:p>
      </dsp:txBody>
      <dsp:txXfrm>
        <a:off x="5795727" y="3805956"/>
        <a:ext cx="1681229" cy="32239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CE6AAF-075B-4518-8B5E-923040F82AB6}">
      <dsp:nvSpPr>
        <dsp:cNvPr id="0" name=""/>
        <dsp:cNvSpPr/>
      </dsp:nvSpPr>
      <dsp:spPr>
        <a:xfrm>
          <a:off x="4391501" y="1938912"/>
          <a:ext cx="736249" cy="480162"/>
        </a:xfrm>
        <a:custGeom>
          <a:avLst/>
          <a:gdLst/>
          <a:ahLst/>
          <a:cxnLst/>
          <a:rect l="0" t="0" r="0" b="0"/>
          <a:pathLst>
            <a:path>
              <a:moveTo>
                <a:pt x="0" y="0"/>
              </a:moveTo>
              <a:lnTo>
                <a:pt x="0" y="480162"/>
              </a:lnTo>
              <a:lnTo>
                <a:pt x="736249" y="480162"/>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6719018-902E-4D4A-BECF-238478D8F5C6}">
      <dsp:nvSpPr>
        <dsp:cNvPr id="0" name=""/>
        <dsp:cNvSpPr/>
      </dsp:nvSpPr>
      <dsp:spPr>
        <a:xfrm>
          <a:off x="3423173" y="802527"/>
          <a:ext cx="968327" cy="336113"/>
        </a:xfrm>
        <a:custGeom>
          <a:avLst/>
          <a:gdLst/>
          <a:ahLst/>
          <a:cxnLst/>
          <a:rect l="0" t="0" r="0" b="0"/>
          <a:pathLst>
            <a:path>
              <a:moveTo>
                <a:pt x="0" y="0"/>
              </a:moveTo>
              <a:lnTo>
                <a:pt x="0" y="168056"/>
              </a:lnTo>
              <a:lnTo>
                <a:pt x="968327" y="168056"/>
              </a:lnTo>
              <a:lnTo>
                <a:pt x="968327" y="336113"/>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31C1B82-D87F-4724-B131-3D93B5EA3901}">
      <dsp:nvSpPr>
        <dsp:cNvPr id="0" name=""/>
        <dsp:cNvSpPr/>
      </dsp:nvSpPr>
      <dsp:spPr>
        <a:xfrm>
          <a:off x="2454846" y="1938912"/>
          <a:ext cx="736249" cy="1616547"/>
        </a:xfrm>
        <a:custGeom>
          <a:avLst/>
          <a:gdLst/>
          <a:ahLst/>
          <a:cxnLst/>
          <a:rect l="0" t="0" r="0" b="0"/>
          <a:pathLst>
            <a:path>
              <a:moveTo>
                <a:pt x="0" y="0"/>
              </a:moveTo>
              <a:lnTo>
                <a:pt x="0" y="1616547"/>
              </a:lnTo>
              <a:lnTo>
                <a:pt x="736249" y="1616547"/>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5C2513A-D187-47C8-9789-22F697ABD073}">
      <dsp:nvSpPr>
        <dsp:cNvPr id="0" name=""/>
        <dsp:cNvSpPr/>
      </dsp:nvSpPr>
      <dsp:spPr>
        <a:xfrm>
          <a:off x="2454846" y="1938912"/>
          <a:ext cx="736249" cy="480162"/>
        </a:xfrm>
        <a:custGeom>
          <a:avLst/>
          <a:gdLst/>
          <a:ahLst/>
          <a:cxnLst/>
          <a:rect l="0" t="0" r="0" b="0"/>
          <a:pathLst>
            <a:path>
              <a:moveTo>
                <a:pt x="0" y="0"/>
              </a:moveTo>
              <a:lnTo>
                <a:pt x="0" y="480162"/>
              </a:lnTo>
              <a:lnTo>
                <a:pt x="736249" y="480162"/>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E26CFAB-C790-48A1-8F1D-924A70928244}">
      <dsp:nvSpPr>
        <dsp:cNvPr id="0" name=""/>
        <dsp:cNvSpPr/>
      </dsp:nvSpPr>
      <dsp:spPr>
        <a:xfrm>
          <a:off x="2454846" y="802527"/>
          <a:ext cx="968327" cy="336113"/>
        </a:xfrm>
        <a:custGeom>
          <a:avLst/>
          <a:gdLst/>
          <a:ahLst/>
          <a:cxnLst/>
          <a:rect l="0" t="0" r="0" b="0"/>
          <a:pathLst>
            <a:path>
              <a:moveTo>
                <a:pt x="968327" y="0"/>
              </a:moveTo>
              <a:lnTo>
                <a:pt x="968327" y="168056"/>
              </a:lnTo>
              <a:lnTo>
                <a:pt x="0" y="168056"/>
              </a:lnTo>
              <a:lnTo>
                <a:pt x="0" y="336113"/>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02DE972-C413-4DA7-8B98-AB2B0FEA2BBC}">
      <dsp:nvSpPr>
        <dsp:cNvPr id="0" name=""/>
        <dsp:cNvSpPr/>
      </dsp:nvSpPr>
      <dsp:spPr>
        <a:xfrm>
          <a:off x="3023038" y="2256"/>
          <a:ext cx="800270" cy="800270"/>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401FF45-A74A-499C-AECB-070C333865D3}">
      <dsp:nvSpPr>
        <dsp:cNvPr id="0" name=""/>
        <dsp:cNvSpPr/>
      </dsp:nvSpPr>
      <dsp:spPr>
        <a:xfrm>
          <a:off x="3023038" y="2256"/>
          <a:ext cx="800270" cy="800270"/>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37BFB7D-FEEC-4974-B6D9-55AC4299D827}">
      <dsp:nvSpPr>
        <dsp:cNvPr id="0" name=""/>
        <dsp:cNvSpPr/>
      </dsp:nvSpPr>
      <dsp:spPr>
        <a:xfrm>
          <a:off x="2622902" y="146305"/>
          <a:ext cx="1600541" cy="51217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SG" sz="1200" kern="1200" dirty="0"/>
            <a:t>Cooperative incentives</a:t>
          </a:r>
        </a:p>
      </dsp:txBody>
      <dsp:txXfrm>
        <a:off x="2622902" y="146305"/>
        <a:ext cx="1600541" cy="512173"/>
      </dsp:txXfrm>
    </dsp:sp>
    <dsp:sp modelId="{07CF7791-B0ED-4A7C-BA9E-ACE070D3A3B6}">
      <dsp:nvSpPr>
        <dsp:cNvPr id="0" name=""/>
        <dsp:cNvSpPr/>
      </dsp:nvSpPr>
      <dsp:spPr>
        <a:xfrm>
          <a:off x="2054710" y="1138641"/>
          <a:ext cx="800270" cy="800270"/>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1972104-889A-4880-A4A0-C89798049509}">
      <dsp:nvSpPr>
        <dsp:cNvPr id="0" name=""/>
        <dsp:cNvSpPr/>
      </dsp:nvSpPr>
      <dsp:spPr>
        <a:xfrm>
          <a:off x="2054710" y="1138641"/>
          <a:ext cx="800270" cy="800270"/>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E90BD4E-B599-4BE9-B173-EB27FAD1FC25}">
      <dsp:nvSpPr>
        <dsp:cNvPr id="0" name=""/>
        <dsp:cNvSpPr/>
      </dsp:nvSpPr>
      <dsp:spPr>
        <a:xfrm>
          <a:off x="1654575" y="1282690"/>
          <a:ext cx="1600541" cy="51217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SG" sz="1200" kern="1200" dirty="0"/>
            <a:t>CEOs paid generously but deserves more</a:t>
          </a:r>
        </a:p>
      </dsp:txBody>
      <dsp:txXfrm>
        <a:off x="1654575" y="1282690"/>
        <a:ext cx="1600541" cy="512173"/>
      </dsp:txXfrm>
    </dsp:sp>
    <dsp:sp modelId="{C50FBA23-683C-4845-A4A5-3DCD6255B5EB}">
      <dsp:nvSpPr>
        <dsp:cNvPr id="0" name=""/>
        <dsp:cNvSpPr/>
      </dsp:nvSpPr>
      <dsp:spPr>
        <a:xfrm>
          <a:off x="3095062" y="2275026"/>
          <a:ext cx="800270" cy="800270"/>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C81AF7C-719A-4A67-9387-E3FFC1892C48}">
      <dsp:nvSpPr>
        <dsp:cNvPr id="0" name=""/>
        <dsp:cNvSpPr/>
      </dsp:nvSpPr>
      <dsp:spPr>
        <a:xfrm>
          <a:off x="3095062" y="2275026"/>
          <a:ext cx="800270" cy="800270"/>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C8332A4-3127-42F4-B90C-DE121870F34F}">
      <dsp:nvSpPr>
        <dsp:cNvPr id="0" name=""/>
        <dsp:cNvSpPr/>
      </dsp:nvSpPr>
      <dsp:spPr>
        <a:xfrm>
          <a:off x="2694927" y="2419075"/>
          <a:ext cx="1600541" cy="51217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SG" sz="1200" kern="1200" dirty="0"/>
            <a:t>Hardworking and productive</a:t>
          </a:r>
        </a:p>
      </dsp:txBody>
      <dsp:txXfrm>
        <a:off x="2694927" y="2419075"/>
        <a:ext cx="1600541" cy="512173"/>
      </dsp:txXfrm>
    </dsp:sp>
    <dsp:sp modelId="{BCF2FC7F-9E5A-4D08-9B6B-8D5515026A66}">
      <dsp:nvSpPr>
        <dsp:cNvPr id="0" name=""/>
        <dsp:cNvSpPr/>
      </dsp:nvSpPr>
      <dsp:spPr>
        <a:xfrm>
          <a:off x="3095062" y="3411411"/>
          <a:ext cx="800270" cy="800270"/>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704CEAC-B39A-4083-B607-E3570B69A4A7}">
      <dsp:nvSpPr>
        <dsp:cNvPr id="0" name=""/>
        <dsp:cNvSpPr/>
      </dsp:nvSpPr>
      <dsp:spPr>
        <a:xfrm>
          <a:off x="3095062" y="3411411"/>
          <a:ext cx="800270" cy="800270"/>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EB8C48A-118C-4E70-A196-4877A1BCB4E8}">
      <dsp:nvSpPr>
        <dsp:cNvPr id="0" name=""/>
        <dsp:cNvSpPr/>
      </dsp:nvSpPr>
      <dsp:spPr>
        <a:xfrm>
          <a:off x="2694927" y="3555459"/>
          <a:ext cx="1600541" cy="51217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SG" sz="1200" kern="1200" dirty="0"/>
            <a:t>Considerable contributions to the companies</a:t>
          </a:r>
        </a:p>
      </dsp:txBody>
      <dsp:txXfrm>
        <a:off x="2694927" y="3555459"/>
        <a:ext cx="1600541" cy="512173"/>
      </dsp:txXfrm>
    </dsp:sp>
    <dsp:sp modelId="{60E21B71-9C8B-4739-9942-9D425D540007}">
      <dsp:nvSpPr>
        <dsp:cNvPr id="0" name=""/>
        <dsp:cNvSpPr/>
      </dsp:nvSpPr>
      <dsp:spPr>
        <a:xfrm>
          <a:off x="3991366" y="1138641"/>
          <a:ext cx="800270" cy="800270"/>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8BCEBB7-B04A-48AD-8A8F-498D4153520F}">
      <dsp:nvSpPr>
        <dsp:cNvPr id="0" name=""/>
        <dsp:cNvSpPr/>
      </dsp:nvSpPr>
      <dsp:spPr>
        <a:xfrm>
          <a:off x="3991366" y="1138641"/>
          <a:ext cx="800270" cy="800270"/>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948D8A6-27A4-42C2-8D0C-5853E1B45281}">
      <dsp:nvSpPr>
        <dsp:cNvPr id="0" name=""/>
        <dsp:cNvSpPr/>
      </dsp:nvSpPr>
      <dsp:spPr>
        <a:xfrm>
          <a:off x="3591230" y="1282690"/>
          <a:ext cx="1600541" cy="51217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SG" sz="1200" kern="1200" dirty="0"/>
            <a:t>Senior CEOs are highly paid because they are in senior positions</a:t>
          </a:r>
        </a:p>
      </dsp:txBody>
      <dsp:txXfrm>
        <a:off x="3591230" y="1282690"/>
        <a:ext cx="1600541" cy="512173"/>
      </dsp:txXfrm>
    </dsp:sp>
    <dsp:sp modelId="{FA09000C-9EFF-4D21-BA49-A33CDEBA3916}">
      <dsp:nvSpPr>
        <dsp:cNvPr id="0" name=""/>
        <dsp:cNvSpPr/>
      </dsp:nvSpPr>
      <dsp:spPr>
        <a:xfrm>
          <a:off x="5031718" y="2275026"/>
          <a:ext cx="800270" cy="800270"/>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B02BFFE-0596-407B-8A40-71ED87228CA1}">
      <dsp:nvSpPr>
        <dsp:cNvPr id="0" name=""/>
        <dsp:cNvSpPr/>
      </dsp:nvSpPr>
      <dsp:spPr>
        <a:xfrm>
          <a:off x="5031718" y="2275026"/>
          <a:ext cx="800270" cy="800270"/>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B3FAA6D-D9C5-4BAB-9BAE-1BE43B53B4A7}">
      <dsp:nvSpPr>
        <dsp:cNvPr id="0" name=""/>
        <dsp:cNvSpPr/>
      </dsp:nvSpPr>
      <dsp:spPr>
        <a:xfrm>
          <a:off x="4631582" y="2419075"/>
          <a:ext cx="1600541" cy="51217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SG" sz="1200" kern="1200" dirty="0"/>
            <a:t>Modestly performance and hardworking, contribution also modest</a:t>
          </a:r>
        </a:p>
      </dsp:txBody>
      <dsp:txXfrm>
        <a:off x="4631582" y="2419075"/>
        <a:ext cx="1600541" cy="51217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8C2E40-8676-4F86-A12B-BD1900F477D4}">
      <dsp:nvSpPr>
        <dsp:cNvPr id="0" name=""/>
        <dsp:cNvSpPr/>
      </dsp:nvSpPr>
      <dsp:spPr>
        <a:xfrm>
          <a:off x="3383596" y="1471715"/>
          <a:ext cx="1119506" cy="1119506"/>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SG" sz="2100" kern="1200" dirty="0"/>
            <a:t>Wealth</a:t>
          </a:r>
        </a:p>
      </dsp:txBody>
      <dsp:txXfrm>
        <a:off x="3547544" y="1635663"/>
        <a:ext cx="791610" cy="791610"/>
      </dsp:txXfrm>
    </dsp:sp>
    <dsp:sp modelId="{000061B2-3B9C-4CAD-951E-CF0987688079}">
      <dsp:nvSpPr>
        <dsp:cNvPr id="0" name=""/>
        <dsp:cNvSpPr/>
      </dsp:nvSpPr>
      <dsp:spPr>
        <a:xfrm rot="16200000">
          <a:off x="3774459" y="1290049"/>
          <a:ext cx="337780" cy="25550"/>
        </a:xfrm>
        <a:custGeom>
          <a:avLst/>
          <a:gdLst/>
          <a:ahLst/>
          <a:cxnLst/>
          <a:rect l="0" t="0" r="0" b="0"/>
          <a:pathLst>
            <a:path>
              <a:moveTo>
                <a:pt x="0" y="12775"/>
              </a:moveTo>
              <a:lnTo>
                <a:pt x="337780" y="12775"/>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3934905" y="1294380"/>
        <a:ext cx="16889" cy="16889"/>
      </dsp:txXfrm>
    </dsp:sp>
    <dsp:sp modelId="{1A73C23A-E6C3-4D86-958E-86786B7C18B1}">
      <dsp:nvSpPr>
        <dsp:cNvPr id="0" name=""/>
        <dsp:cNvSpPr/>
      </dsp:nvSpPr>
      <dsp:spPr>
        <a:xfrm>
          <a:off x="3383596" y="14428"/>
          <a:ext cx="1119506" cy="1119506"/>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SG" sz="1400" kern="1200" dirty="0"/>
            <a:t>Protection</a:t>
          </a:r>
        </a:p>
        <a:p>
          <a:pPr marL="0" lvl="0" indent="0" algn="ctr" defTabSz="622300">
            <a:lnSpc>
              <a:spcPct val="90000"/>
            </a:lnSpc>
            <a:spcBef>
              <a:spcPct val="0"/>
            </a:spcBef>
            <a:spcAft>
              <a:spcPct val="35000"/>
            </a:spcAft>
            <a:buNone/>
          </a:pPr>
          <a:r>
            <a:rPr lang="en-SG" sz="1400" kern="1200" dirty="0"/>
            <a:t>of wealth</a:t>
          </a:r>
        </a:p>
      </dsp:txBody>
      <dsp:txXfrm>
        <a:off x="3547544" y="178376"/>
        <a:ext cx="791610" cy="791610"/>
      </dsp:txXfrm>
    </dsp:sp>
    <dsp:sp modelId="{B456A481-766E-4A44-BB40-FF61774D2D5A}">
      <dsp:nvSpPr>
        <dsp:cNvPr id="0" name=""/>
        <dsp:cNvSpPr/>
      </dsp:nvSpPr>
      <dsp:spPr>
        <a:xfrm>
          <a:off x="4503103" y="2018693"/>
          <a:ext cx="337780" cy="25550"/>
        </a:xfrm>
        <a:custGeom>
          <a:avLst/>
          <a:gdLst/>
          <a:ahLst/>
          <a:cxnLst/>
          <a:rect l="0" t="0" r="0" b="0"/>
          <a:pathLst>
            <a:path>
              <a:moveTo>
                <a:pt x="0" y="12775"/>
              </a:moveTo>
              <a:lnTo>
                <a:pt x="337780" y="12775"/>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4663548" y="2023023"/>
        <a:ext cx="16889" cy="16889"/>
      </dsp:txXfrm>
    </dsp:sp>
    <dsp:sp modelId="{0CFC9690-634D-48FB-9F9C-0C9EB65ABF4F}">
      <dsp:nvSpPr>
        <dsp:cNvPr id="0" name=""/>
        <dsp:cNvSpPr/>
      </dsp:nvSpPr>
      <dsp:spPr>
        <a:xfrm>
          <a:off x="4840883" y="1471715"/>
          <a:ext cx="1119506" cy="1119506"/>
        </a:xfrm>
        <a:prstGeom prst="ellipse">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SG" sz="1400" kern="1200" dirty="0"/>
            <a:t>Source of happiness</a:t>
          </a:r>
        </a:p>
      </dsp:txBody>
      <dsp:txXfrm>
        <a:off x="5004831" y="1635663"/>
        <a:ext cx="791610" cy="791610"/>
      </dsp:txXfrm>
    </dsp:sp>
    <dsp:sp modelId="{004D5734-5284-47EA-A4B4-B9EC947098DF}">
      <dsp:nvSpPr>
        <dsp:cNvPr id="0" name=""/>
        <dsp:cNvSpPr/>
      </dsp:nvSpPr>
      <dsp:spPr>
        <a:xfrm rot="5400000">
          <a:off x="3774459" y="2747336"/>
          <a:ext cx="337780" cy="25550"/>
        </a:xfrm>
        <a:custGeom>
          <a:avLst/>
          <a:gdLst/>
          <a:ahLst/>
          <a:cxnLst/>
          <a:rect l="0" t="0" r="0" b="0"/>
          <a:pathLst>
            <a:path>
              <a:moveTo>
                <a:pt x="0" y="12775"/>
              </a:moveTo>
              <a:lnTo>
                <a:pt x="337780" y="12775"/>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3934905" y="2751667"/>
        <a:ext cx="16889" cy="16889"/>
      </dsp:txXfrm>
    </dsp:sp>
    <dsp:sp modelId="{A7E08039-0A45-4AA9-9AB1-1B40304147A3}">
      <dsp:nvSpPr>
        <dsp:cNvPr id="0" name=""/>
        <dsp:cNvSpPr/>
      </dsp:nvSpPr>
      <dsp:spPr>
        <a:xfrm>
          <a:off x="3383596" y="2929001"/>
          <a:ext cx="1119506" cy="1119506"/>
        </a:xfrm>
        <a:prstGeom prst="ellipse">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SG" sz="1400" kern="1200" dirty="0"/>
            <a:t>Charity towards others</a:t>
          </a:r>
        </a:p>
      </dsp:txBody>
      <dsp:txXfrm>
        <a:off x="3547544" y="3092949"/>
        <a:ext cx="791610" cy="791610"/>
      </dsp:txXfrm>
    </dsp:sp>
    <dsp:sp modelId="{EB22993F-E72E-4B6E-B1D4-525BA16CCF46}">
      <dsp:nvSpPr>
        <dsp:cNvPr id="0" name=""/>
        <dsp:cNvSpPr/>
      </dsp:nvSpPr>
      <dsp:spPr>
        <a:xfrm rot="10800000">
          <a:off x="3045816" y="2018693"/>
          <a:ext cx="337780" cy="25550"/>
        </a:xfrm>
        <a:custGeom>
          <a:avLst/>
          <a:gdLst/>
          <a:ahLst/>
          <a:cxnLst/>
          <a:rect l="0" t="0" r="0" b="0"/>
          <a:pathLst>
            <a:path>
              <a:moveTo>
                <a:pt x="0" y="12775"/>
              </a:moveTo>
              <a:lnTo>
                <a:pt x="337780" y="12775"/>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rot="10800000">
        <a:off x="3206262" y="2023023"/>
        <a:ext cx="16889" cy="16889"/>
      </dsp:txXfrm>
    </dsp:sp>
    <dsp:sp modelId="{E26A5890-AA82-4BCD-ABDB-F88AEA800515}">
      <dsp:nvSpPr>
        <dsp:cNvPr id="0" name=""/>
        <dsp:cNvSpPr/>
      </dsp:nvSpPr>
      <dsp:spPr>
        <a:xfrm>
          <a:off x="1926309" y="1471715"/>
          <a:ext cx="1119506" cy="1119506"/>
        </a:xfrm>
        <a:prstGeom prst="ellipse">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SG" sz="1400" kern="1200" dirty="0"/>
            <a:t>Offerings to ascetics </a:t>
          </a:r>
        </a:p>
      </dsp:txBody>
      <dsp:txXfrm>
        <a:off x="2090257" y="1635663"/>
        <a:ext cx="791610" cy="791610"/>
      </dsp:txXfrm>
    </dsp:sp>
  </dsp:spTree>
</dsp:drawing>
</file>

<file path=ppt/diagrams/layout1.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5.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54EA30E-CBF0-42A5-9BD4-043B15BA25AF}" type="datetimeFigureOut">
              <a:rPr lang="en-SG" smtClean="0"/>
              <a:t>7/10/2020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05C8444F-3457-4577-9716-B7FA918579BE}" type="slidenum">
              <a:rPr lang="en-SG" smtClean="0"/>
              <a:t>‹#›</a:t>
            </a:fld>
            <a:endParaRPr lang="en-SG"/>
          </a:p>
        </p:txBody>
      </p:sp>
    </p:spTree>
    <p:extLst>
      <p:ext uri="{BB962C8B-B14F-4D97-AF65-F5344CB8AC3E}">
        <p14:creationId xmlns:p14="http://schemas.microsoft.com/office/powerpoint/2010/main" val="885943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4EA30E-CBF0-42A5-9BD4-043B15BA25AF}" type="datetimeFigureOut">
              <a:rPr lang="en-SG" smtClean="0"/>
              <a:t>7/10/2020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05C8444F-3457-4577-9716-B7FA918579BE}" type="slidenum">
              <a:rPr lang="en-SG" smtClean="0"/>
              <a:t>‹#›</a:t>
            </a:fld>
            <a:endParaRPr lang="en-SG"/>
          </a:p>
        </p:txBody>
      </p:sp>
    </p:spTree>
    <p:extLst>
      <p:ext uri="{BB962C8B-B14F-4D97-AF65-F5344CB8AC3E}">
        <p14:creationId xmlns:p14="http://schemas.microsoft.com/office/powerpoint/2010/main" val="1999474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4EA30E-CBF0-42A5-9BD4-043B15BA25AF}" type="datetimeFigureOut">
              <a:rPr lang="en-SG" smtClean="0"/>
              <a:t>7/10/2020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05C8444F-3457-4577-9716-B7FA918579BE}" type="slidenum">
              <a:rPr lang="en-SG" smtClean="0"/>
              <a:t>‹#›</a:t>
            </a:fld>
            <a:endParaRPr lang="en-SG"/>
          </a:p>
        </p:txBody>
      </p:sp>
    </p:spTree>
    <p:extLst>
      <p:ext uri="{BB962C8B-B14F-4D97-AF65-F5344CB8AC3E}">
        <p14:creationId xmlns:p14="http://schemas.microsoft.com/office/powerpoint/2010/main" val="3648763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4EA30E-CBF0-42A5-9BD4-043B15BA25AF}" type="datetimeFigureOut">
              <a:rPr lang="en-SG" smtClean="0"/>
              <a:t>7/10/2020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05C8444F-3457-4577-9716-B7FA918579BE}" type="slidenum">
              <a:rPr lang="en-SG" smtClean="0"/>
              <a:t>‹#›</a:t>
            </a:fld>
            <a:endParaRPr lang="en-SG"/>
          </a:p>
        </p:txBody>
      </p:sp>
    </p:spTree>
    <p:extLst>
      <p:ext uri="{BB962C8B-B14F-4D97-AF65-F5344CB8AC3E}">
        <p14:creationId xmlns:p14="http://schemas.microsoft.com/office/powerpoint/2010/main" val="3065404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4EA30E-CBF0-42A5-9BD4-043B15BA25AF}" type="datetimeFigureOut">
              <a:rPr lang="en-SG" smtClean="0"/>
              <a:t>7/10/2020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05C8444F-3457-4577-9716-B7FA918579BE}" type="slidenum">
              <a:rPr lang="en-SG" smtClean="0"/>
              <a:t>‹#›</a:t>
            </a:fld>
            <a:endParaRPr lang="en-SG"/>
          </a:p>
        </p:txBody>
      </p:sp>
    </p:spTree>
    <p:extLst>
      <p:ext uri="{BB962C8B-B14F-4D97-AF65-F5344CB8AC3E}">
        <p14:creationId xmlns:p14="http://schemas.microsoft.com/office/powerpoint/2010/main" val="2509342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54EA30E-CBF0-42A5-9BD4-043B15BA25AF}" type="datetimeFigureOut">
              <a:rPr lang="en-SG" smtClean="0"/>
              <a:t>7/10/2020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05C8444F-3457-4577-9716-B7FA918579BE}" type="slidenum">
              <a:rPr lang="en-SG" smtClean="0"/>
              <a:t>‹#›</a:t>
            </a:fld>
            <a:endParaRPr lang="en-SG"/>
          </a:p>
        </p:txBody>
      </p:sp>
    </p:spTree>
    <p:extLst>
      <p:ext uri="{BB962C8B-B14F-4D97-AF65-F5344CB8AC3E}">
        <p14:creationId xmlns:p14="http://schemas.microsoft.com/office/powerpoint/2010/main" val="2229198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54EA30E-CBF0-42A5-9BD4-043B15BA25AF}" type="datetimeFigureOut">
              <a:rPr lang="en-SG" smtClean="0"/>
              <a:t>7/10/2020</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05C8444F-3457-4577-9716-B7FA918579BE}" type="slidenum">
              <a:rPr lang="en-SG" smtClean="0"/>
              <a:t>‹#›</a:t>
            </a:fld>
            <a:endParaRPr lang="en-SG"/>
          </a:p>
        </p:txBody>
      </p:sp>
    </p:spTree>
    <p:extLst>
      <p:ext uri="{BB962C8B-B14F-4D97-AF65-F5344CB8AC3E}">
        <p14:creationId xmlns:p14="http://schemas.microsoft.com/office/powerpoint/2010/main" val="692098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54EA30E-CBF0-42A5-9BD4-043B15BA25AF}" type="datetimeFigureOut">
              <a:rPr lang="en-SG" smtClean="0"/>
              <a:t>7/10/2020</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05C8444F-3457-4577-9716-B7FA918579BE}" type="slidenum">
              <a:rPr lang="en-SG" smtClean="0"/>
              <a:t>‹#›</a:t>
            </a:fld>
            <a:endParaRPr lang="en-SG"/>
          </a:p>
        </p:txBody>
      </p:sp>
    </p:spTree>
    <p:extLst>
      <p:ext uri="{BB962C8B-B14F-4D97-AF65-F5344CB8AC3E}">
        <p14:creationId xmlns:p14="http://schemas.microsoft.com/office/powerpoint/2010/main" val="775590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4EA30E-CBF0-42A5-9BD4-043B15BA25AF}" type="datetimeFigureOut">
              <a:rPr lang="en-SG" smtClean="0"/>
              <a:t>7/10/2020</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05C8444F-3457-4577-9716-B7FA918579BE}" type="slidenum">
              <a:rPr lang="en-SG" smtClean="0"/>
              <a:t>‹#›</a:t>
            </a:fld>
            <a:endParaRPr lang="en-SG"/>
          </a:p>
        </p:txBody>
      </p:sp>
    </p:spTree>
    <p:extLst>
      <p:ext uri="{BB962C8B-B14F-4D97-AF65-F5344CB8AC3E}">
        <p14:creationId xmlns:p14="http://schemas.microsoft.com/office/powerpoint/2010/main" val="1736803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4EA30E-CBF0-42A5-9BD4-043B15BA25AF}" type="datetimeFigureOut">
              <a:rPr lang="en-SG" smtClean="0"/>
              <a:t>7/10/2020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05C8444F-3457-4577-9716-B7FA918579BE}" type="slidenum">
              <a:rPr lang="en-SG" smtClean="0"/>
              <a:t>‹#›</a:t>
            </a:fld>
            <a:endParaRPr lang="en-SG"/>
          </a:p>
        </p:txBody>
      </p:sp>
    </p:spTree>
    <p:extLst>
      <p:ext uri="{BB962C8B-B14F-4D97-AF65-F5344CB8AC3E}">
        <p14:creationId xmlns:p14="http://schemas.microsoft.com/office/powerpoint/2010/main" val="2620245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4EA30E-CBF0-42A5-9BD4-043B15BA25AF}" type="datetimeFigureOut">
              <a:rPr lang="en-SG" smtClean="0"/>
              <a:t>7/10/2020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05C8444F-3457-4577-9716-B7FA918579BE}" type="slidenum">
              <a:rPr lang="en-SG" smtClean="0"/>
              <a:t>‹#›</a:t>
            </a:fld>
            <a:endParaRPr lang="en-SG"/>
          </a:p>
        </p:txBody>
      </p:sp>
    </p:spTree>
    <p:extLst>
      <p:ext uri="{BB962C8B-B14F-4D97-AF65-F5344CB8AC3E}">
        <p14:creationId xmlns:p14="http://schemas.microsoft.com/office/powerpoint/2010/main" val="2344142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4EA30E-CBF0-42A5-9BD4-043B15BA25AF}" type="datetimeFigureOut">
              <a:rPr lang="en-SG" smtClean="0"/>
              <a:t>7/10/2020</a:t>
            </a:fld>
            <a:endParaRPr lang="en-SG"/>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C8444F-3457-4577-9716-B7FA918579BE}" type="slidenum">
              <a:rPr lang="en-SG" smtClean="0"/>
              <a:t>‹#›</a:t>
            </a:fld>
            <a:endParaRPr lang="en-SG"/>
          </a:p>
        </p:txBody>
      </p:sp>
    </p:spTree>
    <p:extLst>
      <p:ext uri="{BB962C8B-B14F-4D97-AF65-F5344CB8AC3E}">
        <p14:creationId xmlns:p14="http://schemas.microsoft.com/office/powerpoint/2010/main" val="5270874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chuanqing@bcs.edu.s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E9E5F24-A004-48FF-9121-170B454BFDF1}"/>
              </a:ext>
            </a:extLst>
          </p:cNvPr>
          <p:cNvSpPr>
            <a:spLocks noGrp="1"/>
          </p:cNvSpPr>
          <p:nvPr>
            <p:ph type="title"/>
          </p:nvPr>
        </p:nvSpPr>
        <p:spPr/>
        <p:txBody>
          <a:bodyPr/>
          <a:lstStyle/>
          <a:p>
            <a:r>
              <a:rPr lang="en-SG" dirty="0"/>
              <a:t>Lecture 7: Buddhist Economics </a:t>
            </a:r>
            <a:r>
              <a:rPr lang="en-SG" sz="3600" dirty="0"/>
              <a:t>and Interdependence of each other</a:t>
            </a:r>
          </a:p>
        </p:txBody>
      </p:sp>
      <p:sp>
        <p:nvSpPr>
          <p:cNvPr id="5" name="Content Placeholder 4">
            <a:extLst>
              <a:ext uri="{FF2B5EF4-FFF2-40B4-BE49-F238E27FC236}">
                <a16:creationId xmlns:a16="http://schemas.microsoft.com/office/drawing/2014/main" id="{FCB75579-2900-40CC-8B41-AC91ECEFE5A4}"/>
              </a:ext>
            </a:extLst>
          </p:cNvPr>
          <p:cNvSpPr>
            <a:spLocks noGrp="1"/>
          </p:cNvSpPr>
          <p:nvPr>
            <p:ph idx="1"/>
          </p:nvPr>
        </p:nvSpPr>
        <p:spPr/>
        <p:txBody>
          <a:bodyPr>
            <a:normAutofit fontScale="70000" lnSpcReduction="20000"/>
          </a:bodyPr>
          <a:lstStyle/>
          <a:p>
            <a:r>
              <a:rPr lang="en-SG" dirty="0"/>
              <a:t>In the last lecture, we discussed Buddhist economic idea of interdependence of each other; this means that in Buddhist economics, the role of economics and a successful economy include both economic growth and the consequent happiness of human beings; to achieve such a goal, people need to understand and accept that human beings are interconnected and therefore a fair and more equal economic system is essential; in this lecture, we shall elaborate further on the issue of interdependence and the economic implication of it; </a:t>
            </a:r>
            <a:r>
              <a:rPr lang="en-SG" i="1" dirty="0"/>
              <a:t>Table of content</a:t>
            </a:r>
            <a:r>
              <a:rPr lang="en-SG" dirty="0"/>
              <a:t>:</a:t>
            </a:r>
          </a:p>
          <a:p>
            <a:r>
              <a:rPr lang="en-SG" dirty="0"/>
              <a:t>Income and happiness</a:t>
            </a:r>
          </a:p>
          <a:p>
            <a:r>
              <a:rPr lang="en-SG" dirty="0"/>
              <a:t>Material wellbeing</a:t>
            </a:r>
          </a:p>
          <a:p>
            <a:r>
              <a:rPr lang="en-SG" dirty="0"/>
              <a:t>Income inequality and its consequence</a:t>
            </a:r>
          </a:p>
          <a:p>
            <a:r>
              <a:rPr lang="en-SG" dirty="0"/>
              <a:t>Buddhist alternative</a:t>
            </a:r>
          </a:p>
          <a:p>
            <a:r>
              <a:rPr lang="en-SG" dirty="0"/>
              <a:t>Summary and facts-check</a:t>
            </a:r>
          </a:p>
          <a:p>
            <a:r>
              <a:rPr lang="en-SG" dirty="0"/>
              <a:t>Exercises</a:t>
            </a:r>
          </a:p>
          <a:p>
            <a:endParaRPr lang="en-SG" dirty="0"/>
          </a:p>
          <a:p>
            <a:endParaRPr lang="en-SG" dirty="0"/>
          </a:p>
          <a:p>
            <a:endParaRPr lang="en-SG" dirty="0"/>
          </a:p>
        </p:txBody>
      </p:sp>
    </p:spTree>
    <p:extLst>
      <p:ext uri="{BB962C8B-B14F-4D97-AF65-F5344CB8AC3E}">
        <p14:creationId xmlns:p14="http://schemas.microsoft.com/office/powerpoint/2010/main" val="1038502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52858-37F9-44D2-95CF-874C555FCB14}"/>
              </a:ext>
            </a:extLst>
          </p:cNvPr>
          <p:cNvSpPr>
            <a:spLocks noGrp="1"/>
          </p:cNvSpPr>
          <p:nvPr>
            <p:ph type="title"/>
          </p:nvPr>
        </p:nvSpPr>
        <p:spPr/>
        <p:txBody>
          <a:bodyPr>
            <a:normAutofit fontScale="90000"/>
          </a:bodyPr>
          <a:lstStyle/>
          <a:p>
            <a:r>
              <a:rPr lang="en-US" dirty="0"/>
              <a:t>Relative income</a:t>
            </a:r>
            <a:r>
              <a:rPr lang="en-US" sz="2200" dirty="0"/>
              <a:t>: here, income does not mean that we can spend our </a:t>
            </a:r>
            <a:r>
              <a:rPr lang="en-US" sz="2200" i="1" dirty="0"/>
              <a:t>income</a:t>
            </a:r>
            <a:r>
              <a:rPr lang="en-US" sz="2200" dirty="0"/>
              <a:t> with a simple </a:t>
            </a:r>
            <a:r>
              <a:rPr lang="en-US" sz="2200" i="1" dirty="0"/>
              <a:t>budget</a:t>
            </a:r>
            <a:r>
              <a:rPr lang="en-US" sz="2200" dirty="0"/>
              <a:t> but a budget comes only after we considered </a:t>
            </a:r>
            <a:r>
              <a:rPr lang="en-US" sz="2200" i="1" dirty="0"/>
              <a:t>pros</a:t>
            </a:r>
            <a:r>
              <a:rPr lang="en-US" sz="2200" dirty="0"/>
              <a:t> and </a:t>
            </a:r>
            <a:r>
              <a:rPr lang="en-US" sz="2200" i="1" dirty="0"/>
              <a:t>cons</a:t>
            </a:r>
            <a:r>
              <a:rPr lang="en-US" sz="2200" dirty="0"/>
              <a:t> relative to other factors and families; here we can compare with the Buddha’s suggestion for the disposal of personal income;</a:t>
            </a:r>
            <a:endParaRPr lang="en-SG" sz="2200" dirty="0"/>
          </a:p>
        </p:txBody>
      </p:sp>
      <p:graphicFrame>
        <p:nvGraphicFramePr>
          <p:cNvPr id="4" name="Content Placeholder 3">
            <a:extLst>
              <a:ext uri="{FF2B5EF4-FFF2-40B4-BE49-F238E27FC236}">
                <a16:creationId xmlns:a16="http://schemas.microsoft.com/office/drawing/2014/main" id="{A2BA59AB-FC04-408B-8A5C-4B519C0F7A27}"/>
              </a:ext>
            </a:extLst>
          </p:cNvPr>
          <p:cNvGraphicFramePr>
            <a:graphicFrameLocks noGrp="1"/>
          </p:cNvGraphicFramePr>
          <p:nvPr>
            <p:ph idx="1"/>
            <p:extLst>
              <p:ext uri="{D42A27DB-BD31-4B8C-83A1-F6EECF244321}">
                <p14:modId xmlns:p14="http://schemas.microsoft.com/office/powerpoint/2010/main" val="1817886860"/>
              </p:ext>
            </p:extLst>
          </p:nvPr>
        </p:nvGraphicFramePr>
        <p:xfrm>
          <a:off x="628650" y="1988191"/>
          <a:ext cx="7886700" cy="41887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21391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B43B8-89D0-48E8-8761-7C2C23242834}"/>
              </a:ext>
            </a:extLst>
          </p:cNvPr>
          <p:cNvSpPr>
            <a:spLocks noGrp="1"/>
          </p:cNvSpPr>
          <p:nvPr>
            <p:ph type="title"/>
          </p:nvPr>
        </p:nvSpPr>
        <p:spPr/>
        <p:txBody>
          <a:bodyPr>
            <a:normAutofit/>
          </a:bodyPr>
          <a:lstStyle/>
          <a:p>
            <a:r>
              <a:rPr lang="en-US" dirty="0"/>
              <a:t>Problems with market economics</a:t>
            </a:r>
            <a:endParaRPr lang="en-SG" sz="1800" dirty="0"/>
          </a:p>
        </p:txBody>
      </p:sp>
      <p:sp>
        <p:nvSpPr>
          <p:cNvPr id="3" name="Content Placeholder 2">
            <a:extLst>
              <a:ext uri="{FF2B5EF4-FFF2-40B4-BE49-F238E27FC236}">
                <a16:creationId xmlns:a16="http://schemas.microsoft.com/office/drawing/2014/main" id="{CEA2E309-075B-4FF5-B0F2-7ADCB0CEB20F}"/>
              </a:ext>
            </a:extLst>
          </p:cNvPr>
          <p:cNvSpPr>
            <a:spLocks noGrp="1"/>
          </p:cNvSpPr>
          <p:nvPr>
            <p:ph idx="1"/>
          </p:nvPr>
        </p:nvSpPr>
        <p:spPr>
          <a:xfrm>
            <a:off x="738231" y="1887523"/>
            <a:ext cx="7777119" cy="4289440"/>
          </a:xfrm>
        </p:spPr>
        <p:txBody>
          <a:bodyPr>
            <a:normAutofit fontScale="70000" lnSpcReduction="20000"/>
          </a:bodyPr>
          <a:lstStyle/>
          <a:p>
            <a:r>
              <a:rPr lang="en-US" dirty="0"/>
              <a:t>As we mentioned, economic incentives may be necessary if we want an efficient and fair economic system; but modern market system is inflicted with some serious problems; for example, a famous movie star may work for an entertainment company and generate a lot of revenue for his/her employers/shareholders; he/she would be generous rewards so as to incentivized to perform better and attract more attention of the world; </a:t>
            </a:r>
          </a:p>
          <a:p>
            <a:r>
              <a:rPr lang="en-US" dirty="0"/>
              <a:t>But compared with a skillful doctor, the movie star’s contribution to the society can be minimum; yet a doctor, whose contribution is more than apparent and much more substantial than the movie star, may be paid </a:t>
            </a:r>
            <a:r>
              <a:rPr lang="en-US" b="1" i="1" dirty="0"/>
              <a:t>annually</a:t>
            </a:r>
            <a:r>
              <a:rPr lang="en-US" dirty="0"/>
              <a:t> only 10 or 20 % of what the movie star earned with </a:t>
            </a:r>
            <a:r>
              <a:rPr lang="en-US" b="1" i="1" dirty="0"/>
              <a:t>one movie</a:t>
            </a:r>
            <a:r>
              <a:rPr lang="en-US" dirty="0"/>
              <a:t>, just for a few weeks’ appearance (not much real work);</a:t>
            </a:r>
          </a:p>
          <a:p>
            <a:r>
              <a:rPr lang="en-US" dirty="0"/>
              <a:t>So if that kind of incentives or market system are implemented, then the gap between rich and poor would be widened while the real economic growth may not be sustainable in the long run; in short term, a lot of social problems, such as poverty would occur;</a:t>
            </a:r>
          </a:p>
          <a:p>
            <a:endParaRPr lang="en-SG" dirty="0"/>
          </a:p>
        </p:txBody>
      </p:sp>
    </p:spTree>
    <p:extLst>
      <p:ext uri="{BB962C8B-B14F-4D97-AF65-F5344CB8AC3E}">
        <p14:creationId xmlns:p14="http://schemas.microsoft.com/office/powerpoint/2010/main" val="4268667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5D903-4503-456E-8BAE-32828EBB8749}"/>
              </a:ext>
            </a:extLst>
          </p:cNvPr>
          <p:cNvSpPr>
            <a:spLocks noGrp="1"/>
          </p:cNvSpPr>
          <p:nvPr>
            <p:ph type="title"/>
          </p:nvPr>
        </p:nvSpPr>
        <p:spPr/>
        <p:txBody>
          <a:bodyPr>
            <a:normAutofit fontScale="90000"/>
          </a:bodyPr>
          <a:lstStyle/>
          <a:p>
            <a:r>
              <a:rPr lang="en-SG" dirty="0"/>
              <a:t>Problems</a:t>
            </a:r>
            <a:r>
              <a:rPr lang="en-SG" sz="2200" dirty="0"/>
              <a:t> with market economic system: some observes that market system is good because it will regulate itself; but when it makes mistakes, some people would take advantage of those mistakes and benefit from them, thus making other people miserable; take for example the economic incentive; below shows the difference;</a:t>
            </a:r>
          </a:p>
        </p:txBody>
      </p:sp>
      <p:graphicFrame>
        <p:nvGraphicFramePr>
          <p:cNvPr id="4" name="Content Placeholder 3">
            <a:extLst>
              <a:ext uri="{FF2B5EF4-FFF2-40B4-BE49-F238E27FC236}">
                <a16:creationId xmlns:a16="http://schemas.microsoft.com/office/drawing/2014/main" id="{247DE057-F364-4F07-A9E2-E7AC8E486019}"/>
              </a:ext>
            </a:extLst>
          </p:cNvPr>
          <p:cNvGraphicFramePr>
            <a:graphicFrameLocks noGrp="1"/>
          </p:cNvGraphicFramePr>
          <p:nvPr>
            <p:ph idx="1"/>
            <p:extLst>
              <p:ext uri="{D42A27DB-BD31-4B8C-83A1-F6EECF244321}">
                <p14:modId xmlns:p14="http://schemas.microsoft.com/office/powerpoint/2010/main" val="1154653591"/>
              </p:ext>
            </p:extLst>
          </p:nvPr>
        </p:nvGraphicFramePr>
        <p:xfrm>
          <a:off x="628650" y="2046913"/>
          <a:ext cx="7886700" cy="41300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35007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EC918-8DEF-40C8-92A0-74247E2413C4}"/>
              </a:ext>
            </a:extLst>
          </p:cNvPr>
          <p:cNvSpPr>
            <a:spLocks noGrp="1"/>
          </p:cNvSpPr>
          <p:nvPr>
            <p:ph type="title"/>
          </p:nvPr>
        </p:nvSpPr>
        <p:spPr/>
        <p:txBody>
          <a:bodyPr>
            <a:normAutofit fontScale="90000"/>
          </a:bodyPr>
          <a:lstStyle/>
          <a:p>
            <a:r>
              <a:rPr lang="en-SG" dirty="0"/>
              <a:t>Problem</a:t>
            </a:r>
            <a:r>
              <a:rPr lang="en-SG" sz="2400" dirty="0"/>
              <a:t> with the cooperative incentives: even within the cooperative incentives, as Clair Brown pointed out, some CEOs were highly paid, although they were less productive and made less contributions to the companies; they were highly paid only because they were in a position to be evaluated as such;</a:t>
            </a:r>
            <a:endParaRPr lang="en-SG" dirty="0"/>
          </a:p>
        </p:txBody>
      </p:sp>
      <p:graphicFrame>
        <p:nvGraphicFramePr>
          <p:cNvPr id="4" name="Content Placeholder 3">
            <a:extLst>
              <a:ext uri="{FF2B5EF4-FFF2-40B4-BE49-F238E27FC236}">
                <a16:creationId xmlns:a16="http://schemas.microsoft.com/office/drawing/2014/main" id="{90B1C25E-E05A-48DA-A621-55ADA2614186}"/>
              </a:ext>
            </a:extLst>
          </p:cNvPr>
          <p:cNvGraphicFramePr>
            <a:graphicFrameLocks noGrp="1"/>
          </p:cNvGraphicFramePr>
          <p:nvPr>
            <p:ph idx="1"/>
            <p:extLst>
              <p:ext uri="{D42A27DB-BD31-4B8C-83A1-F6EECF244321}">
                <p14:modId xmlns:p14="http://schemas.microsoft.com/office/powerpoint/2010/main" val="1571102265"/>
              </p:ext>
            </p:extLst>
          </p:nvPr>
        </p:nvGraphicFramePr>
        <p:xfrm>
          <a:off x="628650" y="1963023"/>
          <a:ext cx="7886700" cy="42139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00415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8225F-7066-48C9-868A-FF0D71E0CCA8}"/>
              </a:ext>
            </a:extLst>
          </p:cNvPr>
          <p:cNvSpPr>
            <a:spLocks noGrp="1"/>
          </p:cNvSpPr>
          <p:nvPr>
            <p:ph type="title"/>
          </p:nvPr>
        </p:nvSpPr>
        <p:spPr/>
        <p:txBody>
          <a:bodyPr/>
          <a:lstStyle/>
          <a:p>
            <a:r>
              <a:rPr lang="en-US" dirty="0"/>
              <a:t>Buddhist alternative</a:t>
            </a:r>
            <a:endParaRPr lang="en-SG" dirty="0"/>
          </a:p>
        </p:txBody>
      </p:sp>
      <p:sp>
        <p:nvSpPr>
          <p:cNvPr id="3" name="Content Placeholder 2">
            <a:extLst>
              <a:ext uri="{FF2B5EF4-FFF2-40B4-BE49-F238E27FC236}">
                <a16:creationId xmlns:a16="http://schemas.microsoft.com/office/drawing/2014/main" id="{C6ED21BC-0446-4618-A61E-FBD9BCFB7748}"/>
              </a:ext>
            </a:extLst>
          </p:cNvPr>
          <p:cNvSpPr>
            <a:spLocks noGrp="1"/>
          </p:cNvSpPr>
          <p:nvPr>
            <p:ph idx="1"/>
          </p:nvPr>
        </p:nvSpPr>
        <p:spPr/>
        <p:txBody>
          <a:bodyPr>
            <a:normAutofit fontScale="77500" lnSpcReduction="20000"/>
          </a:bodyPr>
          <a:lstStyle/>
          <a:p>
            <a:r>
              <a:rPr lang="en-US" dirty="0"/>
              <a:t>In the famous </a:t>
            </a:r>
            <a:r>
              <a:rPr lang="en-US" i="1" dirty="0" err="1"/>
              <a:t>Sigalovada</a:t>
            </a:r>
            <a:r>
              <a:rPr lang="en-US" i="1" dirty="0"/>
              <a:t>-sutta</a:t>
            </a:r>
            <a:r>
              <a:rPr lang="en-US" dirty="0"/>
              <a:t>, the Buddha not only discusses interpersonal relationship but also mentions economic matters; one of them is the attitude towards wealth;</a:t>
            </a:r>
            <a:r>
              <a:rPr lang="en-SG" dirty="0"/>
              <a:t> the point which is relevant to our discussion here is how we should understand wealth; the Buddha suggests in four ways:</a:t>
            </a:r>
          </a:p>
          <a:p>
            <a:r>
              <a:rPr lang="en-SG" dirty="0"/>
              <a:t>1, It should bring happiness (security and contentedness) to the owner, his families, relative and friends;</a:t>
            </a:r>
          </a:p>
          <a:p>
            <a:r>
              <a:rPr lang="en-SG" dirty="0"/>
              <a:t>2, One must guard wealth with care (not wasted or spent on unworthy business such as gambling);</a:t>
            </a:r>
          </a:p>
          <a:p>
            <a:r>
              <a:rPr lang="en-US" dirty="0"/>
              <a:t>3, One should give charity to relatives, needy, poor and guests;</a:t>
            </a:r>
          </a:p>
          <a:p>
            <a:r>
              <a:rPr lang="en-US" dirty="0"/>
              <a:t>4, One should make offerings to the ascetics;</a:t>
            </a:r>
          </a:p>
          <a:p>
            <a:r>
              <a:rPr lang="en-US" dirty="0"/>
              <a:t>In the above advices from the Buddha, the third point particularly concerns the fact that as human beings, we all are connected; </a:t>
            </a:r>
          </a:p>
        </p:txBody>
      </p:sp>
    </p:spTree>
    <p:extLst>
      <p:ext uri="{BB962C8B-B14F-4D97-AF65-F5344CB8AC3E}">
        <p14:creationId xmlns:p14="http://schemas.microsoft.com/office/powerpoint/2010/main" val="24327828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A4549-112E-44AF-84ED-0A1532D6C2DD}"/>
              </a:ext>
            </a:extLst>
          </p:cNvPr>
          <p:cNvSpPr>
            <a:spLocks noGrp="1"/>
          </p:cNvSpPr>
          <p:nvPr>
            <p:ph type="title"/>
          </p:nvPr>
        </p:nvSpPr>
        <p:spPr/>
        <p:txBody>
          <a:bodyPr>
            <a:normAutofit fontScale="90000"/>
          </a:bodyPr>
          <a:lstStyle/>
          <a:p>
            <a:r>
              <a:rPr lang="en-SG" dirty="0"/>
              <a:t>Wealth</a:t>
            </a:r>
            <a:r>
              <a:rPr lang="en-SG" sz="2200" dirty="0"/>
              <a:t> and the Buddha’s advice: because the Buddha usually told people to earn a living by means of right livelihood, those hard-earned money or wealth should be protected from idleness or extravagance; and the basic role of wealth is to bring happiness to the owner, his families and friends/employees; but wealth should also be shared with others by means of charity to the poor and needy as well as offering to the worthy ascetics;</a:t>
            </a:r>
          </a:p>
        </p:txBody>
      </p:sp>
      <p:graphicFrame>
        <p:nvGraphicFramePr>
          <p:cNvPr id="4" name="Content Placeholder 3">
            <a:extLst>
              <a:ext uri="{FF2B5EF4-FFF2-40B4-BE49-F238E27FC236}">
                <a16:creationId xmlns:a16="http://schemas.microsoft.com/office/drawing/2014/main" id="{11CF1ADB-53AA-411A-85E7-9C766FD25D81}"/>
              </a:ext>
            </a:extLst>
          </p:cNvPr>
          <p:cNvGraphicFramePr>
            <a:graphicFrameLocks noGrp="1"/>
          </p:cNvGraphicFramePr>
          <p:nvPr>
            <p:ph idx="1"/>
            <p:extLst>
              <p:ext uri="{D42A27DB-BD31-4B8C-83A1-F6EECF244321}">
                <p14:modId xmlns:p14="http://schemas.microsoft.com/office/powerpoint/2010/main" val="1352794525"/>
              </p:ext>
            </p:extLst>
          </p:nvPr>
        </p:nvGraphicFramePr>
        <p:xfrm>
          <a:off x="628650" y="2114025"/>
          <a:ext cx="7886700" cy="40629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016773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349B6-FEAD-46C0-9C4F-DD25D895E2DA}"/>
              </a:ext>
            </a:extLst>
          </p:cNvPr>
          <p:cNvSpPr>
            <a:spLocks noGrp="1"/>
          </p:cNvSpPr>
          <p:nvPr>
            <p:ph type="title"/>
          </p:nvPr>
        </p:nvSpPr>
        <p:spPr/>
        <p:txBody>
          <a:bodyPr/>
          <a:lstStyle/>
          <a:p>
            <a:r>
              <a:rPr lang="en-US" dirty="0"/>
              <a:t>Reducing suffering</a:t>
            </a:r>
            <a:r>
              <a:rPr lang="en-US" sz="3600" dirty="0"/>
              <a:t>: </a:t>
            </a:r>
            <a:br>
              <a:rPr lang="en-US" sz="3600" dirty="0"/>
            </a:br>
            <a:r>
              <a:rPr lang="en-US" sz="3600" dirty="0"/>
              <a:t>hunger and extreme poverty</a:t>
            </a:r>
            <a:endParaRPr lang="en-SG" sz="3600" dirty="0"/>
          </a:p>
        </p:txBody>
      </p:sp>
      <p:sp>
        <p:nvSpPr>
          <p:cNvPr id="3" name="Content Placeholder 2">
            <a:extLst>
              <a:ext uri="{FF2B5EF4-FFF2-40B4-BE49-F238E27FC236}">
                <a16:creationId xmlns:a16="http://schemas.microsoft.com/office/drawing/2014/main" id="{7E5CAB40-2A6C-41CB-957B-F1817DA64A15}"/>
              </a:ext>
            </a:extLst>
          </p:cNvPr>
          <p:cNvSpPr>
            <a:spLocks noGrp="1"/>
          </p:cNvSpPr>
          <p:nvPr>
            <p:ph idx="1"/>
          </p:nvPr>
        </p:nvSpPr>
        <p:spPr/>
        <p:txBody>
          <a:bodyPr>
            <a:normAutofit fontScale="77500" lnSpcReduction="20000"/>
          </a:bodyPr>
          <a:lstStyle/>
          <a:p>
            <a:r>
              <a:rPr lang="en-US" dirty="0"/>
              <a:t>According to the Buddha, </a:t>
            </a:r>
            <a:r>
              <a:rPr lang="en-US" i="1" dirty="0"/>
              <a:t>hunger</a:t>
            </a:r>
            <a:r>
              <a:rPr lang="en-US" dirty="0"/>
              <a:t> is not only a distraction to spiritual practice, but it is like a disease; and poverty is woeful suffering;</a:t>
            </a:r>
          </a:p>
          <a:p>
            <a:r>
              <a:rPr lang="en-SG" dirty="0"/>
              <a:t>For the UN and other international organizations, as well as economists, politicians and academics, elimination of huger and extreme poverty is also an urgent priority; here, we have two keywords: </a:t>
            </a:r>
            <a:r>
              <a:rPr lang="en-SG" i="1" dirty="0"/>
              <a:t>hunger</a:t>
            </a:r>
            <a:r>
              <a:rPr lang="en-SG" dirty="0"/>
              <a:t> and </a:t>
            </a:r>
            <a:r>
              <a:rPr lang="en-SG" u="sng" dirty="0"/>
              <a:t>extreme poverty</a:t>
            </a:r>
            <a:r>
              <a:rPr lang="en-SG" dirty="0"/>
              <a:t>; so reducing suffering means to start with those two keywords;</a:t>
            </a:r>
          </a:p>
          <a:p>
            <a:r>
              <a:rPr lang="en-SG" dirty="0"/>
              <a:t>As many of you have rightly pointed out in your assignments, Buddhism promotes two ideas: that of </a:t>
            </a:r>
            <a:r>
              <a:rPr lang="en-SG" i="1" dirty="0"/>
              <a:t>compassion</a:t>
            </a:r>
            <a:r>
              <a:rPr lang="en-SG" dirty="0"/>
              <a:t> and </a:t>
            </a:r>
            <a:r>
              <a:rPr lang="en-SG" i="1" dirty="0"/>
              <a:t>wisdom</a:t>
            </a:r>
            <a:r>
              <a:rPr lang="en-SG" dirty="0"/>
              <a:t>; so in short term and under urgent circumstances, relief money and food should be provided to relieve hunger and related problems; but in long term, economic policies (i.e. Abhijit Banerjee, Esther </a:t>
            </a:r>
            <a:r>
              <a:rPr lang="en-SG" dirty="0" err="1"/>
              <a:t>Duflo</a:t>
            </a:r>
            <a:r>
              <a:rPr lang="en-SG" dirty="0"/>
              <a:t> and Michael Kremer and their researches, among other showed) should be implemented so as to tackle the other problem: </a:t>
            </a:r>
            <a:r>
              <a:rPr lang="en-SG" i="1" dirty="0"/>
              <a:t>extreme poverty</a:t>
            </a:r>
            <a:r>
              <a:rPr lang="en-SG" dirty="0"/>
              <a:t> in the long run;</a:t>
            </a:r>
          </a:p>
        </p:txBody>
      </p:sp>
    </p:spTree>
    <p:extLst>
      <p:ext uri="{BB962C8B-B14F-4D97-AF65-F5344CB8AC3E}">
        <p14:creationId xmlns:p14="http://schemas.microsoft.com/office/powerpoint/2010/main" val="38183322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A67FC-FE24-47F8-AA90-C9E4F5A90CFE}"/>
              </a:ext>
            </a:extLst>
          </p:cNvPr>
          <p:cNvSpPr>
            <a:spLocks noGrp="1"/>
          </p:cNvSpPr>
          <p:nvPr>
            <p:ph type="title"/>
          </p:nvPr>
        </p:nvSpPr>
        <p:spPr/>
        <p:txBody>
          <a:bodyPr>
            <a:normAutofit fontScale="90000"/>
          </a:bodyPr>
          <a:lstStyle/>
          <a:p>
            <a:r>
              <a:rPr lang="en-SG" dirty="0"/>
              <a:t>Buddhist touches</a:t>
            </a:r>
            <a:r>
              <a:rPr lang="en-SG" sz="2400" dirty="0"/>
              <a:t>: reducing suffering should be starting at the basics – hunger elimination and reduction and complete elimination of extreme poverty;</a:t>
            </a:r>
          </a:p>
        </p:txBody>
      </p:sp>
      <p:graphicFrame>
        <p:nvGraphicFramePr>
          <p:cNvPr id="4" name="Content Placeholder 3">
            <a:extLst>
              <a:ext uri="{FF2B5EF4-FFF2-40B4-BE49-F238E27FC236}">
                <a16:creationId xmlns:a16="http://schemas.microsoft.com/office/drawing/2014/main" id="{A98E5C4B-27F6-4591-80E2-019D91D474D7}"/>
              </a:ext>
            </a:extLst>
          </p:cNvPr>
          <p:cNvGraphicFramePr>
            <a:graphicFrameLocks noGrp="1"/>
          </p:cNvGraphicFramePr>
          <p:nvPr>
            <p:ph idx="1"/>
            <p:extLst>
              <p:ext uri="{D42A27DB-BD31-4B8C-83A1-F6EECF244321}">
                <p14:modId xmlns:p14="http://schemas.microsoft.com/office/powerpoint/2010/main" val="3827381207"/>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297829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A4B63-3D62-4E71-9865-AF039835CAE0}"/>
              </a:ext>
            </a:extLst>
          </p:cNvPr>
          <p:cNvSpPr>
            <a:spLocks noGrp="1"/>
          </p:cNvSpPr>
          <p:nvPr>
            <p:ph type="title"/>
          </p:nvPr>
        </p:nvSpPr>
        <p:spPr/>
        <p:txBody>
          <a:bodyPr/>
          <a:lstStyle/>
          <a:p>
            <a:r>
              <a:rPr lang="en-SG" dirty="0"/>
              <a:t>Summary and facts-check</a:t>
            </a:r>
          </a:p>
        </p:txBody>
      </p:sp>
      <p:sp>
        <p:nvSpPr>
          <p:cNvPr id="3" name="Content Placeholder 2">
            <a:extLst>
              <a:ext uri="{FF2B5EF4-FFF2-40B4-BE49-F238E27FC236}">
                <a16:creationId xmlns:a16="http://schemas.microsoft.com/office/drawing/2014/main" id="{C824B49E-0C45-4288-A673-A7985AA547E1}"/>
              </a:ext>
            </a:extLst>
          </p:cNvPr>
          <p:cNvSpPr>
            <a:spLocks noGrp="1"/>
          </p:cNvSpPr>
          <p:nvPr>
            <p:ph idx="1"/>
          </p:nvPr>
        </p:nvSpPr>
        <p:spPr/>
        <p:txBody>
          <a:bodyPr>
            <a:normAutofit fontScale="85000" lnSpcReduction="20000"/>
          </a:bodyPr>
          <a:lstStyle/>
          <a:p>
            <a:r>
              <a:rPr lang="en-SG" dirty="0"/>
              <a:t>In this lecture, we have continued the discussion of Buddhist idea of interdependence and the economic implications therein;</a:t>
            </a:r>
          </a:p>
          <a:p>
            <a:r>
              <a:rPr lang="en-SG" dirty="0"/>
              <a:t>Income and happiness are closely related, for without one, the other cannot be realized; even the Buddha suggested a </a:t>
            </a:r>
            <a:r>
              <a:rPr lang="en-SG" u="sng" dirty="0"/>
              <a:t>twin-welfare</a:t>
            </a:r>
            <a:r>
              <a:rPr lang="en-SG" dirty="0"/>
              <a:t>: the </a:t>
            </a:r>
            <a:r>
              <a:rPr lang="en-SG" u="sng" dirty="0"/>
              <a:t>material</a:t>
            </a:r>
            <a:r>
              <a:rPr lang="en-SG" dirty="0"/>
              <a:t> and the </a:t>
            </a:r>
            <a:r>
              <a:rPr lang="en-SG" u="sng" dirty="0"/>
              <a:t>spiritual</a:t>
            </a:r>
            <a:r>
              <a:rPr lang="en-SG" dirty="0"/>
              <a:t>; both need to be tended equally; but without the first – material, the second cannot achieve; as the Buddha said, </a:t>
            </a:r>
            <a:r>
              <a:rPr lang="en-SG" i="1" u="sng" dirty="0"/>
              <a:t>hunger</a:t>
            </a:r>
            <a:r>
              <a:rPr lang="en-SG" dirty="0"/>
              <a:t> is a form of disease that would prevent people from making spiritual progress; and </a:t>
            </a:r>
            <a:r>
              <a:rPr lang="en-SG" i="1" u="sng" dirty="0"/>
              <a:t>poverty</a:t>
            </a:r>
            <a:r>
              <a:rPr lang="en-SG" dirty="0"/>
              <a:t> is simply suffering, which again is a distraction for spiritual pursuit;</a:t>
            </a:r>
          </a:p>
          <a:p>
            <a:r>
              <a:rPr lang="en-SG" dirty="0"/>
              <a:t>When we understand GDP, GNP, GDP per capital and all other relevant figures, the basic criterion should be the </a:t>
            </a:r>
            <a:r>
              <a:rPr lang="en-SG" u="sng" dirty="0"/>
              <a:t>basic life necessities</a:t>
            </a:r>
            <a:r>
              <a:rPr lang="en-SG" dirty="0"/>
              <a:t> and </a:t>
            </a:r>
            <a:r>
              <a:rPr lang="en-SG" u="sng" dirty="0"/>
              <a:t>living standard</a:t>
            </a:r>
            <a:r>
              <a:rPr lang="en-SG" dirty="0"/>
              <a:t> of individuals in the society; figures are abstracts but people are real;</a:t>
            </a:r>
          </a:p>
          <a:p>
            <a:endParaRPr lang="en-SG" dirty="0"/>
          </a:p>
          <a:p>
            <a:endParaRPr lang="en-SG" dirty="0"/>
          </a:p>
        </p:txBody>
      </p:sp>
    </p:spTree>
    <p:extLst>
      <p:ext uri="{BB962C8B-B14F-4D97-AF65-F5344CB8AC3E}">
        <p14:creationId xmlns:p14="http://schemas.microsoft.com/office/powerpoint/2010/main" val="32325522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241DC-70B9-444D-A1DB-0346700863A6}"/>
              </a:ext>
            </a:extLst>
          </p:cNvPr>
          <p:cNvSpPr>
            <a:spLocks noGrp="1"/>
          </p:cNvSpPr>
          <p:nvPr>
            <p:ph type="title"/>
          </p:nvPr>
        </p:nvSpPr>
        <p:spPr/>
        <p:txBody>
          <a:bodyPr/>
          <a:lstStyle/>
          <a:p>
            <a:r>
              <a:rPr lang="en-SG" dirty="0"/>
              <a:t>Summary and facts-check</a:t>
            </a:r>
          </a:p>
        </p:txBody>
      </p:sp>
      <p:sp>
        <p:nvSpPr>
          <p:cNvPr id="3" name="Content Placeholder 2">
            <a:extLst>
              <a:ext uri="{FF2B5EF4-FFF2-40B4-BE49-F238E27FC236}">
                <a16:creationId xmlns:a16="http://schemas.microsoft.com/office/drawing/2014/main" id="{8803248F-7352-4481-A7B8-B4A6701BA542}"/>
              </a:ext>
            </a:extLst>
          </p:cNvPr>
          <p:cNvSpPr>
            <a:spLocks noGrp="1"/>
          </p:cNvSpPr>
          <p:nvPr>
            <p:ph idx="1"/>
          </p:nvPr>
        </p:nvSpPr>
        <p:spPr/>
        <p:txBody>
          <a:bodyPr>
            <a:normAutofit fontScale="77500" lnSpcReduction="20000"/>
          </a:bodyPr>
          <a:lstStyle/>
          <a:p>
            <a:r>
              <a:rPr lang="en-SG" dirty="0"/>
              <a:t>With modern and the market economic system, efficiency and economic growth enabled people to enjoy unprecedented prosperity and material abundance all over the world; but there are limitations of market economic system, which created some of the most disastrous outcomes; take for example, </a:t>
            </a:r>
            <a:r>
              <a:rPr lang="en-SG" u="sng" dirty="0"/>
              <a:t>increased inequality </a:t>
            </a:r>
            <a:r>
              <a:rPr lang="en-SG" dirty="0"/>
              <a:t>has driven people into poverty; the number of people who are suffering from hunger seemed to have increased;</a:t>
            </a:r>
          </a:p>
          <a:p>
            <a:r>
              <a:rPr lang="en-SG" dirty="0"/>
              <a:t>So as an alternative option, some Buddhist ideas, such as the attitudes towards wealth, can be useful; </a:t>
            </a:r>
            <a:r>
              <a:rPr lang="en-SG" u="sng" dirty="0"/>
              <a:t>wealth</a:t>
            </a:r>
            <a:r>
              <a:rPr lang="en-SG" dirty="0"/>
              <a:t> is earned from </a:t>
            </a:r>
            <a:r>
              <a:rPr lang="en-SG" u="sng" dirty="0"/>
              <a:t>right livelihood</a:t>
            </a:r>
            <a:r>
              <a:rPr lang="en-SG" dirty="0"/>
              <a:t> so it should be </a:t>
            </a:r>
            <a:r>
              <a:rPr lang="en-SG" u="sng" dirty="0"/>
              <a:t>protected</a:t>
            </a:r>
            <a:r>
              <a:rPr lang="en-SG" dirty="0"/>
              <a:t> and used for the </a:t>
            </a:r>
            <a:r>
              <a:rPr lang="en-SG" u="sng" dirty="0"/>
              <a:t>happiness of one’s own as well as others</a:t>
            </a:r>
            <a:r>
              <a:rPr lang="en-SG" dirty="0"/>
              <a:t>, and because of </a:t>
            </a:r>
            <a:r>
              <a:rPr lang="en-SG" u="sng" dirty="0"/>
              <a:t>interdependence</a:t>
            </a:r>
            <a:r>
              <a:rPr lang="en-SG" dirty="0"/>
              <a:t>, </a:t>
            </a:r>
            <a:r>
              <a:rPr lang="en-SG" u="sng" dirty="0"/>
              <a:t>altruism</a:t>
            </a:r>
            <a:r>
              <a:rPr lang="en-SG" dirty="0"/>
              <a:t> and </a:t>
            </a:r>
            <a:r>
              <a:rPr lang="en-SG" u="sng" dirty="0"/>
              <a:t>generosity</a:t>
            </a:r>
            <a:r>
              <a:rPr lang="en-SG" dirty="0"/>
              <a:t> should be promoted; by so doing, elimination of hunger and extreme poverty might be completed in a timely manner;</a:t>
            </a:r>
          </a:p>
          <a:p>
            <a:r>
              <a:rPr lang="en-SG" dirty="0"/>
              <a:t>I think this should be all for this week; </a:t>
            </a:r>
            <a:r>
              <a:rPr lang="en-SG" i="1" dirty="0"/>
              <a:t>any question, let me know</a:t>
            </a:r>
            <a:r>
              <a:rPr lang="en-SG" dirty="0"/>
              <a:t>!</a:t>
            </a:r>
          </a:p>
        </p:txBody>
      </p:sp>
    </p:spTree>
    <p:extLst>
      <p:ext uri="{BB962C8B-B14F-4D97-AF65-F5344CB8AC3E}">
        <p14:creationId xmlns:p14="http://schemas.microsoft.com/office/powerpoint/2010/main" val="3669253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C767E-B32C-4A39-84E6-853D55B52FAA}"/>
              </a:ext>
            </a:extLst>
          </p:cNvPr>
          <p:cNvSpPr>
            <a:spLocks noGrp="1"/>
          </p:cNvSpPr>
          <p:nvPr>
            <p:ph type="title"/>
          </p:nvPr>
        </p:nvSpPr>
        <p:spPr/>
        <p:txBody>
          <a:bodyPr/>
          <a:lstStyle/>
          <a:p>
            <a:r>
              <a:rPr lang="en-SG" dirty="0"/>
              <a:t>Income and happiness</a:t>
            </a:r>
          </a:p>
        </p:txBody>
      </p:sp>
      <p:sp>
        <p:nvSpPr>
          <p:cNvPr id="3" name="Content Placeholder 2">
            <a:extLst>
              <a:ext uri="{FF2B5EF4-FFF2-40B4-BE49-F238E27FC236}">
                <a16:creationId xmlns:a16="http://schemas.microsoft.com/office/drawing/2014/main" id="{D909BB12-FEB2-4288-A3E5-4C2A8C57D336}"/>
              </a:ext>
            </a:extLst>
          </p:cNvPr>
          <p:cNvSpPr>
            <a:spLocks noGrp="1"/>
          </p:cNvSpPr>
          <p:nvPr>
            <p:ph idx="1"/>
          </p:nvPr>
        </p:nvSpPr>
        <p:spPr/>
        <p:txBody>
          <a:bodyPr>
            <a:normAutofit fontScale="77500" lnSpcReduction="20000"/>
          </a:bodyPr>
          <a:lstStyle/>
          <a:p>
            <a:r>
              <a:rPr lang="en-SG" dirty="0"/>
              <a:t>Generally, for ordinary people, income would enable people to buy daily necessities which are otherwise not available for them; as you may be aware by now, if a country’s or region’s economic growth is solid and robust, employment would be good; working people not only would have a job, but also get paid with decent wages or salaries; at least, they should be paid enough to get what they need in a daily basis: food, shelter, clothes and others;</a:t>
            </a:r>
          </a:p>
          <a:p>
            <a:r>
              <a:rPr lang="en-SG" dirty="0"/>
              <a:t>So it would be naturally reasonable to assume that as the economy continues to grow and perform well, people’s income would also increase, thus improve their life and happiness;</a:t>
            </a:r>
          </a:p>
          <a:p>
            <a:r>
              <a:rPr lang="en-SG" dirty="0"/>
              <a:t>But Richard </a:t>
            </a:r>
            <a:r>
              <a:rPr lang="en-SG" dirty="0" err="1"/>
              <a:t>Easterlin</a:t>
            </a:r>
            <a:r>
              <a:rPr lang="en-SG" dirty="0"/>
              <a:t> (</a:t>
            </a:r>
            <a:r>
              <a:rPr lang="en-SG" dirty="0" err="1"/>
              <a:t>Easterlin</a:t>
            </a:r>
            <a:r>
              <a:rPr lang="en-SG" dirty="0"/>
              <a:t> Paradox, 1974) did a research about the corollary of people’s income and their happiness; his findings suggest that there is no corollary between income increase and improved happiness; in fact, even when income increases, people’s sense of happiness tends to remain the same; please read the </a:t>
            </a:r>
            <a:r>
              <a:rPr lang="en-SG" u="sng" dirty="0"/>
              <a:t>article</a:t>
            </a:r>
            <a:r>
              <a:rPr lang="en-SG" dirty="0"/>
              <a:t> by Richard </a:t>
            </a:r>
            <a:r>
              <a:rPr lang="en-SG" dirty="0" err="1"/>
              <a:t>Easterlin</a:t>
            </a:r>
            <a:r>
              <a:rPr lang="en-SG" dirty="0"/>
              <a:t> and find the reasons for the seemingly paradoxical outcome;</a:t>
            </a:r>
          </a:p>
        </p:txBody>
      </p:sp>
    </p:spTree>
    <p:extLst>
      <p:ext uri="{BB962C8B-B14F-4D97-AF65-F5344CB8AC3E}">
        <p14:creationId xmlns:p14="http://schemas.microsoft.com/office/powerpoint/2010/main" val="24957755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6F3F1-4B81-486F-A853-A4B61AE72C77}"/>
              </a:ext>
            </a:extLst>
          </p:cNvPr>
          <p:cNvSpPr>
            <a:spLocks noGrp="1"/>
          </p:cNvSpPr>
          <p:nvPr>
            <p:ph type="title"/>
          </p:nvPr>
        </p:nvSpPr>
        <p:spPr/>
        <p:txBody>
          <a:bodyPr/>
          <a:lstStyle/>
          <a:p>
            <a:r>
              <a:rPr lang="en-SG" dirty="0"/>
              <a:t>Exercises #7</a:t>
            </a:r>
          </a:p>
        </p:txBody>
      </p:sp>
      <p:sp>
        <p:nvSpPr>
          <p:cNvPr id="3" name="Content Placeholder 2">
            <a:extLst>
              <a:ext uri="{FF2B5EF4-FFF2-40B4-BE49-F238E27FC236}">
                <a16:creationId xmlns:a16="http://schemas.microsoft.com/office/drawing/2014/main" id="{C424680C-6FBE-4475-841D-1752F486D5AF}"/>
              </a:ext>
            </a:extLst>
          </p:cNvPr>
          <p:cNvSpPr>
            <a:spLocks noGrp="1"/>
          </p:cNvSpPr>
          <p:nvPr>
            <p:ph idx="1"/>
          </p:nvPr>
        </p:nvSpPr>
        <p:spPr/>
        <p:txBody>
          <a:bodyPr>
            <a:normAutofit fontScale="92500" lnSpcReduction="10000"/>
          </a:bodyPr>
          <a:lstStyle/>
          <a:p>
            <a:r>
              <a:rPr lang="en-SG" dirty="0"/>
              <a:t>Do the following exercises and submit them via email (</a:t>
            </a:r>
            <a:r>
              <a:rPr lang="en-SG" dirty="0">
                <a:hlinkClick r:id="rId2"/>
              </a:rPr>
              <a:t>chuanqing@bcs.edu.sg</a:t>
            </a:r>
            <a:r>
              <a:rPr lang="en-SG" dirty="0"/>
              <a:t>) to me by 5:00 pm, on 14</a:t>
            </a:r>
            <a:r>
              <a:rPr lang="en-SG" baseline="30000" dirty="0"/>
              <a:t>th</a:t>
            </a:r>
            <a:r>
              <a:rPr lang="en-SG" dirty="0"/>
              <a:t> October (Wednesday); as usual, please send the exercises of the two courses (</a:t>
            </a:r>
            <a:r>
              <a:rPr lang="en-SG" i="1" dirty="0"/>
              <a:t>Buddhism and Economics</a:t>
            </a:r>
            <a:r>
              <a:rPr lang="en-SG" dirty="0"/>
              <a:t> &amp; </a:t>
            </a:r>
            <a:r>
              <a:rPr lang="en-SG" i="1" dirty="0"/>
              <a:t>Introduction to Buddhist Logic</a:t>
            </a:r>
            <a:r>
              <a:rPr lang="en-SG" dirty="0"/>
              <a:t>) together in one </a:t>
            </a:r>
            <a:r>
              <a:rPr lang="en-SG" u="sng" dirty="0"/>
              <a:t>Word doc. file</a:t>
            </a:r>
            <a:r>
              <a:rPr lang="en-SG" dirty="0"/>
              <a:t>;</a:t>
            </a:r>
            <a:endParaRPr lang="en-US" dirty="0"/>
          </a:p>
          <a:p>
            <a:r>
              <a:rPr lang="en-US" dirty="0"/>
              <a:t>1, Check online and tell us how many people have been suffering from hunger and related problems all over the world as of 2019?</a:t>
            </a:r>
          </a:p>
          <a:p>
            <a:r>
              <a:rPr lang="en-US" dirty="0"/>
              <a:t>2, Do you think people are poor because they are lazy or they are lazy and poor because there is a lack of opportunity for them?</a:t>
            </a:r>
            <a:endParaRPr lang="en-SG" dirty="0"/>
          </a:p>
        </p:txBody>
      </p:sp>
    </p:spTree>
    <p:extLst>
      <p:ext uri="{BB962C8B-B14F-4D97-AF65-F5344CB8AC3E}">
        <p14:creationId xmlns:p14="http://schemas.microsoft.com/office/powerpoint/2010/main" val="2563410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1E3D1-D6A2-47FA-BF16-D62944F385C6}"/>
              </a:ext>
            </a:extLst>
          </p:cNvPr>
          <p:cNvSpPr>
            <a:spLocks noGrp="1"/>
          </p:cNvSpPr>
          <p:nvPr>
            <p:ph type="title"/>
          </p:nvPr>
        </p:nvSpPr>
        <p:spPr/>
        <p:txBody>
          <a:bodyPr>
            <a:normAutofit fontScale="90000"/>
          </a:bodyPr>
          <a:lstStyle/>
          <a:p>
            <a:r>
              <a:rPr lang="en-SG" dirty="0" err="1"/>
              <a:t>Easterlin</a:t>
            </a:r>
            <a:r>
              <a:rPr lang="en-SG" dirty="0"/>
              <a:t> Paradox</a:t>
            </a:r>
            <a:r>
              <a:rPr lang="en-SG" sz="2200" dirty="0"/>
              <a:t>: Income increase and happiness remains stable; below is just a very simplified summary of what Richard </a:t>
            </a:r>
            <a:r>
              <a:rPr lang="en-SG" sz="2200" dirty="0" err="1"/>
              <a:t>Easterlin</a:t>
            </a:r>
            <a:r>
              <a:rPr lang="en-SG" sz="2200" dirty="0"/>
              <a:t> discovered from his research; but the conclusion seems to be surprising, for unlike the reasonable expectation (increased income and improved happiness), as the income increased, people’s sense of happiness remain almost the same;</a:t>
            </a:r>
          </a:p>
        </p:txBody>
      </p:sp>
      <p:graphicFrame>
        <p:nvGraphicFramePr>
          <p:cNvPr id="8" name="Content Placeholder 7">
            <a:extLst>
              <a:ext uri="{FF2B5EF4-FFF2-40B4-BE49-F238E27FC236}">
                <a16:creationId xmlns:a16="http://schemas.microsoft.com/office/drawing/2014/main" id="{F56EE4B0-D4A5-4A80-B583-95FC03176435}"/>
              </a:ext>
            </a:extLst>
          </p:cNvPr>
          <p:cNvGraphicFramePr>
            <a:graphicFrameLocks noGrp="1"/>
          </p:cNvGraphicFramePr>
          <p:nvPr>
            <p:ph idx="1"/>
            <p:extLst>
              <p:ext uri="{D42A27DB-BD31-4B8C-83A1-F6EECF244321}">
                <p14:modId xmlns:p14="http://schemas.microsoft.com/office/powerpoint/2010/main" val="1401897571"/>
              </p:ext>
            </p:extLst>
          </p:nvPr>
        </p:nvGraphicFramePr>
        <p:xfrm>
          <a:off x="628650" y="2072081"/>
          <a:ext cx="7886700" cy="410488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71923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664AB-360C-4999-8623-9E1D38E279C8}"/>
              </a:ext>
            </a:extLst>
          </p:cNvPr>
          <p:cNvSpPr>
            <a:spLocks noGrp="1"/>
          </p:cNvSpPr>
          <p:nvPr>
            <p:ph type="title"/>
          </p:nvPr>
        </p:nvSpPr>
        <p:spPr/>
        <p:txBody>
          <a:bodyPr/>
          <a:lstStyle/>
          <a:p>
            <a:r>
              <a:rPr lang="en-SG" dirty="0"/>
              <a:t>GDP, national income and improvement of living standard</a:t>
            </a:r>
          </a:p>
        </p:txBody>
      </p:sp>
      <p:sp>
        <p:nvSpPr>
          <p:cNvPr id="3" name="Content Placeholder 2">
            <a:extLst>
              <a:ext uri="{FF2B5EF4-FFF2-40B4-BE49-F238E27FC236}">
                <a16:creationId xmlns:a16="http://schemas.microsoft.com/office/drawing/2014/main" id="{FB6E7F62-4ED4-4C86-BB15-755906F45DD6}"/>
              </a:ext>
            </a:extLst>
          </p:cNvPr>
          <p:cNvSpPr>
            <a:spLocks noGrp="1"/>
          </p:cNvSpPr>
          <p:nvPr>
            <p:ph idx="1"/>
          </p:nvPr>
        </p:nvSpPr>
        <p:spPr/>
        <p:txBody>
          <a:bodyPr>
            <a:normAutofit fontScale="77500" lnSpcReduction="20000"/>
          </a:bodyPr>
          <a:lstStyle/>
          <a:p>
            <a:r>
              <a:rPr lang="en-SG" dirty="0"/>
              <a:t>As a Buddhist, and as Buddhist monks, we know that happiness is really difficult to define, in particular to those whose life goals are different; for example, for some, spiritual pursuit is the ultimate goal like the Buddha, while for others, material wellbeing is the priority; but in a modern world, material wellbeing is essential;</a:t>
            </a:r>
          </a:p>
          <a:p>
            <a:r>
              <a:rPr lang="en-SG" dirty="0"/>
              <a:t>For instance, in the wealthy countries, such as G7 countries or in advanced economies, people could have at least a basic college education, a good paid job, some form of leisure, and some basic medical care; on the other hand, in the poor countries, basic education may mean just literacy and if lucky, half of the girls there might be able to read while the other half may only be able to write their own names and do some basic counting;</a:t>
            </a:r>
          </a:p>
          <a:p>
            <a:r>
              <a:rPr lang="en-SG" dirty="0"/>
              <a:t>So in a sense, national income is an important </a:t>
            </a:r>
            <a:r>
              <a:rPr lang="en-SG" i="1" dirty="0"/>
              <a:t>indicator</a:t>
            </a:r>
            <a:r>
              <a:rPr lang="en-SG" dirty="0"/>
              <a:t> which would suggest that in economics, a basic income and comparative fairness of economic distribution are the basic conditions for people to have a decent standard of living; this in turn is the condition for the meaning and happiness of life;</a:t>
            </a:r>
          </a:p>
        </p:txBody>
      </p:sp>
    </p:spTree>
    <p:extLst>
      <p:ext uri="{BB962C8B-B14F-4D97-AF65-F5344CB8AC3E}">
        <p14:creationId xmlns:p14="http://schemas.microsoft.com/office/powerpoint/2010/main" val="2619347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68628-3D1C-422D-922D-ED870C8EEF78}"/>
              </a:ext>
            </a:extLst>
          </p:cNvPr>
          <p:cNvSpPr>
            <a:spLocks noGrp="1"/>
          </p:cNvSpPr>
          <p:nvPr>
            <p:ph type="title"/>
          </p:nvPr>
        </p:nvSpPr>
        <p:spPr/>
        <p:txBody>
          <a:bodyPr/>
          <a:lstStyle/>
          <a:p>
            <a:r>
              <a:rPr lang="en-SG" dirty="0"/>
              <a:t>The problem with GDP, GNP and GDP per capital</a:t>
            </a:r>
          </a:p>
        </p:txBody>
      </p:sp>
      <p:sp>
        <p:nvSpPr>
          <p:cNvPr id="3" name="Content Placeholder 2">
            <a:extLst>
              <a:ext uri="{FF2B5EF4-FFF2-40B4-BE49-F238E27FC236}">
                <a16:creationId xmlns:a16="http://schemas.microsoft.com/office/drawing/2014/main" id="{41F59A8D-2C69-4245-B052-1726A41A4AED}"/>
              </a:ext>
            </a:extLst>
          </p:cNvPr>
          <p:cNvSpPr>
            <a:spLocks noGrp="1"/>
          </p:cNvSpPr>
          <p:nvPr>
            <p:ph idx="1"/>
          </p:nvPr>
        </p:nvSpPr>
        <p:spPr/>
        <p:txBody>
          <a:bodyPr>
            <a:normAutofit fontScale="62500" lnSpcReduction="20000"/>
          </a:bodyPr>
          <a:lstStyle/>
          <a:p>
            <a:r>
              <a:rPr lang="en-SG" dirty="0"/>
              <a:t>In macro economics, GDP is an important indicator of the economic performance of a region or country; the acronym stands for Gross Domestic Production; in other words, it is the overall value of goods and services a country or region produced </a:t>
            </a:r>
            <a:r>
              <a:rPr lang="en-SG" i="1" dirty="0"/>
              <a:t>per annum</a:t>
            </a:r>
            <a:r>
              <a:rPr lang="en-SG" dirty="0"/>
              <a:t>;</a:t>
            </a:r>
          </a:p>
          <a:p>
            <a:r>
              <a:rPr lang="en-SG" dirty="0"/>
              <a:t>Then the acronym GNP stands for Gross National Production, which is the total goods and services produced domestically and investments in foreign countries;</a:t>
            </a:r>
          </a:p>
          <a:p>
            <a:r>
              <a:rPr lang="en-SG" dirty="0"/>
              <a:t>Finally, if you read report from Forbes, World Bank, or the IMF (International Monetary Fund), you are told the GDP per capital = in theory, the GDP divided equally to every person in the country; but the figures can be very misleading;</a:t>
            </a:r>
          </a:p>
          <a:p>
            <a:r>
              <a:rPr lang="en-SG" dirty="0"/>
              <a:t>For instance, as of 2019, </a:t>
            </a:r>
            <a:r>
              <a:rPr lang="en-SG" dirty="0">
                <a:solidFill>
                  <a:srgbClr val="FF0000"/>
                </a:solidFill>
              </a:rPr>
              <a:t>India’s GDP </a:t>
            </a:r>
            <a:r>
              <a:rPr lang="en-SG" dirty="0"/>
              <a:t>is about </a:t>
            </a:r>
            <a:r>
              <a:rPr lang="en-SG" dirty="0">
                <a:solidFill>
                  <a:srgbClr val="FF0000"/>
                </a:solidFill>
              </a:rPr>
              <a:t>3,000,000 million USD (3 trillion USD)</a:t>
            </a:r>
            <a:r>
              <a:rPr lang="en-SG" dirty="0"/>
              <a:t>, more than </a:t>
            </a:r>
            <a:r>
              <a:rPr lang="en-SG" dirty="0">
                <a:solidFill>
                  <a:srgbClr val="FF0000"/>
                </a:solidFill>
              </a:rPr>
              <a:t>9 times </a:t>
            </a:r>
            <a:r>
              <a:rPr lang="en-SG" dirty="0"/>
              <a:t>bigger than </a:t>
            </a:r>
            <a:r>
              <a:rPr lang="en-SG" dirty="0">
                <a:solidFill>
                  <a:srgbClr val="FF0000"/>
                </a:solidFill>
              </a:rPr>
              <a:t>Singapore’s (362,818 million USD)</a:t>
            </a:r>
            <a:r>
              <a:rPr lang="en-SG" dirty="0"/>
              <a:t>; but because the disparity in population, </a:t>
            </a:r>
            <a:r>
              <a:rPr lang="en-SG" dirty="0">
                <a:solidFill>
                  <a:srgbClr val="FF0000"/>
                </a:solidFill>
              </a:rPr>
              <a:t>India’s GDP per capital </a:t>
            </a:r>
            <a:r>
              <a:rPr lang="en-SG" dirty="0"/>
              <a:t>(per person) is about </a:t>
            </a:r>
            <a:r>
              <a:rPr lang="en-SG" dirty="0">
                <a:solidFill>
                  <a:srgbClr val="FF0000"/>
                </a:solidFill>
              </a:rPr>
              <a:t>2,104 USD</a:t>
            </a:r>
            <a:r>
              <a:rPr lang="en-SG" dirty="0"/>
              <a:t>, more than </a:t>
            </a:r>
            <a:r>
              <a:rPr lang="en-SG" dirty="0">
                <a:solidFill>
                  <a:srgbClr val="FF0000"/>
                </a:solidFill>
              </a:rPr>
              <a:t>32 times smaller</a:t>
            </a:r>
            <a:r>
              <a:rPr lang="en-SG" dirty="0"/>
              <a:t> than </a:t>
            </a:r>
            <a:r>
              <a:rPr lang="en-SG" dirty="0">
                <a:solidFill>
                  <a:srgbClr val="FF0000"/>
                </a:solidFill>
              </a:rPr>
              <a:t>Singapore’s</a:t>
            </a:r>
            <a:r>
              <a:rPr lang="en-SG" dirty="0"/>
              <a:t>, which is about </a:t>
            </a:r>
            <a:r>
              <a:rPr lang="en-SG" dirty="0">
                <a:solidFill>
                  <a:srgbClr val="FF0000"/>
                </a:solidFill>
              </a:rPr>
              <a:t>65,233</a:t>
            </a:r>
            <a:r>
              <a:rPr lang="en-SG" dirty="0"/>
              <a:t>;</a:t>
            </a:r>
          </a:p>
          <a:p>
            <a:r>
              <a:rPr lang="en-SG" dirty="0"/>
              <a:t>Does that means every one in Singapore gets more than 60,000 USD (more than 80,000 Singapore dollars) every year? Certainly not; so all those figures are not very helpful in terms of people’s daily life;</a:t>
            </a:r>
          </a:p>
        </p:txBody>
      </p:sp>
    </p:spTree>
    <p:extLst>
      <p:ext uri="{BB962C8B-B14F-4D97-AF65-F5344CB8AC3E}">
        <p14:creationId xmlns:p14="http://schemas.microsoft.com/office/powerpoint/2010/main" val="1152864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EDD19-1850-4EEB-9AC9-8160E2ECB49B}"/>
              </a:ext>
            </a:extLst>
          </p:cNvPr>
          <p:cNvSpPr>
            <a:spLocks noGrp="1"/>
          </p:cNvSpPr>
          <p:nvPr>
            <p:ph type="title"/>
          </p:nvPr>
        </p:nvSpPr>
        <p:spPr/>
        <p:txBody>
          <a:bodyPr>
            <a:normAutofit fontScale="90000"/>
          </a:bodyPr>
          <a:lstStyle/>
          <a:p>
            <a:r>
              <a:rPr lang="en-US" dirty="0"/>
              <a:t>Below </a:t>
            </a:r>
            <a:r>
              <a:rPr lang="en-US" sz="2200" dirty="0"/>
              <a:t>is the increasing disproportionate disparity of distribution of wealth in the world; please notice that about 56% of world population only receives less than 2% world wealth; but because of poverty and economic disadvantage, many people in this category actually possess almost nothing except some daily necessities; and also do not forget those who are below poverty line – </a:t>
            </a:r>
            <a:r>
              <a:rPr lang="en-US" sz="2200" i="1" dirty="0"/>
              <a:t>they may go to bed without food</a:t>
            </a:r>
            <a:r>
              <a:rPr lang="en-US" sz="2200" dirty="0"/>
              <a:t>;</a:t>
            </a:r>
            <a:endParaRPr lang="en-SG" sz="2200" dirty="0"/>
          </a:p>
        </p:txBody>
      </p:sp>
      <p:graphicFrame>
        <p:nvGraphicFramePr>
          <p:cNvPr id="4" name="Content Placeholder 3">
            <a:extLst>
              <a:ext uri="{FF2B5EF4-FFF2-40B4-BE49-F238E27FC236}">
                <a16:creationId xmlns:a16="http://schemas.microsoft.com/office/drawing/2014/main" id="{D3C049A5-2008-4755-92AD-3DD7AB99D033}"/>
              </a:ext>
            </a:extLst>
          </p:cNvPr>
          <p:cNvGraphicFramePr>
            <a:graphicFrameLocks noGrp="1"/>
          </p:cNvGraphicFramePr>
          <p:nvPr>
            <p:ph idx="1"/>
          </p:nvPr>
        </p:nvGraphicFramePr>
        <p:xfrm>
          <a:off x="628650" y="2055303"/>
          <a:ext cx="7886700" cy="41216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45388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0DC3C-1B2F-47AC-A145-4FAE4BE9B68D}"/>
              </a:ext>
            </a:extLst>
          </p:cNvPr>
          <p:cNvSpPr>
            <a:spLocks noGrp="1"/>
          </p:cNvSpPr>
          <p:nvPr>
            <p:ph type="title"/>
          </p:nvPr>
        </p:nvSpPr>
        <p:spPr/>
        <p:txBody>
          <a:bodyPr>
            <a:normAutofit fontScale="90000"/>
          </a:bodyPr>
          <a:lstStyle/>
          <a:p>
            <a:r>
              <a:rPr lang="en-SG" dirty="0"/>
              <a:t>Twin-</a:t>
            </a:r>
            <a:r>
              <a:rPr lang="en-SG" sz="3600" dirty="0"/>
              <a:t>welfare</a:t>
            </a:r>
            <a:r>
              <a:rPr lang="en-SG" sz="2000" dirty="0"/>
              <a:t> according to the Buddha: in Buddhist tradition, as we said, economic wellbeing and spiritual welfare are both considered as important; sometimes those two aspects are even known as </a:t>
            </a:r>
            <a:r>
              <a:rPr lang="en-SG" sz="2000" i="1" dirty="0" err="1"/>
              <a:t>ubhayattha</a:t>
            </a:r>
            <a:r>
              <a:rPr lang="en-SG" sz="2000" dirty="0"/>
              <a:t> or </a:t>
            </a:r>
            <a:r>
              <a:rPr lang="en-SG" sz="2000" i="1" dirty="0"/>
              <a:t>twin-welfare</a:t>
            </a:r>
            <a:r>
              <a:rPr lang="en-SG" sz="2000" dirty="0"/>
              <a:t>: the </a:t>
            </a:r>
            <a:r>
              <a:rPr lang="en-SG" sz="2000" i="1" dirty="0"/>
              <a:t>worldly</a:t>
            </a:r>
            <a:r>
              <a:rPr lang="en-SG" sz="2000" dirty="0"/>
              <a:t> and the </a:t>
            </a:r>
            <a:r>
              <a:rPr lang="en-SG" sz="2000" i="1" dirty="0"/>
              <a:t>other-worldly</a:t>
            </a:r>
            <a:r>
              <a:rPr lang="en-SG" sz="2000" dirty="0"/>
              <a:t>; so when a lay person named </a:t>
            </a:r>
            <a:r>
              <a:rPr lang="en-SG" sz="2000" dirty="0" err="1"/>
              <a:t>Dighajanu</a:t>
            </a:r>
            <a:r>
              <a:rPr lang="en-SG" sz="2000" dirty="0"/>
              <a:t> asked the Buddha about a good life according to Buddhism, the Buddha preached 8 factors of good life of material world and spiritual realm as below:</a:t>
            </a:r>
          </a:p>
        </p:txBody>
      </p:sp>
      <p:graphicFrame>
        <p:nvGraphicFramePr>
          <p:cNvPr id="4" name="Content Placeholder 3">
            <a:extLst>
              <a:ext uri="{FF2B5EF4-FFF2-40B4-BE49-F238E27FC236}">
                <a16:creationId xmlns:a16="http://schemas.microsoft.com/office/drawing/2014/main" id="{2DA8222D-756E-4C05-89A8-F99A6C05DB90}"/>
              </a:ext>
            </a:extLst>
          </p:cNvPr>
          <p:cNvGraphicFramePr>
            <a:graphicFrameLocks noGrp="1"/>
          </p:cNvGraphicFramePr>
          <p:nvPr>
            <p:ph idx="1"/>
            <p:extLst>
              <p:ext uri="{D42A27DB-BD31-4B8C-83A1-F6EECF244321}">
                <p14:modId xmlns:p14="http://schemas.microsoft.com/office/powerpoint/2010/main" val="902299026"/>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6821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4FDAD-E075-4801-9F17-05467DFCE50B}"/>
              </a:ext>
            </a:extLst>
          </p:cNvPr>
          <p:cNvSpPr>
            <a:spLocks noGrp="1"/>
          </p:cNvSpPr>
          <p:nvPr>
            <p:ph type="title"/>
          </p:nvPr>
        </p:nvSpPr>
        <p:spPr/>
        <p:txBody>
          <a:bodyPr>
            <a:normAutofit fontScale="90000"/>
          </a:bodyPr>
          <a:lstStyle/>
          <a:p>
            <a:r>
              <a:rPr lang="en-US" dirty="0"/>
              <a:t>Material well-being</a:t>
            </a:r>
            <a:r>
              <a:rPr lang="en-US" sz="2000" dirty="0"/>
              <a:t>: Clair Brown suggests that material well-being is the basis of a country’s economic wellbeing and wellbeing of its people; with 3 categories of family consumption, the </a:t>
            </a:r>
            <a:r>
              <a:rPr lang="en-US" sz="2000" i="1" dirty="0"/>
              <a:t>basic necessities </a:t>
            </a:r>
            <a:r>
              <a:rPr lang="en-US" sz="2000" dirty="0"/>
              <a:t>are the foundation of wellbeing; the second level – </a:t>
            </a:r>
            <a:r>
              <a:rPr lang="en-US" sz="2000" i="1" dirty="0"/>
              <a:t>variety</a:t>
            </a:r>
            <a:r>
              <a:rPr lang="en-US" sz="2000" dirty="0"/>
              <a:t> or </a:t>
            </a:r>
            <a:r>
              <a:rPr lang="en-US" sz="2000" i="1" dirty="0"/>
              <a:t>comforts</a:t>
            </a:r>
            <a:r>
              <a:rPr lang="en-US" sz="2000" dirty="0"/>
              <a:t> is crucial, because by achieving this level, people tend to be happy and remain here without bothering too much about the third level – </a:t>
            </a:r>
            <a:r>
              <a:rPr lang="en-US" sz="2000" i="1" dirty="0"/>
              <a:t>status/luxury</a:t>
            </a:r>
            <a:r>
              <a:rPr lang="en-US" sz="2000" dirty="0"/>
              <a:t>;</a:t>
            </a:r>
            <a:endParaRPr lang="en-SG" sz="2000" dirty="0"/>
          </a:p>
        </p:txBody>
      </p:sp>
      <p:graphicFrame>
        <p:nvGraphicFramePr>
          <p:cNvPr id="4" name="Content Placeholder 3">
            <a:extLst>
              <a:ext uri="{FF2B5EF4-FFF2-40B4-BE49-F238E27FC236}">
                <a16:creationId xmlns:a16="http://schemas.microsoft.com/office/drawing/2014/main" id="{9C63F827-F959-4A02-90C0-6A8390C21B84}"/>
              </a:ext>
            </a:extLst>
          </p:cNvPr>
          <p:cNvGraphicFramePr>
            <a:graphicFrameLocks noGrp="1"/>
          </p:cNvGraphicFramePr>
          <p:nvPr>
            <p:ph idx="1"/>
            <p:extLst>
              <p:ext uri="{D42A27DB-BD31-4B8C-83A1-F6EECF244321}">
                <p14:modId xmlns:p14="http://schemas.microsoft.com/office/powerpoint/2010/main" val="1902727734"/>
              </p:ext>
            </p:extLst>
          </p:nvPr>
        </p:nvGraphicFramePr>
        <p:xfrm>
          <a:off x="628650" y="2105637"/>
          <a:ext cx="7886700" cy="40713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a:extLst>
              <a:ext uri="{FF2B5EF4-FFF2-40B4-BE49-F238E27FC236}">
                <a16:creationId xmlns:a16="http://schemas.microsoft.com/office/drawing/2014/main" id="{F6B93FCA-50C1-4260-9E46-D4EA275A0CD3}"/>
              </a:ext>
            </a:extLst>
          </p:cNvPr>
          <p:cNvGraphicFramePr/>
          <p:nvPr>
            <p:extLst>
              <p:ext uri="{D42A27DB-BD31-4B8C-83A1-F6EECF244321}">
                <p14:modId xmlns:p14="http://schemas.microsoft.com/office/powerpoint/2010/main" val="4078263716"/>
              </p:ext>
            </p:extLst>
          </p:nvPr>
        </p:nvGraphicFramePr>
        <p:xfrm>
          <a:off x="1484851" y="1971414"/>
          <a:ext cx="6135149" cy="348958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08384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CFC76-2FFE-46B0-8F71-B63F309F90E0}"/>
              </a:ext>
            </a:extLst>
          </p:cNvPr>
          <p:cNvSpPr>
            <a:spLocks noGrp="1"/>
          </p:cNvSpPr>
          <p:nvPr>
            <p:ph type="title"/>
          </p:nvPr>
        </p:nvSpPr>
        <p:spPr/>
        <p:txBody>
          <a:bodyPr>
            <a:normAutofit fontScale="90000"/>
          </a:bodyPr>
          <a:lstStyle/>
          <a:p>
            <a:r>
              <a:rPr lang="en-US" dirty="0"/>
              <a:t>Income inequality</a:t>
            </a:r>
            <a:r>
              <a:rPr lang="en-US" sz="2000" dirty="0"/>
              <a:t> and its economic impact: because of the income increase, people’s quality of life would be improved; for instance, in the previous slides, we illustrated that when basic necessities are well provided, people would aspire for the 2</a:t>
            </a:r>
            <a:r>
              <a:rPr lang="en-US" sz="2000" baseline="30000" dirty="0"/>
              <a:t>nd</a:t>
            </a:r>
            <a:r>
              <a:rPr lang="en-US" sz="2000" dirty="0"/>
              <a:t> level of </a:t>
            </a:r>
            <a:r>
              <a:rPr lang="en-US" sz="2000" i="1" dirty="0"/>
              <a:t>variety</a:t>
            </a:r>
            <a:r>
              <a:rPr lang="en-US" sz="2000" dirty="0"/>
              <a:t>, i.e. they want some basic comforts such as enough rooms for the members of the family and sufficient education and medical care; but with the increasing level of the income inequality, the second level of people’s life may become insecure or even negatively affected;</a:t>
            </a:r>
            <a:endParaRPr lang="en-SG" sz="2000" dirty="0"/>
          </a:p>
        </p:txBody>
      </p:sp>
      <p:graphicFrame>
        <p:nvGraphicFramePr>
          <p:cNvPr id="4" name="Content Placeholder 3">
            <a:extLst>
              <a:ext uri="{FF2B5EF4-FFF2-40B4-BE49-F238E27FC236}">
                <a16:creationId xmlns:a16="http://schemas.microsoft.com/office/drawing/2014/main" id="{C8956382-6EE6-4D7E-A2BA-FDA063FF651B}"/>
              </a:ext>
            </a:extLst>
          </p:cNvPr>
          <p:cNvGraphicFramePr>
            <a:graphicFrameLocks noGrp="1"/>
          </p:cNvGraphicFramePr>
          <p:nvPr>
            <p:ph idx="1"/>
            <p:extLst>
              <p:ext uri="{D42A27DB-BD31-4B8C-83A1-F6EECF244321}">
                <p14:modId xmlns:p14="http://schemas.microsoft.com/office/powerpoint/2010/main" val="3718462545"/>
              </p:ext>
            </p:extLst>
          </p:nvPr>
        </p:nvGraphicFramePr>
        <p:xfrm>
          <a:off x="628650" y="2013357"/>
          <a:ext cx="7886700" cy="41636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093500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3">
      <a:majorFont>
        <a:latin typeface="Times New Roman"/>
        <a:ea typeface="新宋体"/>
        <a:cs typeface=""/>
      </a:majorFont>
      <a:minorFont>
        <a:latin typeface="Times New Roman"/>
        <a:ea typeface="新宋体"/>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2028</TotalTime>
  <Words>2739</Words>
  <Application>Microsoft Office PowerPoint</Application>
  <PresentationFormat>On-screen Show (4:3)</PresentationFormat>
  <Paragraphs>111</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Times New Roman</vt:lpstr>
      <vt:lpstr>Office Theme</vt:lpstr>
      <vt:lpstr>Lecture 7: Buddhist Economics and Interdependence of each other</vt:lpstr>
      <vt:lpstr>Income and happiness</vt:lpstr>
      <vt:lpstr>Easterlin Paradox: Income increase and happiness remains stable; below is just a very simplified summary of what Richard Easterlin discovered from his research; but the conclusion seems to be surprising, for unlike the reasonable expectation (increased income and improved happiness), as the income increased, people’s sense of happiness remain almost the same;</vt:lpstr>
      <vt:lpstr>GDP, national income and improvement of living standard</vt:lpstr>
      <vt:lpstr>The problem with GDP, GNP and GDP per capital</vt:lpstr>
      <vt:lpstr>Below is the increasing disproportionate disparity of distribution of wealth in the world; please notice that about 56% of world population only receives less than 2% world wealth; but because of poverty and economic disadvantage, many people in this category actually possess almost nothing except some daily necessities; and also do not forget those who are below poverty line – they may go to bed without food;</vt:lpstr>
      <vt:lpstr>Twin-welfare according to the Buddha: in Buddhist tradition, as we said, economic wellbeing and spiritual welfare are both considered as important; sometimes those two aspects are even known as ubhayattha or twin-welfare: the worldly and the other-worldly; so when a lay person named Dighajanu asked the Buddha about a good life according to Buddhism, the Buddha preached 8 factors of good life of material world and spiritual realm as below:</vt:lpstr>
      <vt:lpstr>Material well-being: Clair Brown suggests that material well-being is the basis of a country’s economic wellbeing and wellbeing of its people; with 3 categories of family consumption, the basic necessities are the foundation of wellbeing; the second level – variety or comforts is crucial, because by achieving this level, people tend to be happy and remain here without bothering too much about the third level – status/luxury;</vt:lpstr>
      <vt:lpstr>Income inequality and its economic impact: because of the income increase, people’s quality of life would be improved; for instance, in the previous slides, we illustrated that when basic necessities are well provided, people would aspire for the 2nd level of variety, i.e. they want some basic comforts such as enough rooms for the members of the family and sufficient education and medical care; but with the increasing level of the income inequality, the second level of people’s life may become insecure or even negatively affected;</vt:lpstr>
      <vt:lpstr>Relative income: here, income does not mean that we can spend our income with a simple budget but a budget comes only after we considered pros and cons relative to other factors and families; here we can compare with the Buddha’s suggestion for the disposal of personal income;</vt:lpstr>
      <vt:lpstr>Problems with market economics</vt:lpstr>
      <vt:lpstr>Problems with market economic system: some observes that market system is good because it will regulate itself; but when it makes mistakes, some people would take advantage of those mistakes and benefit from them, thus making other people miserable; take for example the economic incentive; below shows the difference;</vt:lpstr>
      <vt:lpstr>Problem with the cooperative incentives: even within the cooperative incentives, as Clair Brown pointed out, some CEOs were highly paid, although they were less productive and made less contributions to the companies; they were highly paid only because they were in a position to be evaluated as such;</vt:lpstr>
      <vt:lpstr>Buddhist alternative</vt:lpstr>
      <vt:lpstr>Wealth and the Buddha’s advice: because the Buddha usually told people to earn a living by means of right livelihood, those hard-earned money or wealth should be protected from idleness or extravagance; and the basic role of wealth is to bring happiness to the owner, his families and friends/employees; but wealth should also be shared with others by means of charity to the poor and needy as well as offering to the worthy ascetics;</vt:lpstr>
      <vt:lpstr>Reducing suffering:  hunger and extreme poverty</vt:lpstr>
      <vt:lpstr>Buddhist touches: reducing suffering should be starting at the basics – hunger elimination and reduction and complete elimination of extreme poverty;</vt:lpstr>
      <vt:lpstr>Summary and facts-check</vt:lpstr>
      <vt:lpstr>Summary and facts-check</vt:lpstr>
      <vt:lpstr>Exercises #7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[BCS Lecturer] Ven Chuan Qing</dc:creator>
  <cp:lastModifiedBy>[BCS Lecturer] Ven Chuan Qing</cp:lastModifiedBy>
  <cp:revision>85</cp:revision>
  <dcterms:created xsi:type="dcterms:W3CDTF">2020-10-03T07:46:13Z</dcterms:created>
  <dcterms:modified xsi:type="dcterms:W3CDTF">2020-10-07T08:33:09Z</dcterms:modified>
</cp:coreProperties>
</file>