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954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23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411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4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2020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093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4218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699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5661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9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531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44A65-FD0C-4A1D-A36F-902DAF4E2656}" type="datetimeFigureOut">
              <a:rPr lang="en-SG" smtClean="0"/>
              <a:t>28/10/2020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690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58E7B1-272F-447D-A04D-20DC9AAF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第十课：论文写作与资料分析</a:t>
            </a:r>
            <a:endParaRPr lang="en-S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C11ABF-952A-4FFA-8B13-5C37095DC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上节课介绍了资料搜集，基本是涉及到资料分析的一个重要层面，特别是资料的两大类：原始资料和当代研究以及资料搜集后如何创建自己的资料库；这节课我们分析资料课题简单介绍；</a:t>
            </a:r>
            <a:endParaRPr lang="en-SG" altLang="zh-CN" dirty="0"/>
          </a:p>
          <a:p>
            <a:r>
              <a:rPr lang="zh-CN" altLang="en-US" dirty="0"/>
              <a:t>本节课大纲</a:t>
            </a:r>
            <a:endParaRPr lang="en-SG" altLang="zh-CN" dirty="0"/>
          </a:p>
          <a:p>
            <a:r>
              <a:rPr lang="zh-CN" altLang="en-US" dirty="0"/>
              <a:t>研究方法论与资料分析</a:t>
            </a:r>
            <a:endParaRPr lang="en-SG" altLang="zh-CN" dirty="0"/>
          </a:p>
          <a:p>
            <a:r>
              <a:rPr lang="zh-CN" altLang="en-US" dirty="0"/>
              <a:t>宗教资料的特殊性</a:t>
            </a:r>
            <a:endParaRPr lang="en-SG" altLang="zh-CN" dirty="0"/>
          </a:p>
          <a:p>
            <a:r>
              <a:rPr lang="zh-CN" altLang="en-US" dirty="0"/>
              <a:t>宗教资料分析：佛教案例</a:t>
            </a:r>
            <a:endParaRPr lang="en-SG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：具体案例</a:t>
            </a:r>
            <a:endParaRPr lang="en-SG" altLang="zh-CN" dirty="0"/>
          </a:p>
          <a:p>
            <a:r>
              <a:rPr lang="zh-CN" altLang="en-US" dirty="0"/>
              <a:t>总结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4947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27185-85FC-48A7-AC00-48C72DA6D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分析资料：*逻辑推理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B55FC-578E-4E73-A72E-C9BF8723B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分析资料的另一个方式，就是逻辑推理；你可能记得福尔摩斯的名言：</a:t>
            </a:r>
            <a:r>
              <a:rPr lang="zh-CN" altLang="en-US" b="1" dirty="0"/>
              <a:t>当你排除了所有的不可能，剩下的结论，不管如何的不大可能，应该就是真实的结论</a:t>
            </a:r>
            <a:r>
              <a:rPr lang="zh-CN" altLang="en-US" dirty="0"/>
              <a:t>；</a:t>
            </a:r>
            <a:endParaRPr lang="en-SG" altLang="zh-CN" dirty="0"/>
          </a:p>
          <a:p>
            <a:r>
              <a:rPr lang="zh-CN" altLang="en-US" dirty="0"/>
              <a:t>但这里的问题，不是可能或不可能，而是一定记得，这里的结论，不管如何的可能或不可能，都是逻辑假设和逻辑论证，和具体的证据支持，是有一定的差别的，两者需要分而论之；</a:t>
            </a:r>
            <a:endParaRPr lang="en-SG" altLang="zh-CN" dirty="0"/>
          </a:p>
          <a:p>
            <a:r>
              <a:rPr lang="zh-CN" altLang="en-US" dirty="0"/>
              <a:t>比如，佛陀生卒年代，尽管资料有限，不过以</a:t>
            </a:r>
            <a:r>
              <a:rPr lang="en-US" altLang="zh-CN" dirty="0"/>
              <a:t>《</a:t>
            </a:r>
            <a:r>
              <a:rPr lang="zh-CN" altLang="en-US" dirty="0"/>
              <a:t>众圣点记</a:t>
            </a:r>
            <a:r>
              <a:rPr lang="en-US" altLang="zh-CN" dirty="0"/>
              <a:t>》</a:t>
            </a:r>
            <a:r>
              <a:rPr lang="zh-CN" altLang="en-US" dirty="0"/>
              <a:t>等为资料，可能可以推断年代；</a:t>
            </a:r>
            <a:endParaRPr lang="en-SG" altLang="zh-CN" dirty="0"/>
          </a:p>
          <a:p>
            <a:r>
              <a:rPr lang="zh-CN" altLang="en-US" dirty="0"/>
              <a:t>但如果将该资料作为证据，那就需要更多的证据；毕竟，这是孤证；而如果没有其它证据，那么所有的判断，只能是常识推理；而常识推理，不能靠循环论证来支持自己的观点；</a:t>
            </a:r>
            <a:endParaRPr lang="en-SG" altLang="zh-CN" dirty="0"/>
          </a:p>
          <a:p>
            <a:r>
              <a:rPr lang="zh-CN" altLang="en-US" dirty="0"/>
              <a:t>比如，既然</a:t>
            </a:r>
            <a:r>
              <a:rPr lang="en-US" altLang="zh-CN" dirty="0"/>
              <a:t>《</a:t>
            </a:r>
            <a:r>
              <a:rPr lang="zh-CN" altLang="en-US" dirty="0"/>
              <a:t>众圣点记</a:t>
            </a:r>
            <a:r>
              <a:rPr lang="en-US" altLang="zh-CN" dirty="0"/>
              <a:t>》</a:t>
            </a:r>
            <a:r>
              <a:rPr lang="zh-CN" altLang="en-US" dirty="0"/>
              <a:t>有记载，那就推算；算出的结果，就是确实的年代；既然是确实的年代，基本可以相信；</a:t>
            </a:r>
            <a:endParaRPr lang="en-SG" altLang="zh-CN" dirty="0"/>
          </a:p>
          <a:p>
            <a:r>
              <a:rPr lang="zh-CN" altLang="en-US" dirty="0"/>
              <a:t>但这里缺少一个环节：如何确证</a:t>
            </a:r>
            <a:r>
              <a:rPr lang="en-US" altLang="zh-CN" dirty="0"/>
              <a:t>《</a:t>
            </a:r>
            <a:r>
              <a:rPr lang="zh-CN" altLang="en-US" dirty="0"/>
              <a:t>众圣点记</a:t>
            </a:r>
            <a:r>
              <a:rPr lang="en-US" altLang="zh-CN" dirty="0"/>
              <a:t>》</a:t>
            </a:r>
            <a:r>
              <a:rPr lang="zh-CN" altLang="en-US" dirty="0"/>
              <a:t>真实可靠？如果无法确证，就只能保留观点；因为逻辑推理的可能性并不是证据证明的可靠性，这两者在结论上可能差别不大，但在方法上不同；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41072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4390D-289E-4D5A-A06B-440E206B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缺席证据：缺席不代表没有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C0D64-0AAC-4EDD-9CC9-6E6874345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/>
              <a:t>有时候在分析资料的时候可以用缺席证明，比如，法律上一个重要的证据就是“不在场证明”；自证的最好办法，就是确证自己当时不在现场；一般而言，一个人不可能同时出现在两个地方；所以，非此即彼；</a:t>
            </a:r>
            <a:endParaRPr lang="en-SG" altLang="zh-CN" dirty="0"/>
          </a:p>
          <a:p>
            <a:r>
              <a:rPr lang="zh-CN" altLang="en-US" dirty="0"/>
              <a:t>而在寻找证据的时候，如果对一本著名的书或一份流通广泛的资料缺少引用，有一种可能的解释，就是该书可能出现比较晚；比如，道教经典</a:t>
            </a:r>
            <a:r>
              <a:rPr lang="en-US" altLang="zh-CN" dirty="0"/>
              <a:t>《</a:t>
            </a:r>
            <a:r>
              <a:rPr lang="zh-CN" altLang="en-US" dirty="0"/>
              <a:t>太平经</a:t>
            </a:r>
            <a:r>
              <a:rPr lang="en-US" altLang="zh-CN" dirty="0"/>
              <a:t>》</a:t>
            </a:r>
            <a:r>
              <a:rPr lang="zh-CN" altLang="en-US" dirty="0"/>
              <a:t>是早期道教经典中最长的一部；你如果读该经，就会感觉到它可能较佛教传入中土要早，因为他总是谈到和禅坐相关的修行方法，但只用“守一”等比较原始的术语，而不是“守意”等更为佛教化的术语；其它许多汉代“格义佛教”时代就已经流行的“佛道混合”术语，</a:t>
            </a:r>
            <a:r>
              <a:rPr lang="en-US" altLang="zh-CN" dirty="0"/>
              <a:t>《</a:t>
            </a:r>
            <a:r>
              <a:rPr lang="zh-CN" altLang="en-US" dirty="0"/>
              <a:t>太平经</a:t>
            </a:r>
            <a:r>
              <a:rPr lang="en-US" altLang="zh-CN" dirty="0"/>
              <a:t>》</a:t>
            </a:r>
            <a:r>
              <a:rPr lang="zh-CN" altLang="en-US" dirty="0"/>
              <a:t>也很少用；由此，该经部分的内容，应该较早；</a:t>
            </a:r>
            <a:endParaRPr lang="en-SG" altLang="zh-CN" dirty="0"/>
          </a:p>
          <a:p>
            <a:r>
              <a:rPr lang="zh-CN" altLang="en-US" dirty="0"/>
              <a:t>但以上的缺席证据论证方法，也有一定风险；比如，早起“批佛”的学者，包括韩愈在内的大家，对佛教的批评很肤浅，一个重要的原因，是他们故意逃避“阅读佛经”；所以，每次提到一些佛教术语，都是道听途说；但这肯定不是他们当时“看不到”佛经，而是故意为之；所以，如果有人想造假，也可以故意“避开佛经术语”，造成自己的经典更早的假象；比如，</a:t>
            </a:r>
            <a:r>
              <a:rPr lang="en-US" altLang="zh-CN" dirty="0"/>
              <a:t>《</a:t>
            </a:r>
            <a:r>
              <a:rPr lang="zh-CN" altLang="en-US" dirty="0"/>
              <a:t>牟子理惑论</a:t>
            </a:r>
            <a:r>
              <a:rPr lang="en-US" altLang="zh-CN" dirty="0"/>
              <a:t>》</a:t>
            </a:r>
            <a:r>
              <a:rPr lang="zh-CN" altLang="en-US" dirty="0"/>
              <a:t>，除了一些地名可能能表现出时代特征，其它方面很难具体的确证它到底的写作年代和作者的地理位置；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0088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B546F-743F-4753-8FA5-EC5606960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04081-E2AF-484E-BACE-BBE2B27BA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/>
              <a:t>资料搜集和资料分析，是学术写作的灵魂；以前我提到，人文学科的学生，不管是本科生或是研究生，其实是在阅读中进行学术研究，在写作中完成学术研究；而过程，就是分析资料；所以，资料搜集很是研究的基础，但堆积资料，并不可取，资料分析后才有意义；</a:t>
            </a:r>
            <a:endParaRPr lang="en-SG" altLang="zh-CN" dirty="0"/>
          </a:p>
          <a:p>
            <a:r>
              <a:rPr lang="zh-CN" altLang="en-US" dirty="0"/>
              <a:t>分析资料，方法众多，但有两个关键点：其一，要有一些和研究课题相关的问题；没问题，就没法具体的分析材料或资料；比如，读道宣律师的佛教史料，你总觉得道士总是和佛教过不去，经常找麻烦；但当你带着“为什么”这样一个问题阅读相关资料的时候，你会发现，孤掌难鸣，见仁见智，很多时候是辩论，不是找茬；</a:t>
            </a:r>
            <a:endParaRPr lang="en-SG" altLang="zh-CN" dirty="0"/>
          </a:p>
          <a:p>
            <a:r>
              <a:rPr lang="zh-CN" altLang="en-US" dirty="0"/>
              <a:t>其二，建立在研究问题之上，列出一个具体的方法论；比如，研究一个问题，可以是历史考据、也可以是社会学角度的分析，甚至可以把宗教用市场经济的方法来分析；但你总得有个参照点 </a:t>
            </a:r>
            <a:r>
              <a:rPr lang="en-US" altLang="zh-CN" dirty="0"/>
              <a:t>– </a:t>
            </a:r>
            <a:r>
              <a:rPr lang="zh-CN" altLang="en-US" dirty="0"/>
              <a:t>方法论，才能有效分析资料；否则，要么写不出论文；要么写出来的论文，也是资料堆积，没有一个中心思想，或者像是读书笔记之类的拼凑；</a:t>
            </a:r>
            <a:endParaRPr lang="en-SG" altLang="zh-CN" dirty="0"/>
          </a:p>
          <a:p>
            <a:r>
              <a:rPr lang="zh-CN" altLang="en-US" dirty="0"/>
              <a:t>本课到此为止，有问题，请寄过来！</a:t>
            </a:r>
            <a:endParaRPr lang="en-SG" altLang="zh-CN" dirty="0"/>
          </a:p>
        </p:txBody>
      </p:sp>
    </p:spTree>
    <p:extLst>
      <p:ext uri="{BB962C8B-B14F-4D97-AF65-F5344CB8AC3E}">
        <p14:creationId xmlns:p14="http://schemas.microsoft.com/office/powerpoint/2010/main" val="296678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60C65-49AB-41CA-B44E-ED43A52D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研究方法论与资料分析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19F23-F558-42A6-8D2F-D3B605A0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研究方法论，顾名思义，就是学术研究和学术写作所要采用的方法；西方学术界（欧美为例）有一个硬性规定，研究生程度以上的学术写作，方法论是必不可少的部分；你可能觉得写作和方法论没有关系，直接写更能显示搜集资料的水准；但学术写作的要求，如果研究和写作的方法成问题，接下来的进程也会受到影响，被认为是没有具体的说服力；</a:t>
            </a:r>
            <a:endParaRPr lang="en-SG" altLang="zh-CN" dirty="0"/>
          </a:p>
          <a:p>
            <a:r>
              <a:rPr lang="zh-CN" altLang="en-US" dirty="0"/>
              <a:t>你比如，我以前念书的学校只有宗教系，没有神学系，这在传统欧美大学很少见，因为早期的欧美大学特别是传统名校基本是神学系统为主导；所以，如果在我念书的学下的宗教系，你说你以传统的神学为研究方法论，很难得到允许，因为大家都会多多少少认为你的方法论不够客观和“批判性”；</a:t>
            </a:r>
            <a:endParaRPr lang="en-SG" altLang="zh-CN" dirty="0"/>
          </a:p>
          <a:p>
            <a:r>
              <a:rPr lang="zh-CN" altLang="en-US" dirty="0"/>
              <a:t>因此，学术写作，方法论的选择和论述，直接影响到你对资料的分析，以及后续的研究和写作；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034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B8DAB-334B-4933-9202-252F17CC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“神父的鸡蛋”</a:t>
            </a:r>
            <a:r>
              <a:rPr lang="en-SG" altLang="zh-CN" i="1" dirty="0"/>
              <a:t>curate’s egg</a:t>
            </a:r>
            <a:endParaRPr lang="en-SG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29AD5-A35C-465A-A9D4-09FD9DA20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《</a:t>
            </a:r>
            <a:r>
              <a:rPr lang="zh-CN" altLang="en-US" dirty="0"/>
              <a:t>六祖坛经</a:t>
            </a:r>
            <a:r>
              <a:rPr lang="en-US" altLang="zh-CN" dirty="0"/>
              <a:t>》</a:t>
            </a:r>
            <a:r>
              <a:rPr lang="zh-CN" altLang="en-US" dirty="0"/>
              <a:t>提到：“若真修道人，不见世间过”；就是说，修行人不能够随便说三道四，评判是非；其实这样的态度，西方宗教中也有类似的情况；我的一位老师，曾经讲过这样一个典故，表述对我的僧人身份和学术写作之间困境的理解：</a:t>
            </a:r>
            <a:endParaRPr lang="en-SG" altLang="zh-CN" dirty="0"/>
          </a:p>
          <a:p>
            <a:r>
              <a:rPr lang="zh-CN" altLang="en-US" dirty="0"/>
              <a:t>有位英国乡间牧师到自己教区的民居去喝下午茶，女主人顺便给牧师一个煮鸡蛋做茶点；不过很凑巧，是个变质的鸡蛋，基本没法吃，但女主人并不知晓；</a:t>
            </a:r>
            <a:endParaRPr lang="en-SG" altLang="zh-CN" dirty="0"/>
          </a:p>
          <a:p>
            <a:r>
              <a:rPr lang="zh-CN" altLang="en-US" dirty="0"/>
              <a:t>边喝边聊的时候，女主人客气的问神父鸡蛋还好吧；但是因为神父受过特殊的训练，加上英国人的委婉和矜持性格，一般很少以批评的方式接物待人；因此，神父思考再三，告诉女主人，鸡蛋部分是好的（</a:t>
            </a:r>
            <a:r>
              <a:rPr lang="en-SG" altLang="zh-CN" i="1" dirty="0"/>
              <a:t>good in part</a:t>
            </a:r>
            <a:r>
              <a:rPr lang="zh-CN" altLang="en-US" dirty="0"/>
              <a:t>）；所以，当别人说“神父的鸡蛋”（部分是好的）时，意思就好像中文里的那句俗语：一个除了铃铛不响，其它到处叮当响的自行车；</a:t>
            </a:r>
            <a:endParaRPr lang="en-SG" altLang="zh-CN" dirty="0"/>
          </a:p>
          <a:p>
            <a:r>
              <a:rPr lang="zh-CN" altLang="en-US" dirty="0"/>
              <a:t>学术写作，前面我们提到，需要谨慎，特别是学术批评的时候；但对资料的评判或分析，还是需要；若真修道人，不见世间过，如果把这句话理解为：对事不对人，应该是可以“分析评论”的；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8081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DA1A-A2EC-4C49-B490-7EC6986B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资料分析：方法论层面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6F3EF-D8F9-4415-B3B7-06C456278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宗教社会学、宗教心理学或宗教人类学，可以从社会、心里和文化（人类学）的层面对宗教进行分析；所涉及的资料，除了理论性质的，比如迪尔凯姆、韦伯、佛洛依德、詹姆斯、荣格或泰勒和弗雷泽等早期经典理论家及其理论，具体的田野调查也是重要的资料来源；用功能主义（迪尔凯姆）、宗教经济（韦伯）或宗教经验（詹姆斯）、以及原始文化（泰勒和弗雷泽）等方法或视角对具体的资料分析，是学术写作方法论的重要基础；</a:t>
            </a:r>
            <a:endParaRPr lang="en-SG" altLang="zh-CN" dirty="0"/>
          </a:p>
          <a:p>
            <a:r>
              <a:rPr lang="zh-CN" altLang="en-US" dirty="0"/>
              <a:t>而从历史的角度，对宗教思想、宗教社会史以及宗教发展进行研究，则是比较传统的研究方法和资料分析；</a:t>
            </a:r>
            <a:endParaRPr lang="en-SG" altLang="zh-CN" dirty="0"/>
          </a:p>
          <a:p>
            <a:r>
              <a:rPr lang="zh-CN" altLang="en-US" dirty="0"/>
              <a:t>宗教哲学或从哲学的角度对宗教教义、观念和典籍进行必要的分析，是另外一个比较传统而且流行的方式；</a:t>
            </a:r>
            <a:endParaRPr lang="en-SG" altLang="zh-CN" dirty="0"/>
          </a:p>
          <a:p>
            <a:r>
              <a:rPr lang="zh-CN" altLang="en-US" dirty="0"/>
              <a:t>文本对比或文本批评的方法，比如巴利圣典研究等，也是比较流行的研究方法论 </a:t>
            </a:r>
            <a:r>
              <a:rPr lang="en-US" altLang="zh-CN" dirty="0"/>
              <a:t>– </a:t>
            </a:r>
            <a:r>
              <a:rPr lang="zh-CN" altLang="en-US" dirty="0"/>
              <a:t>资料分析的基础；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0823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BF79E-D9A5-49B5-83A5-00EA150A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历史研究方法论与资料分析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9BED6-2745-4777-A5C4-B653C8961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一般佛教学术写作中，历史研究或考据方法论，无比流行；记得有一次和一个同学交流，他问我的研究课题，我说中世纪的政教关系，主要是图书馆研究（就是坐在图书馆找资料和读书，不必要那个收音机去下地采访 </a:t>
            </a:r>
            <a:r>
              <a:rPr lang="en-US" altLang="zh-CN" dirty="0"/>
              <a:t>– </a:t>
            </a:r>
            <a:r>
              <a:rPr lang="zh-CN" altLang="en-US" dirty="0"/>
              <a:t>田野调查！），因此不存在田野调查；估计当时英文没讲好，他用很同情的口吻说：那你做田野调查应该很困难吧！这让我有一种试着“重回大唐”，但又无可奈何的感觉。</a:t>
            </a:r>
            <a:endParaRPr lang="en-SG" altLang="zh-CN" dirty="0"/>
          </a:p>
          <a:p>
            <a:r>
              <a:rPr lang="zh-CN" altLang="en-US" dirty="0"/>
              <a:t>提到有关田野调查，历史研究一般只要不涉及考古，主要是资料阅读和分析；所以这样的研究，更应该注重资料的分析；</a:t>
            </a:r>
            <a:endParaRPr lang="en-SG" altLang="zh-CN" dirty="0"/>
          </a:p>
          <a:p>
            <a:r>
              <a:rPr lang="zh-CN" altLang="en-US" dirty="0"/>
              <a:t>而历史研究的资料分析，前面提到的原始资料（一手资料）和现代研究（二手资料）的区别很重要；比如，</a:t>
            </a:r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基本是后期资料，但同时也是僧人学者的“原创”（收集资料、分析资料和撰写</a:t>
            </a:r>
            <a:r>
              <a:rPr lang="en-US" altLang="zh-CN" dirty="0"/>
              <a:t>《</a:t>
            </a:r>
            <a:r>
              <a:rPr lang="zh-CN" altLang="en-US" dirty="0"/>
              <a:t>僧传</a:t>
            </a:r>
            <a:r>
              <a:rPr lang="en-US" altLang="zh-CN" dirty="0"/>
              <a:t>》</a:t>
            </a:r>
            <a:r>
              <a:rPr lang="zh-CN" altLang="en-US" dirty="0"/>
              <a:t>），所以，基本上称得上是一手资料；而后人的“校注”，只是对</a:t>
            </a:r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不同版本的校勘，所以</a:t>
            </a:r>
            <a:r>
              <a:rPr lang="en-US" altLang="zh-CN" dirty="0"/>
              <a:t>《</a:t>
            </a:r>
            <a:r>
              <a:rPr lang="zh-CN" altLang="en-US" dirty="0"/>
              <a:t>僧传</a:t>
            </a:r>
            <a:r>
              <a:rPr lang="en-US" altLang="zh-CN" dirty="0"/>
              <a:t>》</a:t>
            </a:r>
            <a:r>
              <a:rPr lang="zh-CN" altLang="en-US" dirty="0"/>
              <a:t>本身还是一手资料；而不同的校勘内容，则是现代研究，这在分析资料的时候要分而论之；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1530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8237C-3ACB-479B-B15B-F754AC4C3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历史资料分析：可靠性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A690D-8C81-490C-A407-3FC189D5B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/>
              <a:t>历史资料，如同宗教资料，存在着一个目的的问题；比如，为什么要写历史？写历史的时候如何选择资料的？</a:t>
            </a:r>
            <a:endParaRPr lang="en-SG" altLang="zh-CN" dirty="0"/>
          </a:p>
          <a:p>
            <a:r>
              <a:rPr lang="zh-CN" altLang="en-US" dirty="0"/>
              <a:t>在古代，很多文化的官方历史都是有史官完成；而后期基督教盛行，西方历史有受到宗教的影响；所以，历史资料的背后，存在着“历史书写”和“政治或宗教修辞”的问题；所以，你如果感兴趣的话，你可以阅读</a:t>
            </a:r>
            <a:r>
              <a:rPr lang="en-SG" altLang="zh-CN" dirty="0"/>
              <a:t>24</a:t>
            </a:r>
            <a:r>
              <a:rPr lang="zh-CN" altLang="en-US" dirty="0"/>
              <a:t>史当中</a:t>
            </a:r>
            <a:r>
              <a:rPr lang="en-US" altLang="zh-CN" dirty="0"/>
              <a:t>《</a:t>
            </a:r>
            <a:r>
              <a:rPr lang="zh-CN" altLang="en-US" dirty="0"/>
              <a:t>纪</a:t>
            </a:r>
            <a:r>
              <a:rPr lang="en-US" altLang="zh-CN" dirty="0"/>
              <a:t>》</a:t>
            </a:r>
            <a:r>
              <a:rPr lang="zh-CN" altLang="en-US" dirty="0"/>
              <a:t>部分（最开头的部分，中华书局版的第一二册）当中，每一个重要朝代（汉魏两晋南北朝隋唐宋元明等）末代皇帝的传，你就会有一种感觉，从夏桀、商纣，到隋炀帝，再到明思宗崇祯，好像一个朝代几十年或几百年的家业，都是被一个末代皇帝给糟蹋的；如果不仔细阅读和分析，很容易得出比较肤浅的结论；</a:t>
            </a:r>
            <a:endParaRPr lang="en-SG" altLang="zh-CN" dirty="0"/>
          </a:p>
          <a:p>
            <a:r>
              <a:rPr lang="zh-CN" altLang="en-US" dirty="0"/>
              <a:t>另外，历史资料是否可靠，分析是也需要考虑；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2483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2513-E226-45D1-802B-1BB06E73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宗教资料：佛教的案例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46EF3-24D4-4289-80B6-AAA4AA9B6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宗教资料，很不好分析，主要是涉及到问题多；比如，你研究早期道教文献，经常会看到“甲子”这样的时间表述；但如果你去考证具体的甲子，最好有一个过人的“想象力”；其一，这里的甲子，基本是为了掩饰该文献的“神秘特征”，故意让人找不着北；其二，“甲子”是一个政治修辞，类似世界末日到太平盛世的交替；所谓“项庄舞剑，意在沛公”；字面的表述和具体的指涉，有时候不一样；</a:t>
            </a:r>
            <a:endParaRPr lang="en-SG" altLang="zh-CN" dirty="0"/>
          </a:p>
          <a:p>
            <a:r>
              <a:rPr lang="zh-CN" altLang="en-US" dirty="0"/>
              <a:t>以上是典型的宗教资料所存在的问题；佛教资料，也是类似；比如时间</a:t>
            </a:r>
            <a:r>
              <a:rPr lang="en-US" altLang="zh-CN" dirty="0"/>
              <a:t>《</a:t>
            </a:r>
            <a:r>
              <a:rPr lang="zh-CN" altLang="en-US" dirty="0"/>
              <a:t>牟子理惑论</a:t>
            </a:r>
            <a:r>
              <a:rPr lang="en-US" altLang="zh-CN" dirty="0"/>
              <a:t>》</a:t>
            </a:r>
            <a:r>
              <a:rPr lang="zh-CN" altLang="en-US" dirty="0"/>
              <a:t>、地点</a:t>
            </a:r>
            <a:r>
              <a:rPr lang="en-US" altLang="zh-CN" dirty="0"/>
              <a:t>《</a:t>
            </a:r>
            <a:r>
              <a:rPr lang="zh-CN" altLang="en-US" dirty="0"/>
              <a:t>大智度论</a:t>
            </a:r>
            <a:r>
              <a:rPr lang="en-US" altLang="zh-CN" dirty="0"/>
              <a:t>》</a:t>
            </a:r>
            <a:r>
              <a:rPr lang="zh-CN" altLang="en-US" dirty="0"/>
              <a:t>或</a:t>
            </a:r>
            <a:r>
              <a:rPr lang="en-US" altLang="zh-CN" dirty="0"/>
              <a:t>《</a:t>
            </a:r>
            <a:r>
              <a:rPr lang="zh-CN" altLang="en-US" dirty="0"/>
              <a:t>楞严经</a:t>
            </a:r>
            <a:r>
              <a:rPr lang="en-US" altLang="zh-CN" dirty="0"/>
              <a:t>》</a:t>
            </a:r>
            <a:r>
              <a:rPr lang="zh-CN" altLang="en-US" dirty="0"/>
              <a:t>等；这里不是要挑剔这些文献的可靠性，只是想说明，宗教或佛教文献，在分析的时候，最好问比较接近实际的问题；也就是说，与其说考据</a:t>
            </a:r>
            <a:r>
              <a:rPr lang="en-US" altLang="zh-CN" dirty="0"/>
              <a:t>《</a:t>
            </a:r>
            <a:r>
              <a:rPr lang="zh-CN" altLang="en-US" dirty="0"/>
              <a:t>牟子理惑论</a:t>
            </a:r>
            <a:r>
              <a:rPr lang="en-US" altLang="zh-CN" dirty="0"/>
              <a:t>》</a:t>
            </a:r>
            <a:r>
              <a:rPr lang="zh-CN" altLang="en-US" dirty="0"/>
              <a:t>什么时间由什么人撰写，不如像约翰</a:t>
            </a:r>
            <a:r>
              <a:rPr lang="en-US" altLang="zh-CN" dirty="0"/>
              <a:t>·</a:t>
            </a:r>
            <a:r>
              <a:rPr lang="zh-CN" altLang="en-US" dirty="0"/>
              <a:t>凯南（</a:t>
            </a:r>
            <a:r>
              <a:rPr lang="en-SG" altLang="zh-CN" dirty="0"/>
              <a:t>John P. Kennan</a:t>
            </a:r>
            <a:r>
              <a:rPr lang="zh-CN" altLang="en-US" dirty="0"/>
              <a:t>）那样从内容本身提问并研究，效果和结果可能会更加有研究性；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6669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7170F-EE51-4CC8-958B-41A442EA0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：一个案例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97DAA-2E20-4E96-999B-557A6AB9C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SG" dirty="0"/>
              <a:t>Gregory </a:t>
            </a:r>
            <a:r>
              <a:rPr lang="en-SG" dirty="0" err="1"/>
              <a:t>Schopen</a:t>
            </a:r>
            <a:r>
              <a:rPr lang="en-SG" dirty="0"/>
              <a:t> </a:t>
            </a:r>
            <a:r>
              <a:rPr lang="zh-CN" altLang="en-US" dirty="0"/>
              <a:t>是一位很著名的佛教学者，是另一位著名佛学前辈冉云华先生的学生；不过，</a:t>
            </a:r>
            <a:r>
              <a:rPr lang="en-SG" altLang="zh-CN" dirty="0" err="1"/>
              <a:t>Schopen</a:t>
            </a:r>
            <a:r>
              <a:rPr lang="en-SG" altLang="zh-CN" dirty="0"/>
              <a:t> </a:t>
            </a:r>
            <a:r>
              <a:rPr lang="zh-CN" altLang="en-US" dirty="0"/>
              <a:t>出名，除了他的观点，就是他写作的风格：英文句子很长，比较难读；而且有时候大段引用梵语、法语或德语等原文，很少翻译，好像大家都懂一样；他的另一个特点，就是提倡所谓的“金石”或“碑铭”等资料，他认为这些资料造假的可能性比较小，所以比佛经等资料更可靠；</a:t>
            </a:r>
            <a:endParaRPr lang="en-SG" altLang="zh-CN" dirty="0"/>
          </a:p>
          <a:p>
            <a:r>
              <a:rPr lang="zh-CN" altLang="en-US" dirty="0"/>
              <a:t>但我们知道，碑刻造假不是不可能；历史上著名的典故“平淮西碑”，虽然不是造假；但把刻好的碑文铲掉重新刻，不是不可能；再有，如果碑文本身不可靠，那越是保存完好，越成问题；</a:t>
            </a:r>
            <a:endParaRPr lang="en-SG" altLang="zh-CN" dirty="0"/>
          </a:p>
          <a:p>
            <a:r>
              <a:rPr lang="zh-CN" altLang="en-US" dirty="0"/>
              <a:t>另外，碑刻资料可能可靠，问题是，只靠碑刻资料，就没法书写佛教史；另外，</a:t>
            </a:r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等资料的来源，就有墓志铭（碑刻）和其它的“高僧行状”等资料，未必都是造假或夸张；再比如，道宣律师的</a:t>
            </a:r>
            <a:r>
              <a:rPr lang="en-US" altLang="zh-CN" dirty="0"/>
              <a:t>《</a:t>
            </a:r>
            <a:r>
              <a:rPr lang="zh-CN" altLang="en-US" dirty="0"/>
              <a:t>续高僧传</a:t>
            </a:r>
            <a:r>
              <a:rPr lang="en-US" altLang="zh-CN" dirty="0"/>
              <a:t>》</a:t>
            </a:r>
            <a:r>
              <a:rPr lang="zh-CN" altLang="en-US" dirty="0"/>
              <a:t>和</a:t>
            </a:r>
            <a:r>
              <a:rPr lang="en-US" altLang="zh-CN" dirty="0"/>
              <a:t>《</a:t>
            </a:r>
            <a:r>
              <a:rPr lang="zh-CN" altLang="en-US" dirty="0"/>
              <a:t>广弘明集</a:t>
            </a:r>
            <a:r>
              <a:rPr lang="en-US" altLang="zh-CN" dirty="0"/>
              <a:t>》</a:t>
            </a:r>
            <a:r>
              <a:rPr lang="zh-CN" altLang="en-US" dirty="0"/>
              <a:t>，很多都是从正史“原文照抄”（比如</a:t>
            </a:r>
            <a:r>
              <a:rPr lang="en-US" altLang="zh-CN" dirty="0"/>
              <a:t>《</a:t>
            </a:r>
            <a:r>
              <a:rPr lang="zh-CN" altLang="en-US" dirty="0"/>
              <a:t>魏书</a:t>
            </a:r>
            <a:r>
              <a:rPr lang="en-US" altLang="zh-CN" dirty="0"/>
              <a:t>·</a:t>
            </a:r>
            <a:r>
              <a:rPr lang="zh-CN" altLang="en-US" dirty="0"/>
              <a:t>释老志</a:t>
            </a:r>
            <a:r>
              <a:rPr lang="en-US" altLang="zh-CN" dirty="0"/>
              <a:t>》</a:t>
            </a:r>
            <a:r>
              <a:rPr lang="zh-CN" altLang="en-US" dirty="0"/>
              <a:t>以及他当时看得到，但今天我们看不到的史料为基础），不比正史资料查；当然，作为僧人，添加一些自己的评论，在所难免；所以，</a:t>
            </a:r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是重要的资料，毫无疑问；但在使用的时候，必要的考察和分析，也是必要的条件；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91351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803D-676C-4E90-88AB-E1B30F0FB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分析资料：证据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E4EDE-05FB-491C-9F58-9ADBCBB68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/>
              <a:t>以</a:t>
            </a:r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为例，有些高僧，比如鸠摩罗什等大师，在</a:t>
            </a:r>
            <a:r>
              <a:rPr lang="en-US" altLang="zh-CN" dirty="0"/>
              <a:t>《</a:t>
            </a:r>
            <a:r>
              <a:rPr lang="zh-CN" altLang="en-US" dirty="0"/>
              <a:t>晋书</a:t>
            </a:r>
            <a:r>
              <a:rPr lang="en-US" altLang="zh-CN" dirty="0"/>
              <a:t>》</a:t>
            </a:r>
            <a:r>
              <a:rPr lang="zh-CN" altLang="en-US" dirty="0"/>
              <a:t>和</a:t>
            </a:r>
            <a:r>
              <a:rPr lang="en-US" altLang="zh-CN" dirty="0"/>
              <a:t>《</a:t>
            </a:r>
            <a:r>
              <a:rPr lang="zh-CN" altLang="en-US" dirty="0"/>
              <a:t>魏书</a:t>
            </a:r>
            <a:r>
              <a:rPr lang="en-US" altLang="zh-CN" dirty="0"/>
              <a:t>》</a:t>
            </a:r>
            <a:r>
              <a:rPr lang="zh-CN" altLang="en-US" dirty="0"/>
              <a:t>等“正史”之中有史料记载；所以，在分析</a:t>
            </a:r>
            <a:r>
              <a:rPr lang="en-US" altLang="zh-CN" dirty="0"/>
              <a:t>《</a:t>
            </a:r>
            <a:r>
              <a:rPr lang="zh-CN" altLang="en-US" dirty="0"/>
              <a:t>高僧传</a:t>
            </a:r>
            <a:r>
              <a:rPr lang="en-US" altLang="zh-CN" dirty="0"/>
              <a:t>》</a:t>
            </a:r>
            <a:r>
              <a:rPr lang="zh-CN" altLang="en-US" dirty="0"/>
              <a:t>资料的时候，可以从不同资料所记载对相关资料进行分析，从而确证可靠与否；即便不能确诊，也大概可以排除，特别是有关年月日等具体的史实；</a:t>
            </a:r>
            <a:endParaRPr lang="en-SG" altLang="zh-CN" dirty="0"/>
          </a:p>
          <a:p>
            <a:r>
              <a:rPr lang="zh-CN" altLang="en-US" dirty="0"/>
              <a:t>现在网络或计算机等高科技很发达，分析资料比以前更容易；</a:t>
            </a:r>
            <a:endParaRPr lang="en-SG" altLang="zh-CN" dirty="0"/>
          </a:p>
          <a:p>
            <a:r>
              <a:rPr lang="zh-CN" altLang="en-US" dirty="0"/>
              <a:t>但在分析前，人为的思考问题，这需要研究者具体的思考，而不是电脑进行；比如，孙中原想证明中国自古就有逻辑辩论的传统，以计算机数据库为对象，全网进行搜索有关和墨辨等相关的词汇，以此说明，中国古人对逻辑论辩的关注并不少；但具体的操作，比如该搜索什么，也还是需要人为进行；</a:t>
            </a:r>
            <a:endParaRPr lang="en-SG" altLang="zh-CN" dirty="0"/>
          </a:p>
          <a:p>
            <a:r>
              <a:rPr lang="zh-CN" altLang="en-US" dirty="0"/>
              <a:t>在学术写作的时候，这种方法是分析或搜索具体相关资料的方法；但有一点，就是研究者首先要列出一个资料分析列表，列出自己需要查询、分析的资料或关键词，并将相关的问题输入电脑或具体的软件；等到资料搜索结束后，可以进行分析；</a:t>
            </a:r>
            <a:endParaRPr lang="en-SG" altLang="zh-CN" dirty="0"/>
          </a:p>
          <a:p>
            <a:r>
              <a:rPr lang="zh-CN" altLang="en-US" dirty="0"/>
              <a:t>一般而言，具体的资料分析需要人为操作，而不是电脑；电脑是逻辑进程，只会重复，比如数字计算；和人文学科的研究、具体的人力思维不同，这一点需要分开；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6158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新宋体"/>
        <a:cs typeface=""/>
      </a:majorFont>
      <a:minorFont>
        <a:latin typeface="Times New Roman"/>
        <a:ea typeface="新宋体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</TotalTime>
  <Words>4650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第十课：论文写作与资料分析</vt:lpstr>
      <vt:lpstr>研究方法论与资料分析</vt:lpstr>
      <vt:lpstr>“神父的鸡蛋”curate’s egg</vt:lpstr>
      <vt:lpstr>资料分析：方法论层面</vt:lpstr>
      <vt:lpstr>历史研究方法论与资料分析</vt:lpstr>
      <vt:lpstr>历史资料分析：可靠性</vt:lpstr>
      <vt:lpstr>宗教资料：佛教的案例</vt:lpstr>
      <vt:lpstr>《高僧传》：一个案例</vt:lpstr>
      <vt:lpstr>分析资料：证据</vt:lpstr>
      <vt:lpstr>分析资料：*逻辑推理</vt:lpstr>
      <vt:lpstr>缺席证据：缺席不代表没有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[BCS Lecturer] Ven Chuan Qing</dc:creator>
  <cp:lastModifiedBy>[BCS Lecturer] Ven Chuan Qing</cp:lastModifiedBy>
  <cp:revision>37</cp:revision>
  <dcterms:created xsi:type="dcterms:W3CDTF">2020-08-22T07:00:20Z</dcterms:created>
  <dcterms:modified xsi:type="dcterms:W3CDTF">2020-10-28T08:55:19Z</dcterms:modified>
</cp:coreProperties>
</file>