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4" r:id="rId3"/>
    <p:sldId id="268" r:id="rId4"/>
    <p:sldId id="267" r:id="rId5"/>
    <p:sldId id="265" r:id="rId6"/>
    <p:sldId id="285" r:id="rId7"/>
    <p:sldId id="286" r:id="rId8"/>
    <p:sldId id="288" r:id="rId9"/>
    <p:sldId id="287" r:id="rId10"/>
    <p:sldId id="291" r:id="rId11"/>
    <p:sldId id="289" r:id="rId12"/>
    <p:sldId id="292" r:id="rId13"/>
    <p:sldId id="290" r:id="rId14"/>
    <p:sldId id="293" r:id="rId15"/>
    <p:sldId id="294" r:id="rId16"/>
    <p:sldId id="295" r:id="rId17"/>
    <p:sldId id="29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15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A1ED6-7F20-4CE5-B2A3-8BAA53B49F50}" type="doc">
      <dgm:prSet loTypeId="urn:microsoft.com/office/officeart/2005/8/layout/gear1" loCatId="process" qsTypeId="urn:microsoft.com/office/officeart/2005/8/quickstyle/3d5" qsCatId="3D" csTypeId="urn:microsoft.com/office/officeart/2005/8/colors/colorful4" csCatId="colorful" phldr="1"/>
      <dgm:spPr/>
    </dgm:pt>
    <dgm:pt modelId="{589AC583-0766-4FFC-A1D8-C924F0DD9AA7}">
      <dgm:prSet phldrT="[Text]"/>
      <dgm:spPr/>
      <dgm:t>
        <a:bodyPr/>
        <a:lstStyle/>
        <a:p>
          <a:r>
            <a:rPr lang="en-SG" dirty="0"/>
            <a:t>Tax cut as an economic incentive</a:t>
          </a:r>
        </a:p>
      </dgm:t>
    </dgm:pt>
    <dgm:pt modelId="{7464C14F-9801-4702-BE48-4A048744C28F}" type="parTrans" cxnId="{CF83F97E-B1C2-4287-820A-B8CD24A45832}">
      <dgm:prSet/>
      <dgm:spPr/>
      <dgm:t>
        <a:bodyPr/>
        <a:lstStyle/>
        <a:p>
          <a:endParaRPr lang="en-SG"/>
        </a:p>
      </dgm:t>
    </dgm:pt>
    <dgm:pt modelId="{FF49960F-0D67-4F60-A115-C166D97E50D3}" type="sibTrans" cxnId="{CF83F97E-B1C2-4287-820A-B8CD24A45832}">
      <dgm:prSet/>
      <dgm:spPr/>
      <dgm:t>
        <a:bodyPr/>
        <a:lstStyle/>
        <a:p>
          <a:endParaRPr lang="en-SG"/>
        </a:p>
      </dgm:t>
    </dgm:pt>
    <dgm:pt modelId="{356DD624-A7DD-4CD6-87F4-6214ADDB4674}">
      <dgm:prSet phldrT="[Text]"/>
      <dgm:spPr/>
      <dgm:t>
        <a:bodyPr/>
        <a:lstStyle/>
        <a:p>
          <a:r>
            <a:rPr lang="en-SG" dirty="0"/>
            <a:t>Investment &amp; employment</a:t>
          </a:r>
        </a:p>
      </dgm:t>
    </dgm:pt>
    <dgm:pt modelId="{C28B80C0-8379-4728-8331-C961BBEAE808}" type="parTrans" cxnId="{672755BF-1040-43B5-8248-F7869A56881F}">
      <dgm:prSet/>
      <dgm:spPr/>
      <dgm:t>
        <a:bodyPr/>
        <a:lstStyle/>
        <a:p>
          <a:endParaRPr lang="en-SG"/>
        </a:p>
      </dgm:t>
    </dgm:pt>
    <dgm:pt modelId="{D7CF25EF-19A5-43F4-BBC8-82309B419B4D}" type="sibTrans" cxnId="{672755BF-1040-43B5-8248-F7869A56881F}">
      <dgm:prSet/>
      <dgm:spPr/>
      <dgm:t>
        <a:bodyPr/>
        <a:lstStyle/>
        <a:p>
          <a:endParaRPr lang="en-SG"/>
        </a:p>
      </dgm:t>
    </dgm:pt>
    <dgm:pt modelId="{813E8160-0345-4F83-9E43-43CA192C6634}">
      <dgm:prSet phldrT="[Text]"/>
      <dgm:spPr/>
      <dgm:t>
        <a:bodyPr/>
        <a:lstStyle/>
        <a:p>
          <a:r>
            <a:rPr lang="en-SG" dirty="0"/>
            <a:t>Earning and spending</a:t>
          </a:r>
        </a:p>
      </dgm:t>
    </dgm:pt>
    <dgm:pt modelId="{4387AFBF-B565-4105-95AE-BF191F8AB37C}" type="parTrans" cxnId="{2D0EB2B2-FB71-41BF-931C-39DD6A7D7F82}">
      <dgm:prSet/>
      <dgm:spPr/>
      <dgm:t>
        <a:bodyPr/>
        <a:lstStyle/>
        <a:p>
          <a:endParaRPr lang="en-SG"/>
        </a:p>
      </dgm:t>
    </dgm:pt>
    <dgm:pt modelId="{C782719A-7977-4A1E-B351-CBA42C64C550}" type="sibTrans" cxnId="{2D0EB2B2-FB71-41BF-931C-39DD6A7D7F82}">
      <dgm:prSet/>
      <dgm:spPr/>
      <dgm:t>
        <a:bodyPr/>
        <a:lstStyle/>
        <a:p>
          <a:endParaRPr lang="en-SG"/>
        </a:p>
      </dgm:t>
    </dgm:pt>
    <dgm:pt modelId="{29A88441-1BB7-441A-98EA-894C9C497CC4}" type="pres">
      <dgm:prSet presAssocID="{B5EA1ED6-7F20-4CE5-B2A3-8BAA53B49F50}" presName="composite" presStyleCnt="0">
        <dgm:presLayoutVars>
          <dgm:chMax val="3"/>
          <dgm:animLvl val="lvl"/>
          <dgm:resizeHandles val="exact"/>
        </dgm:presLayoutVars>
      </dgm:prSet>
      <dgm:spPr/>
    </dgm:pt>
    <dgm:pt modelId="{C4F0B480-AB2E-45D4-AD5A-0F9BDE341887}" type="pres">
      <dgm:prSet presAssocID="{589AC583-0766-4FFC-A1D8-C924F0DD9AA7}" presName="gear1" presStyleLbl="node1" presStyleIdx="0" presStyleCnt="3">
        <dgm:presLayoutVars>
          <dgm:chMax val="1"/>
          <dgm:bulletEnabled val="1"/>
        </dgm:presLayoutVars>
      </dgm:prSet>
      <dgm:spPr/>
    </dgm:pt>
    <dgm:pt modelId="{83D5685F-4FAD-4516-9D02-293FFBD91573}" type="pres">
      <dgm:prSet presAssocID="{589AC583-0766-4FFC-A1D8-C924F0DD9AA7}" presName="gear1srcNode" presStyleLbl="node1" presStyleIdx="0" presStyleCnt="3"/>
      <dgm:spPr/>
    </dgm:pt>
    <dgm:pt modelId="{D423EC62-58A7-45B5-91DB-D254661CE4D3}" type="pres">
      <dgm:prSet presAssocID="{589AC583-0766-4FFC-A1D8-C924F0DD9AA7}" presName="gear1dstNode" presStyleLbl="node1" presStyleIdx="0" presStyleCnt="3"/>
      <dgm:spPr/>
    </dgm:pt>
    <dgm:pt modelId="{A8440E4B-22E2-468D-89EC-DE81CA1DDAB2}" type="pres">
      <dgm:prSet presAssocID="{356DD624-A7DD-4CD6-87F4-6214ADDB4674}" presName="gear2" presStyleLbl="node1" presStyleIdx="1" presStyleCnt="3">
        <dgm:presLayoutVars>
          <dgm:chMax val="1"/>
          <dgm:bulletEnabled val="1"/>
        </dgm:presLayoutVars>
      </dgm:prSet>
      <dgm:spPr/>
    </dgm:pt>
    <dgm:pt modelId="{D29AF7C5-E265-4790-8B52-6B0108B1498B}" type="pres">
      <dgm:prSet presAssocID="{356DD624-A7DD-4CD6-87F4-6214ADDB4674}" presName="gear2srcNode" presStyleLbl="node1" presStyleIdx="1" presStyleCnt="3"/>
      <dgm:spPr/>
    </dgm:pt>
    <dgm:pt modelId="{99163788-1A87-404B-8F70-C54400F29C68}" type="pres">
      <dgm:prSet presAssocID="{356DD624-A7DD-4CD6-87F4-6214ADDB4674}" presName="gear2dstNode" presStyleLbl="node1" presStyleIdx="1" presStyleCnt="3"/>
      <dgm:spPr/>
    </dgm:pt>
    <dgm:pt modelId="{478F2762-C347-43F6-BEEE-44F744B6EF08}" type="pres">
      <dgm:prSet presAssocID="{813E8160-0345-4F83-9E43-43CA192C6634}" presName="gear3" presStyleLbl="node1" presStyleIdx="2" presStyleCnt="3"/>
      <dgm:spPr/>
    </dgm:pt>
    <dgm:pt modelId="{516E8F79-29F3-4BFD-A4BD-03D736A58198}" type="pres">
      <dgm:prSet presAssocID="{813E8160-0345-4F83-9E43-43CA192C6634}" presName="gear3tx" presStyleLbl="node1" presStyleIdx="2" presStyleCnt="3">
        <dgm:presLayoutVars>
          <dgm:chMax val="1"/>
          <dgm:bulletEnabled val="1"/>
        </dgm:presLayoutVars>
      </dgm:prSet>
      <dgm:spPr/>
    </dgm:pt>
    <dgm:pt modelId="{22B37691-4820-42C2-B2A0-004F3416B45B}" type="pres">
      <dgm:prSet presAssocID="{813E8160-0345-4F83-9E43-43CA192C6634}" presName="gear3srcNode" presStyleLbl="node1" presStyleIdx="2" presStyleCnt="3"/>
      <dgm:spPr/>
    </dgm:pt>
    <dgm:pt modelId="{CF28D3DD-357E-4892-86EE-4B0CB6198AB9}" type="pres">
      <dgm:prSet presAssocID="{813E8160-0345-4F83-9E43-43CA192C6634}" presName="gear3dstNode" presStyleLbl="node1" presStyleIdx="2" presStyleCnt="3"/>
      <dgm:spPr/>
    </dgm:pt>
    <dgm:pt modelId="{24F0643A-A6B8-47CF-9861-355FFB6435FD}" type="pres">
      <dgm:prSet presAssocID="{FF49960F-0D67-4F60-A115-C166D97E50D3}" presName="connector1" presStyleLbl="sibTrans2D1" presStyleIdx="0" presStyleCnt="3"/>
      <dgm:spPr/>
    </dgm:pt>
    <dgm:pt modelId="{8E439A72-D64B-4DA4-BD59-251DB492C7B3}" type="pres">
      <dgm:prSet presAssocID="{D7CF25EF-19A5-43F4-BBC8-82309B419B4D}" presName="connector2" presStyleLbl="sibTrans2D1" presStyleIdx="1" presStyleCnt="3"/>
      <dgm:spPr/>
    </dgm:pt>
    <dgm:pt modelId="{50D86E5A-3C2B-4B2D-B588-F89C10F4CB90}" type="pres">
      <dgm:prSet presAssocID="{C782719A-7977-4A1E-B351-CBA42C64C550}" presName="connector3" presStyleLbl="sibTrans2D1" presStyleIdx="2" presStyleCnt="3"/>
      <dgm:spPr/>
    </dgm:pt>
  </dgm:ptLst>
  <dgm:cxnLst>
    <dgm:cxn modelId="{81336702-4B5E-4FBD-B273-7091C1873B80}" type="presOf" srcId="{589AC583-0766-4FFC-A1D8-C924F0DD9AA7}" destId="{83D5685F-4FAD-4516-9D02-293FFBD91573}" srcOrd="1" destOrd="0" presId="urn:microsoft.com/office/officeart/2005/8/layout/gear1"/>
    <dgm:cxn modelId="{67F0FE1C-81A9-4AF9-A1D7-F7014A0B6183}" type="presOf" srcId="{D7CF25EF-19A5-43F4-BBC8-82309B419B4D}" destId="{8E439A72-D64B-4DA4-BD59-251DB492C7B3}" srcOrd="0" destOrd="0" presId="urn:microsoft.com/office/officeart/2005/8/layout/gear1"/>
    <dgm:cxn modelId="{4D004B2C-9BCD-46DF-AE7D-BA71286418A3}" type="presOf" srcId="{813E8160-0345-4F83-9E43-43CA192C6634}" destId="{516E8F79-29F3-4BFD-A4BD-03D736A58198}" srcOrd="1" destOrd="0" presId="urn:microsoft.com/office/officeart/2005/8/layout/gear1"/>
    <dgm:cxn modelId="{C3EC216F-DE4E-476E-BE64-551FCD92B1FC}" type="presOf" srcId="{813E8160-0345-4F83-9E43-43CA192C6634}" destId="{478F2762-C347-43F6-BEEE-44F744B6EF08}" srcOrd="0" destOrd="0" presId="urn:microsoft.com/office/officeart/2005/8/layout/gear1"/>
    <dgm:cxn modelId="{CF83F97E-B1C2-4287-820A-B8CD24A45832}" srcId="{B5EA1ED6-7F20-4CE5-B2A3-8BAA53B49F50}" destId="{589AC583-0766-4FFC-A1D8-C924F0DD9AA7}" srcOrd="0" destOrd="0" parTransId="{7464C14F-9801-4702-BE48-4A048744C28F}" sibTransId="{FF49960F-0D67-4F60-A115-C166D97E50D3}"/>
    <dgm:cxn modelId="{0F74CF84-94EC-47E3-9C99-23F858E8AA65}" type="presOf" srcId="{C782719A-7977-4A1E-B351-CBA42C64C550}" destId="{50D86E5A-3C2B-4B2D-B588-F89C10F4CB90}" srcOrd="0" destOrd="0" presId="urn:microsoft.com/office/officeart/2005/8/layout/gear1"/>
    <dgm:cxn modelId="{B847DA85-0CD0-41B0-929E-A9C37008FD37}" type="presOf" srcId="{356DD624-A7DD-4CD6-87F4-6214ADDB4674}" destId="{D29AF7C5-E265-4790-8B52-6B0108B1498B}" srcOrd="1" destOrd="0" presId="urn:microsoft.com/office/officeart/2005/8/layout/gear1"/>
    <dgm:cxn modelId="{84A97894-F707-418C-94EA-BF56E1FFD18F}" type="presOf" srcId="{356DD624-A7DD-4CD6-87F4-6214ADDB4674}" destId="{A8440E4B-22E2-468D-89EC-DE81CA1DDAB2}" srcOrd="0" destOrd="0" presId="urn:microsoft.com/office/officeart/2005/8/layout/gear1"/>
    <dgm:cxn modelId="{4D6F74A7-B5D8-4FF2-80CF-7E3227AF5132}" type="presOf" srcId="{589AC583-0766-4FFC-A1D8-C924F0DD9AA7}" destId="{D423EC62-58A7-45B5-91DB-D254661CE4D3}" srcOrd="2" destOrd="0" presId="urn:microsoft.com/office/officeart/2005/8/layout/gear1"/>
    <dgm:cxn modelId="{638C9EAD-81AB-4C31-BD7C-CD63CF918584}" type="presOf" srcId="{589AC583-0766-4FFC-A1D8-C924F0DD9AA7}" destId="{C4F0B480-AB2E-45D4-AD5A-0F9BDE341887}" srcOrd="0" destOrd="0" presId="urn:microsoft.com/office/officeart/2005/8/layout/gear1"/>
    <dgm:cxn modelId="{2D0EB2B2-FB71-41BF-931C-39DD6A7D7F82}" srcId="{B5EA1ED6-7F20-4CE5-B2A3-8BAA53B49F50}" destId="{813E8160-0345-4F83-9E43-43CA192C6634}" srcOrd="2" destOrd="0" parTransId="{4387AFBF-B565-4105-95AE-BF191F8AB37C}" sibTransId="{C782719A-7977-4A1E-B351-CBA42C64C550}"/>
    <dgm:cxn modelId="{672755BF-1040-43B5-8248-F7869A56881F}" srcId="{B5EA1ED6-7F20-4CE5-B2A3-8BAA53B49F50}" destId="{356DD624-A7DD-4CD6-87F4-6214ADDB4674}" srcOrd="1" destOrd="0" parTransId="{C28B80C0-8379-4728-8331-C961BBEAE808}" sibTransId="{D7CF25EF-19A5-43F4-BBC8-82309B419B4D}"/>
    <dgm:cxn modelId="{C503F9C5-735D-4175-BAFC-228CA39AE26F}" type="presOf" srcId="{B5EA1ED6-7F20-4CE5-B2A3-8BAA53B49F50}" destId="{29A88441-1BB7-441A-98EA-894C9C497CC4}" srcOrd="0" destOrd="0" presId="urn:microsoft.com/office/officeart/2005/8/layout/gear1"/>
    <dgm:cxn modelId="{64BB1CDC-B733-4FC3-92B3-E736F01E1FD8}" type="presOf" srcId="{813E8160-0345-4F83-9E43-43CA192C6634}" destId="{CF28D3DD-357E-4892-86EE-4B0CB6198AB9}" srcOrd="3" destOrd="0" presId="urn:microsoft.com/office/officeart/2005/8/layout/gear1"/>
    <dgm:cxn modelId="{F7FC63E0-8BF2-4487-A87D-4A1823A1A546}" type="presOf" srcId="{813E8160-0345-4F83-9E43-43CA192C6634}" destId="{22B37691-4820-42C2-B2A0-004F3416B45B}" srcOrd="2" destOrd="0" presId="urn:microsoft.com/office/officeart/2005/8/layout/gear1"/>
    <dgm:cxn modelId="{26383FFC-1A9F-4367-B893-C88C1E2A76BC}" type="presOf" srcId="{FF49960F-0D67-4F60-A115-C166D97E50D3}" destId="{24F0643A-A6B8-47CF-9861-355FFB6435FD}" srcOrd="0" destOrd="0" presId="urn:microsoft.com/office/officeart/2005/8/layout/gear1"/>
    <dgm:cxn modelId="{7A155EFE-8C1B-4A67-8A22-FC26819AA995}" type="presOf" srcId="{356DD624-A7DD-4CD6-87F4-6214ADDB4674}" destId="{99163788-1A87-404B-8F70-C54400F29C68}" srcOrd="2" destOrd="0" presId="urn:microsoft.com/office/officeart/2005/8/layout/gear1"/>
    <dgm:cxn modelId="{9267786F-3759-4E3B-8682-5952966DFB18}" type="presParOf" srcId="{29A88441-1BB7-441A-98EA-894C9C497CC4}" destId="{C4F0B480-AB2E-45D4-AD5A-0F9BDE341887}" srcOrd="0" destOrd="0" presId="urn:microsoft.com/office/officeart/2005/8/layout/gear1"/>
    <dgm:cxn modelId="{C30B9967-FD89-4788-A11C-DBECAC8B9158}" type="presParOf" srcId="{29A88441-1BB7-441A-98EA-894C9C497CC4}" destId="{83D5685F-4FAD-4516-9D02-293FFBD91573}" srcOrd="1" destOrd="0" presId="urn:microsoft.com/office/officeart/2005/8/layout/gear1"/>
    <dgm:cxn modelId="{C7483FDC-7561-4C8F-A443-DF51A1398DDC}" type="presParOf" srcId="{29A88441-1BB7-441A-98EA-894C9C497CC4}" destId="{D423EC62-58A7-45B5-91DB-D254661CE4D3}" srcOrd="2" destOrd="0" presId="urn:microsoft.com/office/officeart/2005/8/layout/gear1"/>
    <dgm:cxn modelId="{16D53C9B-4B1D-463B-822E-1CB6DD485E2D}" type="presParOf" srcId="{29A88441-1BB7-441A-98EA-894C9C497CC4}" destId="{A8440E4B-22E2-468D-89EC-DE81CA1DDAB2}" srcOrd="3" destOrd="0" presId="urn:microsoft.com/office/officeart/2005/8/layout/gear1"/>
    <dgm:cxn modelId="{59264F34-E175-49CF-8FE5-BAEF6410F77C}" type="presParOf" srcId="{29A88441-1BB7-441A-98EA-894C9C497CC4}" destId="{D29AF7C5-E265-4790-8B52-6B0108B1498B}" srcOrd="4" destOrd="0" presId="urn:microsoft.com/office/officeart/2005/8/layout/gear1"/>
    <dgm:cxn modelId="{D4CBF842-27EE-4C2E-A1DB-D2BDC9BCFA7F}" type="presParOf" srcId="{29A88441-1BB7-441A-98EA-894C9C497CC4}" destId="{99163788-1A87-404B-8F70-C54400F29C68}" srcOrd="5" destOrd="0" presId="urn:microsoft.com/office/officeart/2005/8/layout/gear1"/>
    <dgm:cxn modelId="{566A1E98-5AE4-49A9-9C81-BC1CD3E75BEF}" type="presParOf" srcId="{29A88441-1BB7-441A-98EA-894C9C497CC4}" destId="{478F2762-C347-43F6-BEEE-44F744B6EF08}" srcOrd="6" destOrd="0" presId="urn:microsoft.com/office/officeart/2005/8/layout/gear1"/>
    <dgm:cxn modelId="{7AEB31EC-DCD9-49A3-BD8A-2F390CD3B8AB}" type="presParOf" srcId="{29A88441-1BB7-441A-98EA-894C9C497CC4}" destId="{516E8F79-29F3-4BFD-A4BD-03D736A58198}" srcOrd="7" destOrd="0" presId="urn:microsoft.com/office/officeart/2005/8/layout/gear1"/>
    <dgm:cxn modelId="{F69CAAD5-9F4D-4BB6-8112-04CA302E793D}" type="presParOf" srcId="{29A88441-1BB7-441A-98EA-894C9C497CC4}" destId="{22B37691-4820-42C2-B2A0-004F3416B45B}" srcOrd="8" destOrd="0" presId="urn:microsoft.com/office/officeart/2005/8/layout/gear1"/>
    <dgm:cxn modelId="{466C5CFD-3C88-41D4-A0D6-773C103638F4}" type="presParOf" srcId="{29A88441-1BB7-441A-98EA-894C9C497CC4}" destId="{CF28D3DD-357E-4892-86EE-4B0CB6198AB9}" srcOrd="9" destOrd="0" presId="urn:microsoft.com/office/officeart/2005/8/layout/gear1"/>
    <dgm:cxn modelId="{14EA7DC2-399E-4544-8940-487FBD4DA210}" type="presParOf" srcId="{29A88441-1BB7-441A-98EA-894C9C497CC4}" destId="{24F0643A-A6B8-47CF-9861-355FFB6435FD}" srcOrd="10" destOrd="0" presId="urn:microsoft.com/office/officeart/2005/8/layout/gear1"/>
    <dgm:cxn modelId="{1E7E0FFC-FF27-4AFB-9888-94440158ADE2}" type="presParOf" srcId="{29A88441-1BB7-441A-98EA-894C9C497CC4}" destId="{8E439A72-D64B-4DA4-BD59-251DB492C7B3}" srcOrd="11" destOrd="0" presId="urn:microsoft.com/office/officeart/2005/8/layout/gear1"/>
    <dgm:cxn modelId="{DA3FC404-D2B6-4E49-B34A-111F164467C5}" type="presParOf" srcId="{29A88441-1BB7-441A-98EA-894C9C497CC4}" destId="{50D86E5A-3C2B-4B2D-B588-F89C10F4CB90}"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16204-E570-4712-923C-6FC0BEA2A392}" type="doc">
      <dgm:prSet loTypeId="urn:microsoft.com/office/officeart/2005/8/layout/hierarchy3" loCatId="list" qsTypeId="urn:microsoft.com/office/officeart/2005/8/quickstyle/simple1" qsCatId="simple" csTypeId="urn:microsoft.com/office/officeart/2005/8/colors/colorful2" csCatId="colorful" phldr="1"/>
      <dgm:spPr/>
      <dgm:t>
        <a:bodyPr/>
        <a:lstStyle/>
        <a:p>
          <a:endParaRPr lang="en-SG"/>
        </a:p>
      </dgm:t>
    </dgm:pt>
    <dgm:pt modelId="{D3FF16B7-DDCA-4F8B-B129-F9ADF6B5A6F2}">
      <dgm:prSet phldrT="[Text]"/>
      <dgm:spPr/>
      <dgm:t>
        <a:bodyPr/>
        <a:lstStyle/>
        <a:p>
          <a:r>
            <a:rPr lang="en-SG" dirty="0"/>
            <a:t>Gini index: 0</a:t>
          </a:r>
        </a:p>
      </dgm:t>
    </dgm:pt>
    <dgm:pt modelId="{1D78D6ED-F6E7-4319-9F6A-79F5DEA2D3B2}" type="parTrans" cxnId="{058E8FB7-E93F-4005-AA4A-D39E363C606E}">
      <dgm:prSet/>
      <dgm:spPr/>
      <dgm:t>
        <a:bodyPr/>
        <a:lstStyle/>
        <a:p>
          <a:endParaRPr lang="en-SG"/>
        </a:p>
      </dgm:t>
    </dgm:pt>
    <dgm:pt modelId="{53AA7BCD-EB03-4514-B311-DEE532A90268}" type="sibTrans" cxnId="{058E8FB7-E93F-4005-AA4A-D39E363C606E}">
      <dgm:prSet/>
      <dgm:spPr/>
      <dgm:t>
        <a:bodyPr/>
        <a:lstStyle/>
        <a:p>
          <a:endParaRPr lang="en-SG"/>
        </a:p>
      </dgm:t>
    </dgm:pt>
    <dgm:pt modelId="{68494B93-01CA-4C80-A808-6CD8C52C0024}">
      <dgm:prSet phldrT="[Text]"/>
      <dgm:spPr/>
      <dgm:t>
        <a:bodyPr/>
        <a:lstStyle/>
        <a:p>
          <a:r>
            <a:rPr lang="en-SG" dirty="0"/>
            <a:t>Perfect efficient</a:t>
          </a:r>
        </a:p>
      </dgm:t>
    </dgm:pt>
    <dgm:pt modelId="{115204C4-E747-403F-979A-AFC53AB968A2}" type="parTrans" cxnId="{0E637C4D-B70C-4697-8862-C8E8CE5E7B17}">
      <dgm:prSet/>
      <dgm:spPr/>
      <dgm:t>
        <a:bodyPr/>
        <a:lstStyle/>
        <a:p>
          <a:endParaRPr lang="en-SG"/>
        </a:p>
      </dgm:t>
    </dgm:pt>
    <dgm:pt modelId="{234910DE-0852-4A71-AFC2-F031F8FB8C08}" type="sibTrans" cxnId="{0E637C4D-B70C-4697-8862-C8E8CE5E7B17}">
      <dgm:prSet/>
      <dgm:spPr/>
      <dgm:t>
        <a:bodyPr/>
        <a:lstStyle/>
        <a:p>
          <a:endParaRPr lang="en-SG"/>
        </a:p>
      </dgm:t>
    </dgm:pt>
    <dgm:pt modelId="{F03D8EE3-2466-4C19-9B44-5F32C73F97B9}">
      <dgm:prSet phldrT="[Text]"/>
      <dgm:spPr/>
      <dgm:t>
        <a:bodyPr/>
        <a:lstStyle/>
        <a:p>
          <a:r>
            <a:rPr lang="en-SG" dirty="0"/>
            <a:t>Absolute equality</a:t>
          </a:r>
        </a:p>
      </dgm:t>
    </dgm:pt>
    <dgm:pt modelId="{10E39057-ED1F-4E87-B4F3-AB6C15A3D53C}" type="parTrans" cxnId="{DF8BCB9D-2C8D-4134-A053-EE5508711A24}">
      <dgm:prSet/>
      <dgm:spPr/>
      <dgm:t>
        <a:bodyPr/>
        <a:lstStyle/>
        <a:p>
          <a:endParaRPr lang="en-SG"/>
        </a:p>
      </dgm:t>
    </dgm:pt>
    <dgm:pt modelId="{97C990B3-82BF-46F2-A68F-88A01BB88C98}" type="sibTrans" cxnId="{DF8BCB9D-2C8D-4134-A053-EE5508711A24}">
      <dgm:prSet/>
      <dgm:spPr/>
      <dgm:t>
        <a:bodyPr/>
        <a:lstStyle/>
        <a:p>
          <a:endParaRPr lang="en-SG"/>
        </a:p>
      </dgm:t>
    </dgm:pt>
    <dgm:pt modelId="{D377F439-FA84-4863-9FDA-30B6892F18BB}">
      <dgm:prSet phldrT="[Text]"/>
      <dgm:spPr/>
      <dgm:t>
        <a:bodyPr/>
        <a:lstStyle/>
        <a:p>
          <a:r>
            <a:rPr lang="en-SG" dirty="0"/>
            <a:t>Gini index: 1</a:t>
          </a:r>
        </a:p>
      </dgm:t>
    </dgm:pt>
    <dgm:pt modelId="{0AF6F41A-FCBD-4366-99E5-638C649D6B69}" type="parTrans" cxnId="{96746DA6-3867-42E1-BA69-00C81CD18A0A}">
      <dgm:prSet/>
      <dgm:spPr/>
      <dgm:t>
        <a:bodyPr/>
        <a:lstStyle/>
        <a:p>
          <a:endParaRPr lang="en-SG"/>
        </a:p>
      </dgm:t>
    </dgm:pt>
    <dgm:pt modelId="{C782D14E-EF53-45D1-A498-9041E5409F96}" type="sibTrans" cxnId="{96746DA6-3867-42E1-BA69-00C81CD18A0A}">
      <dgm:prSet/>
      <dgm:spPr/>
      <dgm:t>
        <a:bodyPr/>
        <a:lstStyle/>
        <a:p>
          <a:endParaRPr lang="en-SG"/>
        </a:p>
      </dgm:t>
    </dgm:pt>
    <dgm:pt modelId="{A23DB4A8-E10B-478E-9C2D-895DF68531EE}">
      <dgm:prSet phldrT="[Text]"/>
      <dgm:spPr/>
      <dgm:t>
        <a:bodyPr/>
        <a:lstStyle/>
        <a:p>
          <a:r>
            <a:rPr lang="en-SG" dirty="0"/>
            <a:t>Least efficient</a:t>
          </a:r>
        </a:p>
      </dgm:t>
    </dgm:pt>
    <dgm:pt modelId="{EA363EAA-0959-417F-837E-7AE68F6E0CD1}" type="parTrans" cxnId="{BDB7EFE1-FA81-4834-997E-A2188BA48E55}">
      <dgm:prSet/>
      <dgm:spPr/>
      <dgm:t>
        <a:bodyPr/>
        <a:lstStyle/>
        <a:p>
          <a:endParaRPr lang="en-SG"/>
        </a:p>
      </dgm:t>
    </dgm:pt>
    <dgm:pt modelId="{D952D65B-8F44-421D-84A2-2C10B8B508FC}" type="sibTrans" cxnId="{BDB7EFE1-FA81-4834-997E-A2188BA48E55}">
      <dgm:prSet/>
      <dgm:spPr/>
      <dgm:t>
        <a:bodyPr/>
        <a:lstStyle/>
        <a:p>
          <a:endParaRPr lang="en-SG"/>
        </a:p>
      </dgm:t>
    </dgm:pt>
    <dgm:pt modelId="{19DAC0BE-D991-4A1A-B8FC-11A2B02C9033}">
      <dgm:prSet phldrT="[Text]"/>
      <dgm:spPr/>
      <dgm:t>
        <a:bodyPr/>
        <a:lstStyle/>
        <a:p>
          <a:r>
            <a:rPr lang="en-SG" dirty="0"/>
            <a:t>Extreme inequality</a:t>
          </a:r>
        </a:p>
      </dgm:t>
    </dgm:pt>
    <dgm:pt modelId="{D18872CF-1534-451D-B569-1BA6F1497885}" type="parTrans" cxnId="{98C7264A-969C-4EF2-9F27-4988595A7BD6}">
      <dgm:prSet/>
      <dgm:spPr/>
      <dgm:t>
        <a:bodyPr/>
        <a:lstStyle/>
        <a:p>
          <a:endParaRPr lang="en-SG"/>
        </a:p>
      </dgm:t>
    </dgm:pt>
    <dgm:pt modelId="{DE0B20E9-0D22-4C33-AD00-5F435757BCB7}" type="sibTrans" cxnId="{98C7264A-969C-4EF2-9F27-4988595A7BD6}">
      <dgm:prSet/>
      <dgm:spPr/>
      <dgm:t>
        <a:bodyPr/>
        <a:lstStyle/>
        <a:p>
          <a:endParaRPr lang="en-SG"/>
        </a:p>
      </dgm:t>
    </dgm:pt>
    <dgm:pt modelId="{B9D0D1E9-635B-40EB-9E21-9EEB6A21EB51}" type="pres">
      <dgm:prSet presAssocID="{36816204-E570-4712-923C-6FC0BEA2A392}" presName="diagram" presStyleCnt="0">
        <dgm:presLayoutVars>
          <dgm:chPref val="1"/>
          <dgm:dir/>
          <dgm:animOne val="branch"/>
          <dgm:animLvl val="lvl"/>
          <dgm:resizeHandles/>
        </dgm:presLayoutVars>
      </dgm:prSet>
      <dgm:spPr/>
    </dgm:pt>
    <dgm:pt modelId="{BFF2AE0C-1F84-4FB5-B306-6942827B6CEC}" type="pres">
      <dgm:prSet presAssocID="{D3FF16B7-DDCA-4F8B-B129-F9ADF6B5A6F2}" presName="root" presStyleCnt="0"/>
      <dgm:spPr/>
    </dgm:pt>
    <dgm:pt modelId="{DC8A5E28-3091-4FD1-8B22-E3EB0C74C9A3}" type="pres">
      <dgm:prSet presAssocID="{D3FF16B7-DDCA-4F8B-B129-F9ADF6B5A6F2}" presName="rootComposite" presStyleCnt="0"/>
      <dgm:spPr/>
    </dgm:pt>
    <dgm:pt modelId="{F09DAD21-33AB-4F46-81A0-782CEDF45717}" type="pres">
      <dgm:prSet presAssocID="{D3FF16B7-DDCA-4F8B-B129-F9ADF6B5A6F2}" presName="rootText" presStyleLbl="node1" presStyleIdx="0" presStyleCnt="2"/>
      <dgm:spPr/>
    </dgm:pt>
    <dgm:pt modelId="{0EF7671D-076A-4CF2-92C9-CD771FC848FD}" type="pres">
      <dgm:prSet presAssocID="{D3FF16B7-DDCA-4F8B-B129-F9ADF6B5A6F2}" presName="rootConnector" presStyleLbl="node1" presStyleIdx="0" presStyleCnt="2"/>
      <dgm:spPr/>
    </dgm:pt>
    <dgm:pt modelId="{BA87AFB1-2864-4037-92C4-F633C6852E7C}" type="pres">
      <dgm:prSet presAssocID="{D3FF16B7-DDCA-4F8B-B129-F9ADF6B5A6F2}" presName="childShape" presStyleCnt="0"/>
      <dgm:spPr/>
    </dgm:pt>
    <dgm:pt modelId="{0DBEC9F5-83E2-4D12-93D9-424F2A842023}" type="pres">
      <dgm:prSet presAssocID="{115204C4-E747-403F-979A-AFC53AB968A2}" presName="Name13" presStyleLbl="parChTrans1D2" presStyleIdx="0" presStyleCnt="4"/>
      <dgm:spPr/>
    </dgm:pt>
    <dgm:pt modelId="{1DDBF99D-AAD3-4857-934C-BB1623708FBF}" type="pres">
      <dgm:prSet presAssocID="{68494B93-01CA-4C80-A808-6CD8C52C0024}" presName="childText" presStyleLbl="bgAcc1" presStyleIdx="0" presStyleCnt="4">
        <dgm:presLayoutVars>
          <dgm:bulletEnabled val="1"/>
        </dgm:presLayoutVars>
      </dgm:prSet>
      <dgm:spPr/>
    </dgm:pt>
    <dgm:pt modelId="{ED39F1A6-ADA1-4227-A7AA-1F03BA070E8C}" type="pres">
      <dgm:prSet presAssocID="{10E39057-ED1F-4E87-B4F3-AB6C15A3D53C}" presName="Name13" presStyleLbl="parChTrans1D2" presStyleIdx="1" presStyleCnt="4"/>
      <dgm:spPr/>
    </dgm:pt>
    <dgm:pt modelId="{1A6EC8F8-1A68-4C01-87BD-C99BAE5B207C}" type="pres">
      <dgm:prSet presAssocID="{F03D8EE3-2466-4C19-9B44-5F32C73F97B9}" presName="childText" presStyleLbl="bgAcc1" presStyleIdx="1" presStyleCnt="4">
        <dgm:presLayoutVars>
          <dgm:bulletEnabled val="1"/>
        </dgm:presLayoutVars>
      </dgm:prSet>
      <dgm:spPr/>
    </dgm:pt>
    <dgm:pt modelId="{06EDDA93-1947-4583-840D-B25B01ACECA9}" type="pres">
      <dgm:prSet presAssocID="{D377F439-FA84-4863-9FDA-30B6892F18BB}" presName="root" presStyleCnt="0"/>
      <dgm:spPr/>
    </dgm:pt>
    <dgm:pt modelId="{857545C6-5325-4787-BBC3-F74E990B58EB}" type="pres">
      <dgm:prSet presAssocID="{D377F439-FA84-4863-9FDA-30B6892F18BB}" presName="rootComposite" presStyleCnt="0"/>
      <dgm:spPr/>
    </dgm:pt>
    <dgm:pt modelId="{12D28081-BF4D-47A2-A042-008948860BDE}" type="pres">
      <dgm:prSet presAssocID="{D377F439-FA84-4863-9FDA-30B6892F18BB}" presName="rootText" presStyleLbl="node1" presStyleIdx="1" presStyleCnt="2"/>
      <dgm:spPr/>
    </dgm:pt>
    <dgm:pt modelId="{9365DF2C-BAFA-4D61-B508-B7DD11727364}" type="pres">
      <dgm:prSet presAssocID="{D377F439-FA84-4863-9FDA-30B6892F18BB}" presName="rootConnector" presStyleLbl="node1" presStyleIdx="1" presStyleCnt="2"/>
      <dgm:spPr/>
    </dgm:pt>
    <dgm:pt modelId="{8E6B1D4A-895A-41A3-99F0-3579052B4D44}" type="pres">
      <dgm:prSet presAssocID="{D377F439-FA84-4863-9FDA-30B6892F18BB}" presName="childShape" presStyleCnt="0"/>
      <dgm:spPr/>
    </dgm:pt>
    <dgm:pt modelId="{F5A310B4-B6B4-456C-A600-08825C9F5D9F}" type="pres">
      <dgm:prSet presAssocID="{EA363EAA-0959-417F-837E-7AE68F6E0CD1}" presName="Name13" presStyleLbl="parChTrans1D2" presStyleIdx="2" presStyleCnt="4"/>
      <dgm:spPr/>
    </dgm:pt>
    <dgm:pt modelId="{3758C997-5241-4DF2-9567-981AF252A4FA}" type="pres">
      <dgm:prSet presAssocID="{A23DB4A8-E10B-478E-9C2D-895DF68531EE}" presName="childText" presStyleLbl="bgAcc1" presStyleIdx="2" presStyleCnt="4">
        <dgm:presLayoutVars>
          <dgm:bulletEnabled val="1"/>
        </dgm:presLayoutVars>
      </dgm:prSet>
      <dgm:spPr/>
    </dgm:pt>
    <dgm:pt modelId="{E5486635-5BA4-44B5-A375-8BF1A7FF748A}" type="pres">
      <dgm:prSet presAssocID="{D18872CF-1534-451D-B569-1BA6F1497885}" presName="Name13" presStyleLbl="parChTrans1D2" presStyleIdx="3" presStyleCnt="4"/>
      <dgm:spPr/>
    </dgm:pt>
    <dgm:pt modelId="{DF18C705-463E-4890-94E5-7577FFC8DF96}" type="pres">
      <dgm:prSet presAssocID="{19DAC0BE-D991-4A1A-B8FC-11A2B02C9033}" presName="childText" presStyleLbl="bgAcc1" presStyleIdx="3" presStyleCnt="4">
        <dgm:presLayoutVars>
          <dgm:bulletEnabled val="1"/>
        </dgm:presLayoutVars>
      </dgm:prSet>
      <dgm:spPr/>
    </dgm:pt>
  </dgm:ptLst>
  <dgm:cxnLst>
    <dgm:cxn modelId="{0F2B8D06-F9F3-482A-A6E4-2DE6FD30FFC2}" type="presOf" srcId="{D377F439-FA84-4863-9FDA-30B6892F18BB}" destId="{12D28081-BF4D-47A2-A042-008948860BDE}" srcOrd="0" destOrd="0" presId="urn:microsoft.com/office/officeart/2005/8/layout/hierarchy3"/>
    <dgm:cxn modelId="{2E094607-7ABA-48CF-95A0-4D820A3ECBA3}" type="presOf" srcId="{10E39057-ED1F-4E87-B4F3-AB6C15A3D53C}" destId="{ED39F1A6-ADA1-4227-A7AA-1F03BA070E8C}" srcOrd="0" destOrd="0" presId="urn:microsoft.com/office/officeart/2005/8/layout/hierarchy3"/>
    <dgm:cxn modelId="{F308891B-6009-469A-8A19-E7D0929D7F9C}" type="presOf" srcId="{115204C4-E747-403F-979A-AFC53AB968A2}" destId="{0DBEC9F5-83E2-4D12-93D9-424F2A842023}" srcOrd="0" destOrd="0" presId="urn:microsoft.com/office/officeart/2005/8/layout/hierarchy3"/>
    <dgm:cxn modelId="{AA89475D-5995-4FD5-9C4C-50FEB4010023}" type="presOf" srcId="{68494B93-01CA-4C80-A808-6CD8C52C0024}" destId="{1DDBF99D-AAD3-4857-934C-BB1623708FBF}" srcOrd="0" destOrd="0" presId="urn:microsoft.com/office/officeart/2005/8/layout/hierarchy3"/>
    <dgm:cxn modelId="{E124E742-2F96-4D54-8899-A3E0DA31092B}" type="presOf" srcId="{EA363EAA-0959-417F-837E-7AE68F6E0CD1}" destId="{F5A310B4-B6B4-456C-A600-08825C9F5D9F}" srcOrd="0" destOrd="0" presId="urn:microsoft.com/office/officeart/2005/8/layout/hierarchy3"/>
    <dgm:cxn modelId="{98C7264A-969C-4EF2-9F27-4988595A7BD6}" srcId="{D377F439-FA84-4863-9FDA-30B6892F18BB}" destId="{19DAC0BE-D991-4A1A-B8FC-11A2B02C9033}" srcOrd="1" destOrd="0" parTransId="{D18872CF-1534-451D-B569-1BA6F1497885}" sibTransId="{DE0B20E9-0D22-4C33-AD00-5F435757BCB7}"/>
    <dgm:cxn modelId="{0E637C4D-B70C-4697-8862-C8E8CE5E7B17}" srcId="{D3FF16B7-DDCA-4F8B-B129-F9ADF6B5A6F2}" destId="{68494B93-01CA-4C80-A808-6CD8C52C0024}" srcOrd="0" destOrd="0" parTransId="{115204C4-E747-403F-979A-AFC53AB968A2}" sibTransId="{234910DE-0852-4A71-AFC2-F031F8FB8C08}"/>
    <dgm:cxn modelId="{CE389E74-0935-4CF2-8AF9-99757A45D51E}" type="presOf" srcId="{19DAC0BE-D991-4A1A-B8FC-11A2B02C9033}" destId="{DF18C705-463E-4890-94E5-7577FFC8DF96}" srcOrd="0" destOrd="0" presId="urn:microsoft.com/office/officeart/2005/8/layout/hierarchy3"/>
    <dgm:cxn modelId="{0D752B86-F67D-4C45-AF30-D9784EF80E8E}" type="presOf" srcId="{D3FF16B7-DDCA-4F8B-B129-F9ADF6B5A6F2}" destId="{F09DAD21-33AB-4F46-81A0-782CEDF45717}" srcOrd="0" destOrd="0" presId="urn:microsoft.com/office/officeart/2005/8/layout/hierarchy3"/>
    <dgm:cxn modelId="{3FF17587-1A86-4B65-9166-B2CC33E4BDD7}" type="presOf" srcId="{F03D8EE3-2466-4C19-9B44-5F32C73F97B9}" destId="{1A6EC8F8-1A68-4C01-87BD-C99BAE5B207C}" srcOrd="0" destOrd="0" presId="urn:microsoft.com/office/officeart/2005/8/layout/hierarchy3"/>
    <dgm:cxn modelId="{DF8BCB9D-2C8D-4134-A053-EE5508711A24}" srcId="{D3FF16B7-DDCA-4F8B-B129-F9ADF6B5A6F2}" destId="{F03D8EE3-2466-4C19-9B44-5F32C73F97B9}" srcOrd="1" destOrd="0" parTransId="{10E39057-ED1F-4E87-B4F3-AB6C15A3D53C}" sibTransId="{97C990B3-82BF-46F2-A68F-88A01BB88C98}"/>
    <dgm:cxn modelId="{96746DA6-3867-42E1-BA69-00C81CD18A0A}" srcId="{36816204-E570-4712-923C-6FC0BEA2A392}" destId="{D377F439-FA84-4863-9FDA-30B6892F18BB}" srcOrd="1" destOrd="0" parTransId="{0AF6F41A-FCBD-4366-99E5-638C649D6B69}" sibTransId="{C782D14E-EF53-45D1-A498-9041E5409F96}"/>
    <dgm:cxn modelId="{058E8FB7-E93F-4005-AA4A-D39E363C606E}" srcId="{36816204-E570-4712-923C-6FC0BEA2A392}" destId="{D3FF16B7-DDCA-4F8B-B129-F9ADF6B5A6F2}" srcOrd="0" destOrd="0" parTransId="{1D78D6ED-F6E7-4319-9F6A-79F5DEA2D3B2}" sibTransId="{53AA7BCD-EB03-4514-B311-DEE532A90268}"/>
    <dgm:cxn modelId="{F7C4F5B9-E318-40EF-91F8-C12D91A3BBDB}" type="presOf" srcId="{D3FF16B7-DDCA-4F8B-B129-F9ADF6B5A6F2}" destId="{0EF7671D-076A-4CF2-92C9-CD771FC848FD}" srcOrd="1" destOrd="0" presId="urn:microsoft.com/office/officeart/2005/8/layout/hierarchy3"/>
    <dgm:cxn modelId="{4B2069DD-29C0-42DF-8CCD-A9F620FFA613}" type="presOf" srcId="{36816204-E570-4712-923C-6FC0BEA2A392}" destId="{B9D0D1E9-635B-40EB-9E21-9EEB6A21EB51}" srcOrd="0" destOrd="0" presId="urn:microsoft.com/office/officeart/2005/8/layout/hierarchy3"/>
    <dgm:cxn modelId="{BDB7EFE1-FA81-4834-997E-A2188BA48E55}" srcId="{D377F439-FA84-4863-9FDA-30B6892F18BB}" destId="{A23DB4A8-E10B-478E-9C2D-895DF68531EE}" srcOrd="0" destOrd="0" parTransId="{EA363EAA-0959-417F-837E-7AE68F6E0CD1}" sibTransId="{D952D65B-8F44-421D-84A2-2C10B8B508FC}"/>
    <dgm:cxn modelId="{D5E948E8-0064-4E07-A467-ED185C75FB00}" type="presOf" srcId="{D377F439-FA84-4863-9FDA-30B6892F18BB}" destId="{9365DF2C-BAFA-4D61-B508-B7DD11727364}" srcOrd="1" destOrd="0" presId="urn:microsoft.com/office/officeart/2005/8/layout/hierarchy3"/>
    <dgm:cxn modelId="{7F3FF6F1-D058-4289-BE81-364C2FF54CB4}" type="presOf" srcId="{A23DB4A8-E10B-478E-9C2D-895DF68531EE}" destId="{3758C997-5241-4DF2-9567-981AF252A4FA}" srcOrd="0" destOrd="0" presId="urn:microsoft.com/office/officeart/2005/8/layout/hierarchy3"/>
    <dgm:cxn modelId="{38E578FE-9818-4674-AECD-7A2029604B57}" type="presOf" srcId="{D18872CF-1534-451D-B569-1BA6F1497885}" destId="{E5486635-5BA4-44B5-A375-8BF1A7FF748A}" srcOrd="0" destOrd="0" presId="urn:microsoft.com/office/officeart/2005/8/layout/hierarchy3"/>
    <dgm:cxn modelId="{0BBE7251-5302-4E5C-8924-216A680E30D5}" type="presParOf" srcId="{B9D0D1E9-635B-40EB-9E21-9EEB6A21EB51}" destId="{BFF2AE0C-1F84-4FB5-B306-6942827B6CEC}" srcOrd="0" destOrd="0" presId="urn:microsoft.com/office/officeart/2005/8/layout/hierarchy3"/>
    <dgm:cxn modelId="{1586C8EB-BB21-4473-BEFD-46F00CE9A61F}" type="presParOf" srcId="{BFF2AE0C-1F84-4FB5-B306-6942827B6CEC}" destId="{DC8A5E28-3091-4FD1-8B22-E3EB0C74C9A3}" srcOrd="0" destOrd="0" presId="urn:microsoft.com/office/officeart/2005/8/layout/hierarchy3"/>
    <dgm:cxn modelId="{3F189768-4D49-4830-8DA7-4CA7B5B282A7}" type="presParOf" srcId="{DC8A5E28-3091-4FD1-8B22-E3EB0C74C9A3}" destId="{F09DAD21-33AB-4F46-81A0-782CEDF45717}" srcOrd="0" destOrd="0" presId="urn:microsoft.com/office/officeart/2005/8/layout/hierarchy3"/>
    <dgm:cxn modelId="{F86F08E9-8B78-4B22-BDAF-3FC67D301347}" type="presParOf" srcId="{DC8A5E28-3091-4FD1-8B22-E3EB0C74C9A3}" destId="{0EF7671D-076A-4CF2-92C9-CD771FC848FD}" srcOrd="1" destOrd="0" presId="urn:microsoft.com/office/officeart/2005/8/layout/hierarchy3"/>
    <dgm:cxn modelId="{48CBEDF6-08FA-4130-85D5-CB0E8932CFC9}" type="presParOf" srcId="{BFF2AE0C-1F84-4FB5-B306-6942827B6CEC}" destId="{BA87AFB1-2864-4037-92C4-F633C6852E7C}" srcOrd="1" destOrd="0" presId="urn:microsoft.com/office/officeart/2005/8/layout/hierarchy3"/>
    <dgm:cxn modelId="{CDA9C99E-22A2-4843-903E-B40FC25A2D31}" type="presParOf" srcId="{BA87AFB1-2864-4037-92C4-F633C6852E7C}" destId="{0DBEC9F5-83E2-4D12-93D9-424F2A842023}" srcOrd="0" destOrd="0" presId="urn:microsoft.com/office/officeart/2005/8/layout/hierarchy3"/>
    <dgm:cxn modelId="{A744C6CA-945F-41BA-963B-BC9FBE36FC96}" type="presParOf" srcId="{BA87AFB1-2864-4037-92C4-F633C6852E7C}" destId="{1DDBF99D-AAD3-4857-934C-BB1623708FBF}" srcOrd="1" destOrd="0" presId="urn:microsoft.com/office/officeart/2005/8/layout/hierarchy3"/>
    <dgm:cxn modelId="{D7ED7CE9-AFA7-429A-BC60-44197484190C}" type="presParOf" srcId="{BA87AFB1-2864-4037-92C4-F633C6852E7C}" destId="{ED39F1A6-ADA1-4227-A7AA-1F03BA070E8C}" srcOrd="2" destOrd="0" presId="urn:microsoft.com/office/officeart/2005/8/layout/hierarchy3"/>
    <dgm:cxn modelId="{1A2D09CD-492D-46BB-B93A-3861B1B4266B}" type="presParOf" srcId="{BA87AFB1-2864-4037-92C4-F633C6852E7C}" destId="{1A6EC8F8-1A68-4C01-87BD-C99BAE5B207C}" srcOrd="3" destOrd="0" presId="urn:microsoft.com/office/officeart/2005/8/layout/hierarchy3"/>
    <dgm:cxn modelId="{FBE8F84F-0F98-471F-986F-6785B2B2FC4D}" type="presParOf" srcId="{B9D0D1E9-635B-40EB-9E21-9EEB6A21EB51}" destId="{06EDDA93-1947-4583-840D-B25B01ACECA9}" srcOrd="1" destOrd="0" presId="urn:microsoft.com/office/officeart/2005/8/layout/hierarchy3"/>
    <dgm:cxn modelId="{F20AD351-B278-427C-B5EB-7368120BC7CC}" type="presParOf" srcId="{06EDDA93-1947-4583-840D-B25B01ACECA9}" destId="{857545C6-5325-4787-BBC3-F74E990B58EB}" srcOrd="0" destOrd="0" presId="urn:microsoft.com/office/officeart/2005/8/layout/hierarchy3"/>
    <dgm:cxn modelId="{D25BEE0B-4D21-4FC5-8674-0FDCE87EB03F}" type="presParOf" srcId="{857545C6-5325-4787-BBC3-F74E990B58EB}" destId="{12D28081-BF4D-47A2-A042-008948860BDE}" srcOrd="0" destOrd="0" presId="urn:microsoft.com/office/officeart/2005/8/layout/hierarchy3"/>
    <dgm:cxn modelId="{F8D6257B-D840-42FF-A367-2E2CCC413142}" type="presParOf" srcId="{857545C6-5325-4787-BBC3-F74E990B58EB}" destId="{9365DF2C-BAFA-4D61-B508-B7DD11727364}" srcOrd="1" destOrd="0" presId="urn:microsoft.com/office/officeart/2005/8/layout/hierarchy3"/>
    <dgm:cxn modelId="{E0EC65D8-F706-433D-9C79-70B09F0BB6E4}" type="presParOf" srcId="{06EDDA93-1947-4583-840D-B25B01ACECA9}" destId="{8E6B1D4A-895A-41A3-99F0-3579052B4D44}" srcOrd="1" destOrd="0" presId="urn:microsoft.com/office/officeart/2005/8/layout/hierarchy3"/>
    <dgm:cxn modelId="{7E69D258-C20E-486B-A323-8181554240A2}" type="presParOf" srcId="{8E6B1D4A-895A-41A3-99F0-3579052B4D44}" destId="{F5A310B4-B6B4-456C-A600-08825C9F5D9F}" srcOrd="0" destOrd="0" presId="urn:microsoft.com/office/officeart/2005/8/layout/hierarchy3"/>
    <dgm:cxn modelId="{6977A611-27A1-421A-BEB4-18845F8FEDBA}" type="presParOf" srcId="{8E6B1D4A-895A-41A3-99F0-3579052B4D44}" destId="{3758C997-5241-4DF2-9567-981AF252A4FA}" srcOrd="1" destOrd="0" presId="urn:microsoft.com/office/officeart/2005/8/layout/hierarchy3"/>
    <dgm:cxn modelId="{054EEAFA-A389-4039-B53F-AFEBEE1EA793}" type="presParOf" srcId="{8E6B1D4A-895A-41A3-99F0-3579052B4D44}" destId="{E5486635-5BA4-44B5-A375-8BF1A7FF748A}" srcOrd="2" destOrd="0" presId="urn:microsoft.com/office/officeart/2005/8/layout/hierarchy3"/>
    <dgm:cxn modelId="{C2B787F5-02B0-4C6C-B263-C4738DC1FC92}" type="presParOf" srcId="{8E6B1D4A-895A-41A3-99F0-3579052B4D44}" destId="{DF18C705-463E-4890-94E5-7577FFC8DF96}"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D71F3-D132-44B5-8F29-1E917039E684}"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SG"/>
        </a:p>
      </dgm:t>
    </dgm:pt>
    <dgm:pt modelId="{01F1CE96-A9C3-44E4-86F6-B1DFF89B4356}">
      <dgm:prSet phldrT="[Text]"/>
      <dgm:spPr/>
      <dgm:t>
        <a:bodyPr/>
        <a:lstStyle/>
        <a:p>
          <a:r>
            <a:rPr lang="en-SG" dirty="0"/>
            <a:t>Market works very well so people try to keep the status quo</a:t>
          </a:r>
        </a:p>
      </dgm:t>
    </dgm:pt>
    <dgm:pt modelId="{0E7A5332-640A-4F7B-B2B8-A0BDDB65445C}" type="parTrans" cxnId="{416E40F4-1D62-4517-B89B-EEBF9FDA9DA6}">
      <dgm:prSet/>
      <dgm:spPr/>
      <dgm:t>
        <a:bodyPr/>
        <a:lstStyle/>
        <a:p>
          <a:endParaRPr lang="en-SG"/>
        </a:p>
      </dgm:t>
    </dgm:pt>
    <dgm:pt modelId="{9DB7B980-6838-4ED3-AA2A-4D7C0838B4C9}" type="sibTrans" cxnId="{416E40F4-1D62-4517-B89B-EEBF9FDA9DA6}">
      <dgm:prSet/>
      <dgm:spPr/>
      <dgm:t>
        <a:bodyPr/>
        <a:lstStyle/>
        <a:p>
          <a:endParaRPr lang="en-SG"/>
        </a:p>
      </dgm:t>
    </dgm:pt>
    <dgm:pt modelId="{7DDC7691-5020-4422-9B21-3504A0F71BC3}">
      <dgm:prSet phldrT="[Text]"/>
      <dgm:spPr/>
      <dgm:t>
        <a:bodyPr/>
        <a:lstStyle/>
        <a:p>
          <a:r>
            <a:rPr lang="en-SG" dirty="0"/>
            <a:t>Because of the occasional market failures or even crises, market do not always work well for most people, even not so well for the wealthy people, just like 2008</a:t>
          </a:r>
        </a:p>
      </dgm:t>
    </dgm:pt>
    <dgm:pt modelId="{CF91DB11-8DCE-49CE-BEC9-096AB154A6E3}" type="parTrans" cxnId="{517C3522-9A21-4587-A088-F703CAD096FA}">
      <dgm:prSet/>
      <dgm:spPr/>
      <dgm:t>
        <a:bodyPr/>
        <a:lstStyle/>
        <a:p>
          <a:endParaRPr lang="en-SG"/>
        </a:p>
      </dgm:t>
    </dgm:pt>
    <dgm:pt modelId="{806ACBEA-581D-4262-ACA8-70A5DCC510D2}" type="sibTrans" cxnId="{517C3522-9A21-4587-A088-F703CAD096FA}">
      <dgm:prSet/>
      <dgm:spPr/>
      <dgm:t>
        <a:bodyPr/>
        <a:lstStyle/>
        <a:p>
          <a:endParaRPr lang="en-SG"/>
        </a:p>
      </dgm:t>
    </dgm:pt>
    <dgm:pt modelId="{6DEE64AC-DC8D-44D9-B364-519E86F741F9}">
      <dgm:prSet phldrT="[Text]"/>
      <dgm:spPr/>
      <dgm:t>
        <a:bodyPr/>
        <a:lstStyle/>
        <a:p>
          <a:r>
            <a:rPr lang="en-SG" dirty="0"/>
            <a:t>Market actually works very badly for those who are left behind; in a world of abundance, there are still a lot of people suffering from the basic and the original problem – </a:t>
          </a:r>
          <a:r>
            <a:rPr lang="en-SG" i="1" dirty="0"/>
            <a:t>hunger</a:t>
          </a:r>
          <a:r>
            <a:rPr lang="en-SG" dirty="0"/>
            <a:t> </a:t>
          </a:r>
        </a:p>
      </dgm:t>
    </dgm:pt>
    <dgm:pt modelId="{EEF3EAA4-09E2-4D5E-95BF-62E87C3B6169}" type="parTrans" cxnId="{749A4974-AAFA-47AF-B562-1B320A53A47C}">
      <dgm:prSet/>
      <dgm:spPr/>
      <dgm:t>
        <a:bodyPr/>
        <a:lstStyle/>
        <a:p>
          <a:endParaRPr lang="en-SG"/>
        </a:p>
      </dgm:t>
    </dgm:pt>
    <dgm:pt modelId="{78872FC4-9912-4AAC-859B-748C84576CD0}" type="sibTrans" cxnId="{749A4974-AAFA-47AF-B562-1B320A53A47C}">
      <dgm:prSet/>
      <dgm:spPr/>
      <dgm:t>
        <a:bodyPr/>
        <a:lstStyle/>
        <a:p>
          <a:endParaRPr lang="en-SG"/>
        </a:p>
      </dgm:t>
    </dgm:pt>
    <dgm:pt modelId="{A862662A-FF0D-4939-993D-B670971F0662}" type="pres">
      <dgm:prSet presAssocID="{5A5D71F3-D132-44B5-8F29-1E917039E684}" presName="rootnode" presStyleCnt="0">
        <dgm:presLayoutVars>
          <dgm:chMax/>
          <dgm:chPref/>
          <dgm:dir/>
          <dgm:animLvl val="lvl"/>
        </dgm:presLayoutVars>
      </dgm:prSet>
      <dgm:spPr/>
    </dgm:pt>
    <dgm:pt modelId="{BCC1FB7B-0667-43E4-A2DE-81F183CCE057}" type="pres">
      <dgm:prSet presAssocID="{01F1CE96-A9C3-44E4-86F6-B1DFF89B4356}" presName="composite" presStyleCnt="0"/>
      <dgm:spPr/>
    </dgm:pt>
    <dgm:pt modelId="{7B463E18-7E3A-4925-BE3D-3222D382D1E5}" type="pres">
      <dgm:prSet presAssocID="{01F1CE96-A9C3-44E4-86F6-B1DFF89B4356}" presName="LShape" presStyleLbl="alignNode1" presStyleIdx="0" presStyleCnt="5"/>
      <dgm:spPr/>
    </dgm:pt>
    <dgm:pt modelId="{C1EC9A01-F31A-4D94-8924-20CEF303A181}" type="pres">
      <dgm:prSet presAssocID="{01F1CE96-A9C3-44E4-86F6-B1DFF89B4356}" presName="ParentText" presStyleLbl="revTx" presStyleIdx="0" presStyleCnt="3">
        <dgm:presLayoutVars>
          <dgm:chMax val="0"/>
          <dgm:chPref val="0"/>
          <dgm:bulletEnabled val="1"/>
        </dgm:presLayoutVars>
      </dgm:prSet>
      <dgm:spPr/>
    </dgm:pt>
    <dgm:pt modelId="{746DB2C9-8408-4962-9CD9-36264E6FCF0B}" type="pres">
      <dgm:prSet presAssocID="{01F1CE96-A9C3-44E4-86F6-B1DFF89B4356}" presName="Triangle" presStyleLbl="alignNode1" presStyleIdx="1" presStyleCnt="5"/>
      <dgm:spPr/>
    </dgm:pt>
    <dgm:pt modelId="{35CDD804-1F0E-441E-97FD-49D2145945EE}" type="pres">
      <dgm:prSet presAssocID="{9DB7B980-6838-4ED3-AA2A-4D7C0838B4C9}" presName="sibTrans" presStyleCnt="0"/>
      <dgm:spPr/>
    </dgm:pt>
    <dgm:pt modelId="{0FBBCA4A-B827-4480-A5C8-346C2F186BEE}" type="pres">
      <dgm:prSet presAssocID="{9DB7B980-6838-4ED3-AA2A-4D7C0838B4C9}" presName="space" presStyleCnt="0"/>
      <dgm:spPr/>
    </dgm:pt>
    <dgm:pt modelId="{3BB5DD2B-F2CB-4D51-8368-3CACBFE7C3D4}" type="pres">
      <dgm:prSet presAssocID="{7DDC7691-5020-4422-9B21-3504A0F71BC3}" presName="composite" presStyleCnt="0"/>
      <dgm:spPr/>
    </dgm:pt>
    <dgm:pt modelId="{86CEE71C-254B-49F1-B32A-3C038BFA3E6C}" type="pres">
      <dgm:prSet presAssocID="{7DDC7691-5020-4422-9B21-3504A0F71BC3}" presName="LShape" presStyleLbl="alignNode1" presStyleIdx="2" presStyleCnt="5"/>
      <dgm:spPr/>
    </dgm:pt>
    <dgm:pt modelId="{D1321F8E-FD83-474D-AFD6-E539EDE6F512}" type="pres">
      <dgm:prSet presAssocID="{7DDC7691-5020-4422-9B21-3504A0F71BC3}" presName="ParentText" presStyleLbl="revTx" presStyleIdx="1" presStyleCnt="3">
        <dgm:presLayoutVars>
          <dgm:chMax val="0"/>
          <dgm:chPref val="0"/>
          <dgm:bulletEnabled val="1"/>
        </dgm:presLayoutVars>
      </dgm:prSet>
      <dgm:spPr/>
    </dgm:pt>
    <dgm:pt modelId="{A905720F-A141-48B2-A007-03F52C83E1F1}" type="pres">
      <dgm:prSet presAssocID="{7DDC7691-5020-4422-9B21-3504A0F71BC3}" presName="Triangle" presStyleLbl="alignNode1" presStyleIdx="3" presStyleCnt="5"/>
      <dgm:spPr/>
    </dgm:pt>
    <dgm:pt modelId="{C3B4DDE6-9AB2-4408-B850-AF1C53C4B5DA}" type="pres">
      <dgm:prSet presAssocID="{806ACBEA-581D-4262-ACA8-70A5DCC510D2}" presName="sibTrans" presStyleCnt="0"/>
      <dgm:spPr/>
    </dgm:pt>
    <dgm:pt modelId="{C2FBCC9A-2D94-4B9B-A341-BB6CBE5C8533}" type="pres">
      <dgm:prSet presAssocID="{806ACBEA-581D-4262-ACA8-70A5DCC510D2}" presName="space" presStyleCnt="0"/>
      <dgm:spPr/>
    </dgm:pt>
    <dgm:pt modelId="{9F884961-16E1-425B-B0F4-8800C44DD63A}" type="pres">
      <dgm:prSet presAssocID="{6DEE64AC-DC8D-44D9-B364-519E86F741F9}" presName="composite" presStyleCnt="0"/>
      <dgm:spPr/>
    </dgm:pt>
    <dgm:pt modelId="{2E08795E-6659-44A7-9602-9CBAF0B1068D}" type="pres">
      <dgm:prSet presAssocID="{6DEE64AC-DC8D-44D9-B364-519E86F741F9}" presName="LShape" presStyleLbl="alignNode1" presStyleIdx="4" presStyleCnt="5"/>
      <dgm:spPr/>
    </dgm:pt>
    <dgm:pt modelId="{D5A52458-DF7C-49AC-98E9-EE70E6E79D8F}" type="pres">
      <dgm:prSet presAssocID="{6DEE64AC-DC8D-44D9-B364-519E86F741F9}" presName="ParentText" presStyleLbl="revTx" presStyleIdx="2" presStyleCnt="3">
        <dgm:presLayoutVars>
          <dgm:chMax val="0"/>
          <dgm:chPref val="0"/>
          <dgm:bulletEnabled val="1"/>
        </dgm:presLayoutVars>
      </dgm:prSet>
      <dgm:spPr/>
    </dgm:pt>
  </dgm:ptLst>
  <dgm:cxnLst>
    <dgm:cxn modelId="{517C3522-9A21-4587-A088-F703CAD096FA}" srcId="{5A5D71F3-D132-44B5-8F29-1E917039E684}" destId="{7DDC7691-5020-4422-9B21-3504A0F71BC3}" srcOrd="1" destOrd="0" parTransId="{CF91DB11-8DCE-49CE-BEC9-096AB154A6E3}" sibTransId="{806ACBEA-581D-4262-ACA8-70A5DCC510D2}"/>
    <dgm:cxn modelId="{3E5D1643-0EF4-4707-86AB-17978D1909C6}" type="presOf" srcId="{6DEE64AC-DC8D-44D9-B364-519E86F741F9}" destId="{D5A52458-DF7C-49AC-98E9-EE70E6E79D8F}" srcOrd="0" destOrd="0" presId="urn:microsoft.com/office/officeart/2009/3/layout/StepUpProcess"/>
    <dgm:cxn modelId="{DC296D70-44C8-4DC8-AF7A-508849FDAE58}" type="presOf" srcId="{01F1CE96-A9C3-44E4-86F6-B1DFF89B4356}" destId="{C1EC9A01-F31A-4D94-8924-20CEF303A181}" srcOrd="0" destOrd="0" presId="urn:microsoft.com/office/officeart/2009/3/layout/StepUpProcess"/>
    <dgm:cxn modelId="{749A4974-AAFA-47AF-B562-1B320A53A47C}" srcId="{5A5D71F3-D132-44B5-8F29-1E917039E684}" destId="{6DEE64AC-DC8D-44D9-B364-519E86F741F9}" srcOrd="2" destOrd="0" parTransId="{EEF3EAA4-09E2-4D5E-95BF-62E87C3B6169}" sibTransId="{78872FC4-9912-4AAC-859B-748C84576CD0}"/>
    <dgm:cxn modelId="{B4DB748F-43C3-4A16-9FC6-710AC5D7A73A}" type="presOf" srcId="{7DDC7691-5020-4422-9B21-3504A0F71BC3}" destId="{D1321F8E-FD83-474D-AFD6-E539EDE6F512}" srcOrd="0" destOrd="0" presId="urn:microsoft.com/office/officeart/2009/3/layout/StepUpProcess"/>
    <dgm:cxn modelId="{1779EFE4-A0E5-4596-ACE0-60813F1772D8}" type="presOf" srcId="{5A5D71F3-D132-44B5-8F29-1E917039E684}" destId="{A862662A-FF0D-4939-993D-B670971F0662}" srcOrd="0" destOrd="0" presId="urn:microsoft.com/office/officeart/2009/3/layout/StepUpProcess"/>
    <dgm:cxn modelId="{416E40F4-1D62-4517-B89B-EEBF9FDA9DA6}" srcId="{5A5D71F3-D132-44B5-8F29-1E917039E684}" destId="{01F1CE96-A9C3-44E4-86F6-B1DFF89B4356}" srcOrd="0" destOrd="0" parTransId="{0E7A5332-640A-4F7B-B2B8-A0BDDB65445C}" sibTransId="{9DB7B980-6838-4ED3-AA2A-4D7C0838B4C9}"/>
    <dgm:cxn modelId="{1A15F1A0-3BC0-408F-B499-FE0E23073440}" type="presParOf" srcId="{A862662A-FF0D-4939-993D-B670971F0662}" destId="{BCC1FB7B-0667-43E4-A2DE-81F183CCE057}" srcOrd="0" destOrd="0" presId="urn:microsoft.com/office/officeart/2009/3/layout/StepUpProcess"/>
    <dgm:cxn modelId="{A9D7032D-3690-4FFA-B966-AFF83DDA153C}" type="presParOf" srcId="{BCC1FB7B-0667-43E4-A2DE-81F183CCE057}" destId="{7B463E18-7E3A-4925-BE3D-3222D382D1E5}" srcOrd="0" destOrd="0" presId="urn:microsoft.com/office/officeart/2009/3/layout/StepUpProcess"/>
    <dgm:cxn modelId="{4E07F63B-5F0B-4857-9652-104D2C3385D2}" type="presParOf" srcId="{BCC1FB7B-0667-43E4-A2DE-81F183CCE057}" destId="{C1EC9A01-F31A-4D94-8924-20CEF303A181}" srcOrd="1" destOrd="0" presId="urn:microsoft.com/office/officeart/2009/3/layout/StepUpProcess"/>
    <dgm:cxn modelId="{402666AF-B461-441E-A195-97193F48B8D9}" type="presParOf" srcId="{BCC1FB7B-0667-43E4-A2DE-81F183CCE057}" destId="{746DB2C9-8408-4962-9CD9-36264E6FCF0B}" srcOrd="2" destOrd="0" presId="urn:microsoft.com/office/officeart/2009/3/layout/StepUpProcess"/>
    <dgm:cxn modelId="{47F49CE9-2CC4-4D22-B840-8B71D458731D}" type="presParOf" srcId="{A862662A-FF0D-4939-993D-B670971F0662}" destId="{35CDD804-1F0E-441E-97FD-49D2145945EE}" srcOrd="1" destOrd="0" presId="urn:microsoft.com/office/officeart/2009/3/layout/StepUpProcess"/>
    <dgm:cxn modelId="{C2A72EC9-1B09-41CD-A7D8-5E5F69C8CABE}" type="presParOf" srcId="{35CDD804-1F0E-441E-97FD-49D2145945EE}" destId="{0FBBCA4A-B827-4480-A5C8-346C2F186BEE}" srcOrd="0" destOrd="0" presId="urn:microsoft.com/office/officeart/2009/3/layout/StepUpProcess"/>
    <dgm:cxn modelId="{345EA812-F504-4A57-A6E3-905CE107492F}" type="presParOf" srcId="{A862662A-FF0D-4939-993D-B670971F0662}" destId="{3BB5DD2B-F2CB-4D51-8368-3CACBFE7C3D4}" srcOrd="2" destOrd="0" presId="urn:microsoft.com/office/officeart/2009/3/layout/StepUpProcess"/>
    <dgm:cxn modelId="{FAE40DD9-82CB-48FB-B0EB-A82576612C72}" type="presParOf" srcId="{3BB5DD2B-F2CB-4D51-8368-3CACBFE7C3D4}" destId="{86CEE71C-254B-49F1-B32A-3C038BFA3E6C}" srcOrd="0" destOrd="0" presId="urn:microsoft.com/office/officeart/2009/3/layout/StepUpProcess"/>
    <dgm:cxn modelId="{D2114076-C591-4832-92ED-EAE04BE39CCC}" type="presParOf" srcId="{3BB5DD2B-F2CB-4D51-8368-3CACBFE7C3D4}" destId="{D1321F8E-FD83-474D-AFD6-E539EDE6F512}" srcOrd="1" destOrd="0" presId="urn:microsoft.com/office/officeart/2009/3/layout/StepUpProcess"/>
    <dgm:cxn modelId="{71549FB5-1246-4218-8E6E-618F3F623459}" type="presParOf" srcId="{3BB5DD2B-F2CB-4D51-8368-3CACBFE7C3D4}" destId="{A905720F-A141-48B2-A007-03F52C83E1F1}" srcOrd="2" destOrd="0" presId="urn:microsoft.com/office/officeart/2009/3/layout/StepUpProcess"/>
    <dgm:cxn modelId="{9BFD062B-4D52-4B5B-BF42-6C1E6B9DFC07}" type="presParOf" srcId="{A862662A-FF0D-4939-993D-B670971F0662}" destId="{C3B4DDE6-9AB2-4408-B850-AF1C53C4B5DA}" srcOrd="3" destOrd="0" presId="urn:microsoft.com/office/officeart/2009/3/layout/StepUpProcess"/>
    <dgm:cxn modelId="{08C3485C-36E6-4DC2-ADC7-FDEA5048F633}" type="presParOf" srcId="{C3B4DDE6-9AB2-4408-B850-AF1C53C4B5DA}" destId="{C2FBCC9A-2D94-4B9B-A341-BB6CBE5C8533}" srcOrd="0" destOrd="0" presId="urn:microsoft.com/office/officeart/2009/3/layout/StepUpProcess"/>
    <dgm:cxn modelId="{7CE9154D-A472-4C39-9349-972E73710661}" type="presParOf" srcId="{A862662A-FF0D-4939-993D-B670971F0662}" destId="{9F884961-16E1-425B-B0F4-8800C44DD63A}" srcOrd="4" destOrd="0" presId="urn:microsoft.com/office/officeart/2009/3/layout/StepUpProcess"/>
    <dgm:cxn modelId="{83F8E73E-1685-448F-B907-08B0849EBC75}" type="presParOf" srcId="{9F884961-16E1-425B-B0F4-8800C44DD63A}" destId="{2E08795E-6659-44A7-9602-9CBAF0B1068D}" srcOrd="0" destOrd="0" presId="urn:microsoft.com/office/officeart/2009/3/layout/StepUpProcess"/>
    <dgm:cxn modelId="{87D73FC1-5C96-4B36-BF4A-B4E5669C5388}" type="presParOf" srcId="{9F884961-16E1-425B-B0F4-8800C44DD63A}" destId="{D5A52458-DF7C-49AC-98E9-EE70E6E79D8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E3A503-ECBD-4B7E-AEDF-C5DC81BAF4BF}" type="doc">
      <dgm:prSet loTypeId="urn:microsoft.com/office/officeart/2005/8/layout/arrow4" loCatId="relationship" qsTypeId="urn:microsoft.com/office/officeart/2005/8/quickstyle/3d5" qsCatId="3D" csTypeId="urn:microsoft.com/office/officeart/2005/8/colors/colorful4" csCatId="colorful" phldr="1"/>
      <dgm:spPr/>
      <dgm:t>
        <a:bodyPr/>
        <a:lstStyle/>
        <a:p>
          <a:endParaRPr lang="en-SG"/>
        </a:p>
      </dgm:t>
    </dgm:pt>
    <dgm:pt modelId="{E5E3A953-360F-41DD-9C8D-007B0AC9D001}">
      <dgm:prSet phldrT="[Text]"/>
      <dgm:spPr/>
      <dgm:t>
        <a:bodyPr/>
        <a:lstStyle/>
        <a:p>
          <a:r>
            <a:rPr lang="en-SG" dirty="0"/>
            <a:t>Those the higher earners would have to pay progressively high percentage of income tax, and luxury goods would be taxed heavily; so was inheritance tax</a:t>
          </a:r>
        </a:p>
      </dgm:t>
    </dgm:pt>
    <dgm:pt modelId="{DE69CF18-FC9B-401E-A1DF-D0C4981E1681}" type="parTrans" cxnId="{F0FDACA8-999A-4DAF-A060-D3718A9496BA}">
      <dgm:prSet/>
      <dgm:spPr/>
      <dgm:t>
        <a:bodyPr/>
        <a:lstStyle/>
        <a:p>
          <a:endParaRPr lang="en-SG"/>
        </a:p>
      </dgm:t>
    </dgm:pt>
    <dgm:pt modelId="{6AC072FB-011B-4CD7-8B40-938C97D446A5}" type="sibTrans" cxnId="{F0FDACA8-999A-4DAF-A060-D3718A9496BA}">
      <dgm:prSet/>
      <dgm:spPr/>
      <dgm:t>
        <a:bodyPr/>
        <a:lstStyle/>
        <a:p>
          <a:endParaRPr lang="en-SG"/>
        </a:p>
      </dgm:t>
    </dgm:pt>
    <dgm:pt modelId="{6D2AB6E9-8E88-45D5-9E26-4A6DA633FAEA}">
      <dgm:prSet phldrT="[Text]"/>
      <dgm:spPr/>
      <dgm:t>
        <a:bodyPr/>
        <a:lstStyle/>
        <a:p>
          <a:r>
            <a:rPr lang="en-SG" dirty="0"/>
            <a:t>Those earn wages (generally paid weekly and less secure job; some are employed under the zero-hour contract because they would be out of work at a short notice) but not salary (regular employees such in an office) would be taxed nominally and low salary employees also pay less tax</a:t>
          </a:r>
        </a:p>
      </dgm:t>
    </dgm:pt>
    <dgm:pt modelId="{F8ACFD0A-493A-466C-9DDD-C6D3A56B488B}" type="parTrans" cxnId="{5D78C0CD-7808-4AAB-B89D-A7BAD995E9F5}">
      <dgm:prSet/>
      <dgm:spPr/>
      <dgm:t>
        <a:bodyPr/>
        <a:lstStyle/>
        <a:p>
          <a:endParaRPr lang="en-SG"/>
        </a:p>
      </dgm:t>
    </dgm:pt>
    <dgm:pt modelId="{14760BDE-877B-4AD4-BD4B-FF5278314956}" type="sibTrans" cxnId="{5D78C0CD-7808-4AAB-B89D-A7BAD995E9F5}">
      <dgm:prSet/>
      <dgm:spPr/>
      <dgm:t>
        <a:bodyPr/>
        <a:lstStyle/>
        <a:p>
          <a:endParaRPr lang="en-SG"/>
        </a:p>
      </dgm:t>
    </dgm:pt>
    <dgm:pt modelId="{F683C0A3-6CFB-4E02-AE71-79C5B3DECF0D}" type="pres">
      <dgm:prSet presAssocID="{4CE3A503-ECBD-4B7E-AEDF-C5DC81BAF4BF}" presName="compositeShape" presStyleCnt="0">
        <dgm:presLayoutVars>
          <dgm:chMax val="2"/>
          <dgm:dir/>
          <dgm:resizeHandles val="exact"/>
        </dgm:presLayoutVars>
      </dgm:prSet>
      <dgm:spPr/>
    </dgm:pt>
    <dgm:pt modelId="{47695803-E266-460D-9ADA-69AA0FB0EE66}" type="pres">
      <dgm:prSet presAssocID="{E5E3A953-360F-41DD-9C8D-007B0AC9D001}" presName="upArrow" presStyleLbl="node1" presStyleIdx="0" presStyleCnt="2"/>
      <dgm:spPr/>
    </dgm:pt>
    <dgm:pt modelId="{811B3C9E-68FF-436C-BD86-872CD70BA097}" type="pres">
      <dgm:prSet presAssocID="{E5E3A953-360F-41DD-9C8D-007B0AC9D001}" presName="upArrowText" presStyleLbl="revTx" presStyleIdx="0" presStyleCnt="2">
        <dgm:presLayoutVars>
          <dgm:chMax val="0"/>
          <dgm:bulletEnabled val="1"/>
        </dgm:presLayoutVars>
      </dgm:prSet>
      <dgm:spPr/>
    </dgm:pt>
    <dgm:pt modelId="{55C6FBA4-EE9E-4605-ABC7-B980885C30A7}" type="pres">
      <dgm:prSet presAssocID="{6D2AB6E9-8E88-45D5-9E26-4A6DA633FAEA}" presName="downArrow" presStyleLbl="node1" presStyleIdx="1" presStyleCnt="2"/>
      <dgm:spPr/>
    </dgm:pt>
    <dgm:pt modelId="{55DFFDF1-4848-46BA-A142-9779D6E85B07}" type="pres">
      <dgm:prSet presAssocID="{6D2AB6E9-8E88-45D5-9E26-4A6DA633FAEA}" presName="downArrowText" presStyleLbl="revTx" presStyleIdx="1" presStyleCnt="2">
        <dgm:presLayoutVars>
          <dgm:chMax val="0"/>
          <dgm:bulletEnabled val="1"/>
        </dgm:presLayoutVars>
      </dgm:prSet>
      <dgm:spPr/>
    </dgm:pt>
  </dgm:ptLst>
  <dgm:cxnLst>
    <dgm:cxn modelId="{DA9A7938-3D88-49C1-9F93-10802228A8FC}" type="presOf" srcId="{4CE3A503-ECBD-4B7E-AEDF-C5DC81BAF4BF}" destId="{F683C0A3-6CFB-4E02-AE71-79C5B3DECF0D}" srcOrd="0" destOrd="0" presId="urn:microsoft.com/office/officeart/2005/8/layout/arrow4"/>
    <dgm:cxn modelId="{F0FDACA8-999A-4DAF-A060-D3718A9496BA}" srcId="{4CE3A503-ECBD-4B7E-AEDF-C5DC81BAF4BF}" destId="{E5E3A953-360F-41DD-9C8D-007B0AC9D001}" srcOrd="0" destOrd="0" parTransId="{DE69CF18-FC9B-401E-A1DF-D0C4981E1681}" sibTransId="{6AC072FB-011B-4CD7-8B40-938C97D446A5}"/>
    <dgm:cxn modelId="{0D15FDAA-9332-4F5D-A7D6-B7C511938195}" type="presOf" srcId="{E5E3A953-360F-41DD-9C8D-007B0AC9D001}" destId="{811B3C9E-68FF-436C-BD86-872CD70BA097}" srcOrd="0" destOrd="0" presId="urn:microsoft.com/office/officeart/2005/8/layout/arrow4"/>
    <dgm:cxn modelId="{2251E7C2-59E8-4FC0-BA17-596C21FB30C8}" type="presOf" srcId="{6D2AB6E9-8E88-45D5-9E26-4A6DA633FAEA}" destId="{55DFFDF1-4848-46BA-A142-9779D6E85B07}" srcOrd="0" destOrd="0" presId="urn:microsoft.com/office/officeart/2005/8/layout/arrow4"/>
    <dgm:cxn modelId="{5D78C0CD-7808-4AAB-B89D-A7BAD995E9F5}" srcId="{4CE3A503-ECBD-4B7E-AEDF-C5DC81BAF4BF}" destId="{6D2AB6E9-8E88-45D5-9E26-4A6DA633FAEA}" srcOrd="1" destOrd="0" parTransId="{F8ACFD0A-493A-466C-9DDD-C6D3A56B488B}" sibTransId="{14760BDE-877B-4AD4-BD4B-FF5278314956}"/>
    <dgm:cxn modelId="{100A8FB8-7566-41EA-A728-6893FFFAFFE2}" type="presParOf" srcId="{F683C0A3-6CFB-4E02-AE71-79C5B3DECF0D}" destId="{47695803-E266-460D-9ADA-69AA0FB0EE66}" srcOrd="0" destOrd="0" presId="urn:microsoft.com/office/officeart/2005/8/layout/arrow4"/>
    <dgm:cxn modelId="{D6837645-5A98-4EDD-BBAE-C02B78752F75}" type="presParOf" srcId="{F683C0A3-6CFB-4E02-AE71-79C5B3DECF0D}" destId="{811B3C9E-68FF-436C-BD86-872CD70BA097}" srcOrd="1" destOrd="0" presId="urn:microsoft.com/office/officeart/2005/8/layout/arrow4"/>
    <dgm:cxn modelId="{15E42F06-073A-480C-8C97-C338E4894270}" type="presParOf" srcId="{F683C0A3-6CFB-4E02-AE71-79C5B3DECF0D}" destId="{55C6FBA4-EE9E-4605-ABC7-B980885C30A7}" srcOrd="2" destOrd="0" presId="urn:microsoft.com/office/officeart/2005/8/layout/arrow4"/>
    <dgm:cxn modelId="{3301B2DC-DBA1-4109-AA45-A59C49486193}" type="presParOf" srcId="{F683C0A3-6CFB-4E02-AE71-79C5B3DECF0D}" destId="{55DFFDF1-4848-46BA-A142-9779D6E85B07}"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477095-26A0-4202-AAAC-57255301001B}" type="doc">
      <dgm:prSet loTypeId="urn:microsoft.com/office/officeart/2005/8/layout/cycle1" loCatId="cycle" qsTypeId="urn:microsoft.com/office/officeart/2005/8/quickstyle/simple1" qsCatId="simple" csTypeId="urn:microsoft.com/office/officeart/2005/8/colors/colorful4" csCatId="colorful" phldr="1"/>
      <dgm:spPr/>
      <dgm:t>
        <a:bodyPr/>
        <a:lstStyle/>
        <a:p>
          <a:endParaRPr lang="en-SG"/>
        </a:p>
      </dgm:t>
    </dgm:pt>
    <dgm:pt modelId="{B40F06C6-1B9D-436B-BB02-2A736E7FC657}">
      <dgm:prSet phldrT="[Text]"/>
      <dgm:spPr/>
      <dgm:t>
        <a:bodyPr/>
        <a:lstStyle/>
        <a:p>
          <a:r>
            <a:rPr lang="en-SG" dirty="0"/>
            <a:t>Unlimited development</a:t>
          </a:r>
        </a:p>
      </dgm:t>
    </dgm:pt>
    <dgm:pt modelId="{BF32C947-DD58-4DFB-9828-82AAFAE9FB6E}" type="parTrans" cxnId="{8652EF34-0F03-4B76-9CFB-09DC338C4DD4}">
      <dgm:prSet/>
      <dgm:spPr/>
      <dgm:t>
        <a:bodyPr/>
        <a:lstStyle/>
        <a:p>
          <a:endParaRPr lang="en-SG"/>
        </a:p>
      </dgm:t>
    </dgm:pt>
    <dgm:pt modelId="{FB93C02E-48A4-4B7F-8074-1FECE56D1710}" type="sibTrans" cxnId="{8652EF34-0F03-4B76-9CFB-09DC338C4DD4}">
      <dgm:prSet/>
      <dgm:spPr/>
      <dgm:t>
        <a:bodyPr/>
        <a:lstStyle/>
        <a:p>
          <a:endParaRPr lang="en-SG"/>
        </a:p>
      </dgm:t>
    </dgm:pt>
    <dgm:pt modelId="{42C9DCD7-A838-47F6-9466-188D1FA7CF03}">
      <dgm:prSet phldrT="[Text]"/>
      <dgm:spPr/>
      <dgm:t>
        <a:bodyPr/>
        <a:lstStyle/>
        <a:p>
          <a:r>
            <a:rPr lang="en-SG" dirty="0"/>
            <a:t>Exploitation of resources</a:t>
          </a:r>
        </a:p>
      </dgm:t>
    </dgm:pt>
    <dgm:pt modelId="{C1A13D79-D11C-48E0-860A-22A167152312}" type="parTrans" cxnId="{C60477D7-AB43-4E79-94F5-5352F4611C40}">
      <dgm:prSet/>
      <dgm:spPr/>
      <dgm:t>
        <a:bodyPr/>
        <a:lstStyle/>
        <a:p>
          <a:endParaRPr lang="en-SG"/>
        </a:p>
      </dgm:t>
    </dgm:pt>
    <dgm:pt modelId="{609F26CD-A425-4A0B-A457-48E52A85FD2F}" type="sibTrans" cxnId="{C60477D7-AB43-4E79-94F5-5352F4611C40}">
      <dgm:prSet/>
      <dgm:spPr/>
      <dgm:t>
        <a:bodyPr/>
        <a:lstStyle/>
        <a:p>
          <a:endParaRPr lang="en-SG"/>
        </a:p>
      </dgm:t>
    </dgm:pt>
    <dgm:pt modelId="{10773A51-D0E7-4596-9B56-9CD6985C4D66}">
      <dgm:prSet phldrT="[Text]"/>
      <dgm:spPr/>
      <dgm:t>
        <a:bodyPr/>
        <a:lstStyle/>
        <a:p>
          <a:r>
            <a:rPr lang="en-SG" dirty="0"/>
            <a:t>Damaged environment</a:t>
          </a:r>
        </a:p>
      </dgm:t>
    </dgm:pt>
    <dgm:pt modelId="{7FF91147-D64B-4C70-8417-BE2B739DC504}" type="parTrans" cxnId="{DB580577-48A2-43C8-B53E-523B3FEB7739}">
      <dgm:prSet/>
      <dgm:spPr/>
      <dgm:t>
        <a:bodyPr/>
        <a:lstStyle/>
        <a:p>
          <a:endParaRPr lang="en-SG"/>
        </a:p>
      </dgm:t>
    </dgm:pt>
    <dgm:pt modelId="{E13DF5B9-BFFF-40A1-A69B-F975561276A1}" type="sibTrans" cxnId="{DB580577-48A2-43C8-B53E-523B3FEB7739}">
      <dgm:prSet/>
      <dgm:spPr/>
      <dgm:t>
        <a:bodyPr/>
        <a:lstStyle/>
        <a:p>
          <a:endParaRPr lang="en-SG"/>
        </a:p>
      </dgm:t>
    </dgm:pt>
    <dgm:pt modelId="{908DA0F0-87A5-4F90-A6ED-D4B434087ADE}">
      <dgm:prSet phldrT="[Text]"/>
      <dgm:spPr/>
      <dgm:t>
        <a:bodyPr/>
        <a:lstStyle/>
        <a:p>
          <a:r>
            <a:rPr lang="en-SG" dirty="0"/>
            <a:t>Economic effects</a:t>
          </a:r>
        </a:p>
      </dgm:t>
    </dgm:pt>
    <dgm:pt modelId="{3A360C3F-B0EC-44BF-86CA-E2AC01BD212C}" type="parTrans" cxnId="{62C392E1-682E-4EB1-B8C6-4CD0B5ADFAF3}">
      <dgm:prSet/>
      <dgm:spPr/>
      <dgm:t>
        <a:bodyPr/>
        <a:lstStyle/>
        <a:p>
          <a:endParaRPr lang="en-SG"/>
        </a:p>
      </dgm:t>
    </dgm:pt>
    <dgm:pt modelId="{FE76D5B3-1794-4AE5-A2E7-F49CFC04A881}" type="sibTrans" cxnId="{62C392E1-682E-4EB1-B8C6-4CD0B5ADFAF3}">
      <dgm:prSet/>
      <dgm:spPr/>
      <dgm:t>
        <a:bodyPr/>
        <a:lstStyle/>
        <a:p>
          <a:endParaRPr lang="en-SG"/>
        </a:p>
      </dgm:t>
    </dgm:pt>
    <dgm:pt modelId="{AAD8A9C9-E86E-4358-9E0F-3CC399957FED}">
      <dgm:prSet phldrT="[Text]"/>
      <dgm:spPr/>
      <dgm:t>
        <a:bodyPr/>
        <a:lstStyle/>
        <a:p>
          <a:r>
            <a:rPr lang="en-SG" dirty="0"/>
            <a:t>Market economics</a:t>
          </a:r>
        </a:p>
      </dgm:t>
    </dgm:pt>
    <dgm:pt modelId="{3BF537AB-CBA2-43F8-BF2C-403E4880882A}" type="parTrans" cxnId="{27DB1FBF-4EAA-4A24-9B15-5CCD2967BB23}">
      <dgm:prSet/>
      <dgm:spPr/>
      <dgm:t>
        <a:bodyPr/>
        <a:lstStyle/>
        <a:p>
          <a:endParaRPr lang="en-SG"/>
        </a:p>
      </dgm:t>
    </dgm:pt>
    <dgm:pt modelId="{825F8D7A-E4AF-4E3F-B405-A7146AE17C0C}" type="sibTrans" cxnId="{27DB1FBF-4EAA-4A24-9B15-5CCD2967BB23}">
      <dgm:prSet/>
      <dgm:spPr/>
      <dgm:t>
        <a:bodyPr/>
        <a:lstStyle/>
        <a:p>
          <a:endParaRPr lang="en-SG"/>
        </a:p>
      </dgm:t>
    </dgm:pt>
    <dgm:pt modelId="{FB58244E-61A5-4DB1-9AC3-DF86CD4F277D}" type="pres">
      <dgm:prSet presAssocID="{88477095-26A0-4202-AAAC-57255301001B}" presName="cycle" presStyleCnt="0">
        <dgm:presLayoutVars>
          <dgm:dir/>
          <dgm:resizeHandles val="exact"/>
        </dgm:presLayoutVars>
      </dgm:prSet>
      <dgm:spPr/>
    </dgm:pt>
    <dgm:pt modelId="{B9B8E8D6-9BDD-408C-8E15-01ABF00886BC}" type="pres">
      <dgm:prSet presAssocID="{B40F06C6-1B9D-436B-BB02-2A736E7FC657}" presName="dummy" presStyleCnt="0"/>
      <dgm:spPr/>
    </dgm:pt>
    <dgm:pt modelId="{B9B9C6DB-5F1E-48A0-B207-0D0BEA1905E1}" type="pres">
      <dgm:prSet presAssocID="{B40F06C6-1B9D-436B-BB02-2A736E7FC657}" presName="node" presStyleLbl="revTx" presStyleIdx="0" presStyleCnt="5">
        <dgm:presLayoutVars>
          <dgm:bulletEnabled val="1"/>
        </dgm:presLayoutVars>
      </dgm:prSet>
      <dgm:spPr/>
    </dgm:pt>
    <dgm:pt modelId="{FAC3A669-7D15-4F41-809F-68BA33E733CA}" type="pres">
      <dgm:prSet presAssocID="{FB93C02E-48A4-4B7F-8074-1FECE56D1710}" presName="sibTrans" presStyleLbl="node1" presStyleIdx="0" presStyleCnt="5"/>
      <dgm:spPr/>
    </dgm:pt>
    <dgm:pt modelId="{E1B75E34-0B99-4C73-A9CD-81D8BD417151}" type="pres">
      <dgm:prSet presAssocID="{42C9DCD7-A838-47F6-9466-188D1FA7CF03}" presName="dummy" presStyleCnt="0"/>
      <dgm:spPr/>
    </dgm:pt>
    <dgm:pt modelId="{27BF8CBE-BC89-4F9E-9DF4-DE69374ED247}" type="pres">
      <dgm:prSet presAssocID="{42C9DCD7-A838-47F6-9466-188D1FA7CF03}" presName="node" presStyleLbl="revTx" presStyleIdx="1" presStyleCnt="5">
        <dgm:presLayoutVars>
          <dgm:bulletEnabled val="1"/>
        </dgm:presLayoutVars>
      </dgm:prSet>
      <dgm:spPr/>
    </dgm:pt>
    <dgm:pt modelId="{8D4C35D6-2ACC-412D-AF2C-2C14ECA23940}" type="pres">
      <dgm:prSet presAssocID="{609F26CD-A425-4A0B-A457-48E52A85FD2F}" presName="sibTrans" presStyleLbl="node1" presStyleIdx="1" presStyleCnt="5"/>
      <dgm:spPr/>
    </dgm:pt>
    <dgm:pt modelId="{B7068185-E1A8-448D-A61C-EDF181AFEB0B}" type="pres">
      <dgm:prSet presAssocID="{10773A51-D0E7-4596-9B56-9CD6985C4D66}" presName="dummy" presStyleCnt="0"/>
      <dgm:spPr/>
    </dgm:pt>
    <dgm:pt modelId="{FE261F9E-7F6D-41B7-8F26-54407C5B0C2D}" type="pres">
      <dgm:prSet presAssocID="{10773A51-D0E7-4596-9B56-9CD6985C4D66}" presName="node" presStyleLbl="revTx" presStyleIdx="2" presStyleCnt="5">
        <dgm:presLayoutVars>
          <dgm:bulletEnabled val="1"/>
        </dgm:presLayoutVars>
      </dgm:prSet>
      <dgm:spPr/>
    </dgm:pt>
    <dgm:pt modelId="{5F2B16AC-B56F-4397-8A89-53868C5BC0FC}" type="pres">
      <dgm:prSet presAssocID="{E13DF5B9-BFFF-40A1-A69B-F975561276A1}" presName="sibTrans" presStyleLbl="node1" presStyleIdx="2" presStyleCnt="5"/>
      <dgm:spPr/>
    </dgm:pt>
    <dgm:pt modelId="{76B930AC-8842-44CC-8327-9DB992489556}" type="pres">
      <dgm:prSet presAssocID="{908DA0F0-87A5-4F90-A6ED-D4B434087ADE}" presName="dummy" presStyleCnt="0"/>
      <dgm:spPr/>
    </dgm:pt>
    <dgm:pt modelId="{600F0AB0-291F-44F9-B59C-4FABA1CBCE89}" type="pres">
      <dgm:prSet presAssocID="{908DA0F0-87A5-4F90-A6ED-D4B434087ADE}" presName="node" presStyleLbl="revTx" presStyleIdx="3" presStyleCnt="5">
        <dgm:presLayoutVars>
          <dgm:bulletEnabled val="1"/>
        </dgm:presLayoutVars>
      </dgm:prSet>
      <dgm:spPr/>
    </dgm:pt>
    <dgm:pt modelId="{35E0F6AD-5DCD-4E4D-A8C9-A05C6BD7E33C}" type="pres">
      <dgm:prSet presAssocID="{FE76D5B3-1794-4AE5-A2E7-F49CFC04A881}" presName="sibTrans" presStyleLbl="node1" presStyleIdx="3" presStyleCnt="5"/>
      <dgm:spPr/>
    </dgm:pt>
    <dgm:pt modelId="{AB275F5E-75C8-4741-A0D1-46762153A9DB}" type="pres">
      <dgm:prSet presAssocID="{AAD8A9C9-E86E-4358-9E0F-3CC399957FED}" presName="dummy" presStyleCnt="0"/>
      <dgm:spPr/>
    </dgm:pt>
    <dgm:pt modelId="{0D8517BF-20B1-4C3C-B3AF-61EBF846E3B7}" type="pres">
      <dgm:prSet presAssocID="{AAD8A9C9-E86E-4358-9E0F-3CC399957FED}" presName="node" presStyleLbl="revTx" presStyleIdx="4" presStyleCnt="5">
        <dgm:presLayoutVars>
          <dgm:bulletEnabled val="1"/>
        </dgm:presLayoutVars>
      </dgm:prSet>
      <dgm:spPr/>
    </dgm:pt>
    <dgm:pt modelId="{13114ED2-71E1-440A-9D03-7286A4D63037}" type="pres">
      <dgm:prSet presAssocID="{825F8D7A-E4AF-4E3F-B405-A7146AE17C0C}" presName="sibTrans" presStyleLbl="node1" presStyleIdx="4" presStyleCnt="5"/>
      <dgm:spPr/>
    </dgm:pt>
  </dgm:ptLst>
  <dgm:cxnLst>
    <dgm:cxn modelId="{23885204-A31F-43F3-9659-929193128FFF}" type="presOf" srcId="{88477095-26A0-4202-AAAC-57255301001B}" destId="{FB58244E-61A5-4DB1-9AC3-DF86CD4F277D}" srcOrd="0" destOrd="0" presId="urn:microsoft.com/office/officeart/2005/8/layout/cycle1"/>
    <dgm:cxn modelId="{8FCDDC07-6B9D-47CE-970F-DD2EB04EC849}" type="presOf" srcId="{FB93C02E-48A4-4B7F-8074-1FECE56D1710}" destId="{FAC3A669-7D15-4F41-809F-68BA33E733CA}" srcOrd="0" destOrd="0" presId="urn:microsoft.com/office/officeart/2005/8/layout/cycle1"/>
    <dgm:cxn modelId="{9818CC17-DED6-4A83-AA58-3C274EBB716A}" type="presOf" srcId="{609F26CD-A425-4A0B-A457-48E52A85FD2F}" destId="{8D4C35D6-2ACC-412D-AF2C-2C14ECA23940}" srcOrd="0" destOrd="0" presId="urn:microsoft.com/office/officeart/2005/8/layout/cycle1"/>
    <dgm:cxn modelId="{75259128-C93F-494E-9FCE-EED017A90D55}" type="presOf" srcId="{B40F06C6-1B9D-436B-BB02-2A736E7FC657}" destId="{B9B9C6DB-5F1E-48A0-B207-0D0BEA1905E1}" srcOrd="0" destOrd="0" presId="urn:microsoft.com/office/officeart/2005/8/layout/cycle1"/>
    <dgm:cxn modelId="{8652EF34-0F03-4B76-9CFB-09DC338C4DD4}" srcId="{88477095-26A0-4202-AAAC-57255301001B}" destId="{B40F06C6-1B9D-436B-BB02-2A736E7FC657}" srcOrd="0" destOrd="0" parTransId="{BF32C947-DD58-4DFB-9828-82AAFAE9FB6E}" sibTransId="{FB93C02E-48A4-4B7F-8074-1FECE56D1710}"/>
    <dgm:cxn modelId="{1E7A5B46-A401-4207-AF99-953A6E3A3EEB}" type="presOf" srcId="{908DA0F0-87A5-4F90-A6ED-D4B434087ADE}" destId="{600F0AB0-291F-44F9-B59C-4FABA1CBCE89}" srcOrd="0" destOrd="0" presId="urn:microsoft.com/office/officeart/2005/8/layout/cycle1"/>
    <dgm:cxn modelId="{4C6A7B46-615A-43C6-A522-0DCC223F3066}" type="presOf" srcId="{AAD8A9C9-E86E-4358-9E0F-3CC399957FED}" destId="{0D8517BF-20B1-4C3C-B3AF-61EBF846E3B7}" srcOrd="0" destOrd="0" presId="urn:microsoft.com/office/officeart/2005/8/layout/cycle1"/>
    <dgm:cxn modelId="{C0708551-98F1-407E-8DA2-E0DC6D4F34A7}" type="presOf" srcId="{E13DF5B9-BFFF-40A1-A69B-F975561276A1}" destId="{5F2B16AC-B56F-4397-8A89-53868C5BC0FC}" srcOrd="0" destOrd="0" presId="urn:microsoft.com/office/officeart/2005/8/layout/cycle1"/>
    <dgm:cxn modelId="{DB580577-48A2-43C8-B53E-523B3FEB7739}" srcId="{88477095-26A0-4202-AAAC-57255301001B}" destId="{10773A51-D0E7-4596-9B56-9CD6985C4D66}" srcOrd="2" destOrd="0" parTransId="{7FF91147-D64B-4C70-8417-BE2B739DC504}" sibTransId="{E13DF5B9-BFFF-40A1-A69B-F975561276A1}"/>
    <dgm:cxn modelId="{6BD0B27D-289B-46D2-8616-DAF84ECF4940}" type="presOf" srcId="{FE76D5B3-1794-4AE5-A2E7-F49CFC04A881}" destId="{35E0F6AD-5DCD-4E4D-A8C9-A05C6BD7E33C}" srcOrd="0" destOrd="0" presId="urn:microsoft.com/office/officeart/2005/8/layout/cycle1"/>
    <dgm:cxn modelId="{56FA628B-1A5F-4A09-9E26-EE51C17A6C7A}" type="presOf" srcId="{42C9DCD7-A838-47F6-9466-188D1FA7CF03}" destId="{27BF8CBE-BC89-4F9E-9DF4-DE69374ED247}" srcOrd="0" destOrd="0" presId="urn:microsoft.com/office/officeart/2005/8/layout/cycle1"/>
    <dgm:cxn modelId="{15ED8290-F9B7-4361-9E05-7ADEBB70605E}" type="presOf" srcId="{10773A51-D0E7-4596-9B56-9CD6985C4D66}" destId="{FE261F9E-7F6D-41B7-8F26-54407C5B0C2D}" srcOrd="0" destOrd="0" presId="urn:microsoft.com/office/officeart/2005/8/layout/cycle1"/>
    <dgm:cxn modelId="{27DB1FBF-4EAA-4A24-9B15-5CCD2967BB23}" srcId="{88477095-26A0-4202-AAAC-57255301001B}" destId="{AAD8A9C9-E86E-4358-9E0F-3CC399957FED}" srcOrd="4" destOrd="0" parTransId="{3BF537AB-CBA2-43F8-BF2C-403E4880882A}" sibTransId="{825F8D7A-E4AF-4E3F-B405-A7146AE17C0C}"/>
    <dgm:cxn modelId="{C60477D7-AB43-4E79-94F5-5352F4611C40}" srcId="{88477095-26A0-4202-AAAC-57255301001B}" destId="{42C9DCD7-A838-47F6-9466-188D1FA7CF03}" srcOrd="1" destOrd="0" parTransId="{C1A13D79-D11C-48E0-860A-22A167152312}" sibTransId="{609F26CD-A425-4A0B-A457-48E52A85FD2F}"/>
    <dgm:cxn modelId="{62C392E1-682E-4EB1-B8C6-4CD0B5ADFAF3}" srcId="{88477095-26A0-4202-AAAC-57255301001B}" destId="{908DA0F0-87A5-4F90-A6ED-D4B434087ADE}" srcOrd="3" destOrd="0" parTransId="{3A360C3F-B0EC-44BF-86CA-E2AC01BD212C}" sibTransId="{FE76D5B3-1794-4AE5-A2E7-F49CFC04A881}"/>
    <dgm:cxn modelId="{FE9376EF-1150-4124-9343-DF0A96DB3A1C}" type="presOf" srcId="{825F8D7A-E4AF-4E3F-B405-A7146AE17C0C}" destId="{13114ED2-71E1-440A-9D03-7286A4D63037}" srcOrd="0" destOrd="0" presId="urn:microsoft.com/office/officeart/2005/8/layout/cycle1"/>
    <dgm:cxn modelId="{9BDBAFDC-D83F-4E8B-AC48-E6624C3060C4}" type="presParOf" srcId="{FB58244E-61A5-4DB1-9AC3-DF86CD4F277D}" destId="{B9B8E8D6-9BDD-408C-8E15-01ABF00886BC}" srcOrd="0" destOrd="0" presId="urn:microsoft.com/office/officeart/2005/8/layout/cycle1"/>
    <dgm:cxn modelId="{B61EBCB1-7042-4F4C-937E-EA1E86B50678}" type="presParOf" srcId="{FB58244E-61A5-4DB1-9AC3-DF86CD4F277D}" destId="{B9B9C6DB-5F1E-48A0-B207-0D0BEA1905E1}" srcOrd="1" destOrd="0" presId="urn:microsoft.com/office/officeart/2005/8/layout/cycle1"/>
    <dgm:cxn modelId="{F4F3E9E0-87F7-416F-9890-D49796F14E93}" type="presParOf" srcId="{FB58244E-61A5-4DB1-9AC3-DF86CD4F277D}" destId="{FAC3A669-7D15-4F41-809F-68BA33E733CA}" srcOrd="2" destOrd="0" presId="urn:microsoft.com/office/officeart/2005/8/layout/cycle1"/>
    <dgm:cxn modelId="{A27360F2-399A-4DE9-965F-6A678041C51A}" type="presParOf" srcId="{FB58244E-61A5-4DB1-9AC3-DF86CD4F277D}" destId="{E1B75E34-0B99-4C73-A9CD-81D8BD417151}" srcOrd="3" destOrd="0" presId="urn:microsoft.com/office/officeart/2005/8/layout/cycle1"/>
    <dgm:cxn modelId="{CF780B10-5229-422A-8C79-3BD9C4A33CD2}" type="presParOf" srcId="{FB58244E-61A5-4DB1-9AC3-DF86CD4F277D}" destId="{27BF8CBE-BC89-4F9E-9DF4-DE69374ED247}" srcOrd="4" destOrd="0" presId="urn:microsoft.com/office/officeart/2005/8/layout/cycle1"/>
    <dgm:cxn modelId="{3D5744F4-E9BE-468D-BA54-7BBC86D98CA5}" type="presParOf" srcId="{FB58244E-61A5-4DB1-9AC3-DF86CD4F277D}" destId="{8D4C35D6-2ACC-412D-AF2C-2C14ECA23940}" srcOrd="5" destOrd="0" presId="urn:microsoft.com/office/officeart/2005/8/layout/cycle1"/>
    <dgm:cxn modelId="{C1BE3F41-0614-4D20-8ABA-C095931C44FC}" type="presParOf" srcId="{FB58244E-61A5-4DB1-9AC3-DF86CD4F277D}" destId="{B7068185-E1A8-448D-A61C-EDF181AFEB0B}" srcOrd="6" destOrd="0" presId="urn:microsoft.com/office/officeart/2005/8/layout/cycle1"/>
    <dgm:cxn modelId="{DB12C22B-460B-4D0C-87CB-C6FAF4CF51CE}" type="presParOf" srcId="{FB58244E-61A5-4DB1-9AC3-DF86CD4F277D}" destId="{FE261F9E-7F6D-41B7-8F26-54407C5B0C2D}" srcOrd="7" destOrd="0" presId="urn:microsoft.com/office/officeart/2005/8/layout/cycle1"/>
    <dgm:cxn modelId="{1F4A8E47-7434-452B-BE00-05C24A246EAE}" type="presParOf" srcId="{FB58244E-61A5-4DB1-9AC3-DF86CD4F277D}" destId="{5F2B16AC-B56F-4397-8A89-53868C5BC0FC}" srcOrd="8" destOrd="0" presId="urn:microsoft.com/office/officeart/2005/8/layout/cycle1"/>
    <dgm:cxn modelId="{AA7CB082-5B74-437C-9FB1-1F92B292150A}" type="presParOf" srcId="{FB58244E-61A5-4DB1-9AC3-DF86CD4F277D}" destId="{76B930AC-8842-44CC-8327-9DB992489556}" srcOrd="9" destOrd="0" presId="urn:microsoft.com/office/officeart/2005/8/layout/cycle1"/>
    <dgm:cxn modelId="{F4218E93-DE31-41E1-9973-7B93259846BF}" type="presParOf" srcId="{FB58244E-61A5-4DB1-9AC3-DF86CD4F277D}" destId="{600F0AB0-291F-44F9-B59C-4FABA1CBCE89}" srcOrd="10" destOrd="0" presId="urn:microsoft.com/office/officeart/2005/8/layout/cycle1"/>
    <dgm:cxn modelId="{BBF7EBFF-A044-4219-93B8-8E294984AC59}" type="presParOf" srcId="{FB58244E-61A5-4DB1-9AC3-DF86CD4F277D}" destId="{35E0F6AD-5DCD-4E4D-A8C9-A05C6BD7E33C}" srcOrd="11" destOrd="0" presId="urn:microsoft.com/office/officeart/2005/8/layout/cycle1"/>
    <dgm:cxn modelId="{DD0E2A5F-2607-4201-8969-069C8CA9D800}" type="presParOf" srcId="{FB58244E-61A5-4DB1-9AC3-DF86CD4F277D}" destId="{AB275F5E-75C8-4741-A0D1-46762153A9DB}" srcOrd="12" destOrd="0" presId="urn:microsoft.com/office/officeart/2005/8/layout/cycle1"/>
    <dgm:cxn modelId="{83ECF0D8-3EDA-4CB0-91DB-3CB3F26FFFC3}" type="presParOf" srcId="{FB58244E-61A5-4DB1-9AC3-DF86CD4F277D}" destId="{0D8517BF-20B1-4C3C-B3AF-61EBF846E3B7}" srcOrd="13" destOrd="0" presId="urn:microsoft.com/office/officeart/2005/8/layout/cycle1"/>
    <dgm:cxn modelId="{2FBCC9B0-3652-4E65-A726-10F715873594}" type="presParOf" srcId="{FB58244E-61A5-4DB1-9AC3-DF86CD4F277D}" destId="{13114ED2-71E1-440A-9D03-7286A4D63037}"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1CB7CB-5551-43BE-AF42-226CB3A82FD6}" type="doc">
      <dgm:prSet loTypeId="urn:microsoft.com/office/officeart/2005/8/layout/radial5" loCatId="cycle" qsTypeId="urn:microsoft.com/office/officeart/2005/8/quickstyle/3d5" qsCatId="3D" csTypeId="urn:microsoft.com/office/officeart/2005/8/colors/colorful4" csCatId="colorful" phldr="1"/>
      <dgm:spPr/>
      <dgm:t>
        <a:bodyPr/>
        <a:lstStyle/>
        <a:p>
          <a:endParaRPr lang="en-SG"/>
        </a:p>
      </dgm:t>
    </dgm:pt>
    <dgm:pt modelId="{45814BC7-8814-40D8-A3AC-A4570487633A}">
      <dgm:prSet phldrT="[Text]"/>
      <dgm:spPr/>
      <dgm:t>
        <a:bodyPr/>
        <a:lstStyle/>
        <a:p>
          <a:r>
            <a:rPr lang="en-SG" dirty="0"/>
            <a:t>Holistic model</a:t>
          </a:r>
        </a:p>
      </dgm:t>
    </dgm:pt>
    <dgm:pt modelId="{68FB53FA-1B8E-40B4-9500-969A25ADB871}" type="parTrans" cxnId="{EC97DC9B-479B-4C61-BFB5-AE0E0003B0C5}">
      <dgm:prSet/>
      <dgm:spPr/>
      <dgm:t>
        <a:bodyPr/>
        <a:lstStyle/>
        <a:p>
          <a:endParaRPr lang="en-SG"/>
        </a:p>
      </dgm:t>
    </dgm:pt>
    <dgm:pt modelId="{9D18D98A-0594-4C5D-84DE-C04DF49DECC3}" type="sibTrans" cxnId="{EC97DC9B-479B-4C61-BFB5-AE0E0003B0C5}">
      <dgm:prSet/>
      <dgm:spPr/>
      <dgm:t>
        <a:bodyPr/>
        <a:lstStyle/>
        <a:p>
          <a:endParaRPr lang="en-SG"/>
        </a:p>
      </dgm:t>
    </dgm:pt>
    <dgm:pt modelId="{89FEE952-86A3-4F42-94FC-8E87517A7377}">
      <dgm:prSet phldrT="[Text]"/>
      <dgm:spPr/>
      <dgm:t>
        <a:bodyPr/>
        <a:lstStyle/>
        <a:p>
          <a:r>
            <a:rPr lang="en-SG" dirty="0"/>
            <a:t>People</a:t>
          </a:r>
        </a:p>
      </dgm:t>
    </dgm:pt>
    <dgm:pt modelId="{157F58B1-C66D-4B85-92D6-4E06F464DB58}" type="parTrans" cxnId="{8D726FD6-CC41-42E4-924B-268C09F56D06}">
      <dgm:prSet/>
      <dgm:spPr/>
      <dgm:t>
        <a:bodyPr/>
        <a:lstStyle/>
        <a:p>
          <a:endParaRPr lang="en-SG"/>
        </a:p>
      </dgm:t>
    </dgm:pt>
    <dgm:pt modelId="{960A88D5-B23D-4BDD-928B-9748AFD24DC4}" type="sibTrans" cxnId="{8D726FD6-CC41-42E4-924B-268C09F56D06}">
      <dgm:prSet/>
      <dgm:spPr/>
      <dgm:t>
        <a:bodyPr/>
        <a:lstStyle/>
        <a:p>
          <a:endParaRPr lang="en-SG"/>
        </a:p>
      </dgm:t>
    </dgm:pt>
    <dgm:pt modelId="{A30C9B49-D038-492E-8BD7-B9A5EA96316C}">
      <dgm:prSet phldrT="[Text]"/>
      <dgm:spPr/>
      <dgm:t>
        <a:bodyPr/>
        <a:lstStyle/>
        <a:p>
          <a:r>
            <a:rPr lang="en-SG" dirty="0"/>
            <a:t>Planet</a:t>
          </a:r>
        </a:p>
      </dgm:t>
    </dgm:pt>
    <dgm:pt modelId="{22E19386-46ED-4CC2-BCEB-C04C8CD3A7A9}" type="parTrans" cxnId="{CE86C0AC-8C27-4439-9603-C5E3EDF0EC3E}">
      <dgm:prSet/>
      <dgm:spPr/>
      <dgm:t>
        <a:bodyPr/>
        <a:lstStyle/>
        <a:p>
          <a:endParaRPr lang="en-SG"/>
        </a:p>
      </dgm:t>
    </dgm:pt>
    <dgm:pt modelId="{20B1BD4C-C49D-48C9-99EA-3FEE8B65185C}" type="sibTrans" cxnId="{CE86C0AC-8C27-4439-9603-C5E3EDF0EC3E}">
      <dgm:prSet/>
      <dgm:spPr/>
      <dgm:t>
        <a:bodyPr/>
        <a:lstStyle/>
        <a:p>
          <a:endParaRPr lang="en-SG"/>
        </a:p>
      </dgm:t>
    </dgm:pt>
    <dgm:pt modelId="{997BB0D0-85A1-44F2-8162-E58D8C993D08}">
      <dgm:prSet phldrT="[Text]"/>
      <dgm:spPr/>
      <dgm:t>
        <a:bodyPr/>
        <a:lstStyle/>
        <a:p>
          <a:r>
            <a:rPr lang="en-SG" dirty="0"/>
            <a:t>Peace</a:t>
          </a:r>
        </a:p>
      </dgm:t>
    </dgm:pt>
    <dgm:pt modelId="{F40B0668-DB4C-4497-BC92-FA6DC75457CF}" type="parTrans" cxnId="{F11C0BD8-4BFD-4790-BA86-4586D9F430C0}">
      <dgm:prSet/>
      <dgm:spPr/>
      <dgm:t>
        <a:bodyPr/>
        <a:lstStyle/>
        <a:p>
          <a:endParaRPr lang="en-SG"/>
        </a:p>
      </dgm:t>
    </dgm:pt>
    <dgm:pt modelId="{736F45C3-2874-42BF-8BFD-7D4BAF6B77CA}" type="sibTrans" cxnId="{F11C0BD8-4BFD-4790-BA86-4586D9F430C0}">
      <dgm:prSet/>
      <dgm:spPr/>
      <dgm:t>
        <a:bodyPr/>
        <a:lstStyle/>
        <a:p>
          <a:endParaRPr lang="en-SG"/>
        </a:p>
      </dgm:t>
    </dgm:pt>
    <dgm:pt modelId="{217240E2-C52C-420D-9779-715C9C2FE8E6}">
      <dgm:prSet phldrT="[Text]"/>
      <dgm:spPr/>
      <dgm:t>
        <a:bodyPr/>
        <a:lstStyle/>
        <a:p>
          <a:r>
            <a:rPr lang="en-SG" dirty="0"/>
            <a:t>Partnership</a:t>
          </a:r>
        </a:p>
      </dgm:t>
    </dgm:pt>
    <dgm:pt modelId="{003C3127-EA7C-4616-878E-09CAF35C8ECF}" type="parTrans" cxnId="{6AF4405D-A094-4D57-81AA-DE89D7474D4C}">
      <dgm:prSet/>
      <dgm:spPr/>
      <dgm:t>
        <a:bodyPr/>
        <a:lstStyle/>
        <a:p>
          <a:endParaRPr lang="en-SG"/>
        </a:p>
      </dgm:t>
    </dgm:pt>
    <dgm:pt modelId="{4DDD2598-C09A-4815-BA99-ED5638071AF0}" type="sibTrans" cxnId="{6AF4405D-A094-4D57-81AA-DE89D7474D4C}">
      <dgm:prSet/>
      <dgm:spPr/>
      <dgm:t>
        <a:bodyPr/>
        <a:lstStyle/>
        <a:p>
          <a:endParaRPr lang="en-SG"/>
        </a:p>
      </dgm:t>
    </dgm:pt>
    <dgm:pt modelId="{0D5A01FB-6592-4DB3-9410-7D5025DFB65A}">
      <dgm:prSet/>
      <dgm:spPr/>
      <dgm:t>
        <a:bodyPr/>
        <a:lstStyle/>
        <a:p>
          <a:r>
            <a:rPr lang="en-SG" dirty="0"/>
            <a:t>Prosperity</a:t>
          </a:r>
        </a:p>
      </dgm:t>
    </dgm:pt>
    <dgm:pt modelId="{D9E93610-A083-4A69-9E9B-5990E2FC6DA7}" type="parTrans" cxnId="{1B96A60B-6A2C-4F5E-9D13-0EA34F01D50A}">
      <dgm:prSet/>
      <dgm:spPr/>
      <dgm:t>
        <a:bodyPr/>
        <a:lstStyle/>
        <a:p>
          <a:endParaRPr lang="en-SG"/>
        </a:p>
      </dgm:t>
    </dgm:pt>
    <dgm:pt modelId="{00D244F8-C79D-475A-8474-63334F1950E9}" type="sibTrans" cxnId="{1B96A60B-6A2C-4F5E-9D13-0EA34F01D50A}">
      <dgm:prSet/>
      <dgm:spPr/>
      <dgm:t>
        <a:bodyPr/>
        <a:lstStyle/>
        <a:p>
          <a:endParaRPr lang="en-SG"/>
        </a:p>
      </dgm:t>
    </dgm:pt>
    <dgm:pt modelId="{8F11FEF3-FF01-41D7-BF9D-81A4FF782F46}" type="pres">
      <dgm:prSet presAssocID="{2E1CB7CB-5551-43BE-AF42-226CB3A82FD6}" presName="Name0" presStyleCnt="0">
        <dgm:presLayoutVars>
          <dgm:chMax val="1"/>
          <dgm:dir/>
          <dgm:animLvl val="ctr"/>
          <dgm:resizeHandles val="exact"/>
        </dgm:presLayoutVars>
      </dgm:prSet>
      <dgm:spPr/>
    </dgm:pt>
    <dgm:pt modelId="{A2E6D2B9-0A53-412D-A3A4-38021FD9BD95}" type="pres">
      <dgm:prSet presAssocID="{45814BC7-8814-40D8-A3AC-A4570487633A}" presName="centerShape" presStyleLbl="node0" presStyleIdx="0" presStyleCnt="1"/>
      <dgm:spPr/>
    </dgm:pt>
    <dgm:pt modelId="{AF8DBAA1-BB8E-4764-9315-19184DB6BF4A}" type="pres">
      <dgm:prSet presAssocID="{157F58B1-C66D-4B85-92D6-4E06F464DB58}" presName="parTrans" presStyleLbl="sibTrans2D1" presStyleIdx="0" presStyleCnt="5"/>
      <dgm:spPr/>
    </dgm:pt>
    <dgm:pt modelId="{1EA2FF7F-F9D0-4666-AAAF-8033B3C08C60}" type="pres">
      <dgm:prSet presAssocID="{157F58B1-C66D-4B85-92D6-4E06F464DB58}" presName="connectorText" presStyleLbl="sibTrans2D1" presStyleIdx="0" presStyleCnt="5"/>
      <dgm:spPr/>
    </dgm:pt>
    <dgm:pt modelId="{DB1EECFB-BFE6-4B12-AC99-2AB1A643747B}" type="pres">
      <dgm:prSet presAssocID="{89FEE952-86A3-4F42-94FC-8E87517A7377}" presName="node" presStyleLbl="node1" presStyleIdx="0" presStyleCnt="5">
        <dgm:presLayoutVars>
          <dgm:bulletEnabled val="1"/>
        </dgm:presLayoutVars>
      </dgm:prSet>
      <dgm:spPr/>
    </dgm:pt>
    <dgm:pt modelId="{49BC91CA-31C6-4F63-82CB-9D70733D432D}" type="pres">
      <dgm:prSet presAssocID="{22E19386-46ED-4CC2-BCEB-C04C8CD3A7A9}" presName="parTrans" presStyleLbl="sibTrans2D1" presStyleIdx="1" presStyleCnt="5"/>
      <dgm:spPr/>
    </dgm:pt>
    <dgm:pt modelId="{78E42979-58FC-4A63-9753-F654CF6E8147}" type="pres">
      <dgm:prSet presAssocID="{22E19386-46ED-4CC2-BCEB-C04C8CD3A7A9}" presName="connectorText" presStyleLbl="sibTrans2D1" presStyleIdx="1" presStyleCnt="5"/>
      <dgm:spPr/>
    </dgm:pt>
    <dgm:pt modelId="{404C4F88-97F6-44DF-9694-FF49C264A162}" type="pres">
      <dgm:prSet presAssocID="{A30C9B49-D038-492E-8BD7-B9A5EA96316C}" presName="node" presStyleLbl="node1" presStyleIdx="1" presStyleCnt="5">
        <dgm:presLayoutVars>
          <dgm:bulletEnabled val="1"/>
        </dgm:presLayoutVars>
      </dgm:prSet>
      <dgm:spPr/>
    </dgm:pt>
    <dgm:pt modelId="{61CCF3A0-9950-4360-9976-988CB8D1A89E}" type="pres">
      <dgm:prSet presAssocID="{D9E93610-A083-4A69-9E9B-5990E2FC6DA7}" presName="parTrans" presStyleLbl="sibTrans2D1" presStyleIdx="2" presStyleCnt="5"/>
      <dgm:spPr/>
    </dgm:pt>
    <dgm:pt modelId="{0332C633-533C-42D4-958C-75799BE5289A}" type="pres">
      <dgm:prSet presAssocID="{D9E93610-A083-4A69-9E9B-5990E2FC6DA7}" presName="connectorText" presStyleLbl="sibTrans2D1" presStyleIdx="2" presStyleCnt="5"/>
      <dgm:spPr/>
    </dgm:pt>
    <dgm:pt modelId="{34FCB2A6-BB64-49B6-A367-89E7508EEBA4}" type="pres">
      <dgm:prSet presAssocID="{0D5A01FB-6592-4DB3-9410-7D5025DFB65A}" presName="node" presStyleLbl="node1" presStyleIdx="2" presStyleCnt="5">
        <dgm:presLayoutVars>
          <dgm:bulletEnabled val="1"/>
        </dgm:presLayoutVars>
      </dgm:prSet>
      <dgm:spPr/>
    </dgm:pt>
    <dgm:pt modelId="{DE856CE9-EEB6-495B-BF82-19A449BB0896}" type="pres">
      <dgm:prSet presAssocID="{F40B0668-DB4C-4497-BC92-FA6DC75457CF}" presName="parTrans" presStyleLbl="sibTrans2D1" presStyleIdx="3" presStyleCnt="5"/>
      <dgm:spPr/>
    </dgm:pt>
    <dgm:pt modelId="{C79E316C-AAA4-4F92-B3F7-FBE7AC4BB0D1}" type="pres">
      <dgm:prSet presAssocID="{F40B0668-DB4C-4497-BC92-FA6DC75457CF}" presName="connectorText" presStyleLbl="sibTrans2D1" presStyleIdx="3" presStyleCnt="5"/>
      <dgm:spPr/>
    </dgm:pt>
    <dgm:pt modelId="{52223AF8-7FFD-4266-8099-A0771F0B4473}" type="pres">
      <dgm:prSet presAssocID="{997BB0D0-85A1-44F2-8162-E58D8C993D08}" presName="node" presStyleLbl="node1" presStyleIdx="3" presStyleCnt="5">
        <dgm:presLayoutVars>
          <dgm:bulletEnabled val="1"/>
        </dgm:presLayoutVars>
      </dgm:prSet>
      <dgm:spPr/>
    </dgm:pt>
    <dgm:pt modelId="{EDB9BBAD-3CE8-4D50-93BF-E33873ED5A4D}" type="pres">
      <dgm:prSet presAssocID="{003C3127-EA7C-4616-878E-09CAF35C8ECF}" presName="parTrans" presStyleLbl="sibTrans2D1" presStyleIdx="4" presStyleCnt="5"/>
      <dgm:spPr/>
    </dgm:pt>
    <dgm:pt modelId="{49B8E8E9-0E26-4126-B4A8-22E5DA5B5DE1}" type="pres">
      <dgm:prSet presAssocID="{003C3127-EA7C-4616-878E-09CAF35C8ECF}" presName="connectorText" presStyleLbl="sibTrans2D1" presStyleIdx="4" presStyleCnt="5"/>
      <dgm:spPr/>
    </dgm:pt>
    <dgm:pt modelId="{C3A639A2-9EB6-4564-8BF1-0CFFCE7AC421}" type="pres">
      <dgm:prSet presAssocID="{217240E2-C52C-420D-9779-715C9C2FE8E6}" presName="node" presStyleLbl="node1" presStyleIdx="4" presStyleCnt="5">
        <dgm:presLayoutVars>
          <dgm:bulletEnabled val="1"/>
        </dgm:presLayoutVars>
      </dgm:prSet>
      <dgm:spPr/>
    </dgm:pt>
  </dgm:ptLst>
  <dgm:cxnLst>
    <dgm:cxn modelId="{51A2D200-E0FD-4F10-B515-AC27E8E884F0}" type="presOf" srcId="{F40B0668-DB4C-4497-BC92-FA6DC75457CF}" destId="{DE856CE9-EEB6-495B-BF82-19A449BB0896}" srcOrd="0" destOrd="0" presId="urn:microsoft.com/office/officeart/2005/8/layout/radial5"/>
    <dgm:cxn modelId="{1B96A60B-6A2C-4F5E-9D13-0EA34F01D50A}" srcId="{45814BC7-8814-40D8-A3AC-A4570487633A}" destId="{0D5A01FB-6592-4DB3-9410-7D5025DFB65A}" srcOrd="2" destOrd="0" parTransId="{D9E93610-A083-4A69-9E9B-5990E2FC6DA7}" sibTransId="{00D244F8-C79D-475A-8474-63334F1950E9}"/>
    <dgm:cxn modelId="{12842820-D8FE-4BE9-9B12-781C4A9382BA}" type="presOf" srcId="{D9E93610-A083-4A69-9E9B-5990E2FC6DA7}" destId="{61CCF3A0-9950-4360-9976-988CB8D1A89E}" srcOrd="0" destOrd="0" presId="urn:microsoft.com/office/officeart/2005/8/layout/radial5"/>
    <dgm:cxn modelId="{6AF4405D-A094-4D57-81AA-DE89D7474D4C}" srcId="{45814BC7-8814-40D8-A3AC-A4570487633A}" destId="{217240E2-C52C-420D-9779-715C9C2FE8E6}" srcOrd="4" destOrd="0" parTransId="{003C3127-EA7C-4616-878E-09CAF35C8ECF}" sibTransId="{4DDD2598-C09A-4815-BA99-ED5638071AF0}"/>
    <dgm:cxn modelId="{3E835444-F44C-4C81-BCF2-68E05105E749}" type="presOf" srcId="{0D5A01FB-6592-4DB3-9410-7D5025DFB65A}" destId="{34FCB2A6-BB64-49B6-A367-89E7508EEBA4}" srcOrd="0" destOrd="0" presId="urn:microsoft.com/office/officeart/2005/8/layout/radial5"/>
    <dgm:cxn modelId="{58066567-2E5C-4B70-B9CE-4DDA343F522A}" type="presOf" srcId="{157F58B1-C66D-4B85-92D6-4E06F464DB58}" destId="{1EA2FF7F-F9D0-4666-AAAF-8033B3C08C60}" srcOrd="1" destOrd="0" presId="urn:microsoft.com/office/officeart/2005/8/layout/radial5"/>
    <dgm:cxn modelId="{BEDC6568-D68A-4B1A-9D01-09A94E7E5388}" type="presOf" srcId="{217240E2-C52C-420D-9779-715C9C2FE8E6}" destId="{C3A639A2-9EB6-4564-8BF1-0CFFCE7AC421}" srcOrd="0" destOrd="0" presId="urn:microsoft.com/office/officeart/2005/8/layout/radial5"/>
    <dgm:cxn modelId="{83B21350-57BF-4EED-8780-09BB75F1E3A7}" type="presOf" srcId="{22E19386-46ED-4CC2-BCEB-C04C8CD3A7A9}" destId="{49BC91CA-31C6-4F63-82CB-9D70733D432D}" srcOrd="0" destOrd="0" presId="urn:microsoft.com/office/officeart/2005/8/layout/radial5"/>
    <dgm:cxn modelId="{0E917377-5945-4DAE-BA83-7FC4AE609C69}" type="presOf" srcId="{F40B0668-DB4C-4497-BC92-FA6DC75457CF}" destId="{C79E316C-AAA4-4F92-B3F7-FBE7AC4BB0D1}" srcOrd="1" destOrd="0" presId="urn:microsoft.com/office/officeart/2005/8/layout/radial5"/>
    <dgm:cxn modelId="{D2AAF859-BE75-4F33-9583-70FDEEFEB25E}" type="presOf" srcId="{89FEE952-86A3-4F42-94FC-8E87517A7377}" destId="{DB1EECFB-BFE6-4B12-AC99-2AB1A643747B}" srcOrd="0" destOrd="0" presId="urn:microsoft.com/office/officeart/2005/8/layout/radial5"/>
    <dgm:cxn modelId="{27BC3F80-4867-4E6C-9471-ED7DAB9C0780}" type="presOf" srcId="{003C3127-EA7C-4616-878E-09CAF35C8ECF}" destId="{49B8E8E9-0E26-4126-B4A8-22E5DA5B5DE1}" srcOrd="1" destOrd="0" presId="urn:microsoft.com/office/officeart/2005/8/layout/radial5"/>
    <dgm:cxn modelId="{EC97DC9B-479B-4C61-BFB5-AE0E0003B0C5}" srcId="{2E1CB7CB-5551-43BE-AF42-226CB3A82FD6}" destId="{45814BC7-8814-40D8-A3AC-A4570487633A}" srcOrd="0" destOrd="0" parTransId="{68FB53FA-1B8E-40B4-9500-969A25ADB871}" sibTransId="{9D18D98A-0594-4C5D-84DE-C04DF49DECC3}"/>
    <dgm:cxn modelId="{39A826A3-6F61-4D33-ADA0-332BE1BAF093}" type="presOf" srcId="{2E1CB7CB-5551-43BE-AF42-226CB3A82FD6}" destId="{8F11FEF3-FF01-41D7-BF9D-81A4FF782F46}" srcOrd="0" destOrd="0" presId="urn:microsoft.com/office/officeart/2005/8/layout/radial5"/>
    <dgm:cxn modelId="{CE86C0AC-8C27-4439-9603-C5E3EDF0EC3E}" srcId="{45814BC7-8814-40D8-A3AC-A4570487633A}" destId="{A30C9B49-D038-492E-8BD7-B9A5EA96316C}" srcOrd="1" destOrd="0" parTransId="{22E19386-46ED-4CC2-BCEB-C04C8CD3A7A9}" sibTransId="{20B1BD4C-C49D-48C9-99EA-3FEE8B65185C}"/>
    <dgm:cxn modelId="{030572C5-99AB-4224-B8EC-092A85CD7983}" type="presOf" srcId="{45814BC7-8814-40D8-A3AC-A4570487633A}" destId="{A2E6D2B9-0A53-412D-A3A4-38021FD9BD95}" srcOrd="0" destOrd="0" presId="urn:microsoft.com/office/officeart/2005/8/layout/radial5"/>
    <dgm:cxn modelId="{BD6AA3CD-E6D6-403D-BE8F-8F7E523D6AF3}" type="presOf" srcId="{22E19386-46ED-4CC2-BCEB-C04C8CD3A7A9}" destId="{78E42979-58FC-4A63-9753-F654CF6E8147}" srcOrd="1" destOrd="0" presId="urn:microsoft.com/office/officeart/2005/8/layout/radial5"/>
    <dgm:cxn modelId="{AC980AD2-BF1B-49F7-8286-90084A12D17B}" type="presOf" srcId="{A30C9B49-D038-492E-8BD7-B9A5EA96316C}" destId="{404C4F88-97F6-44DF-9694-FF49C264A162}" srcOrd="0" destOrd="0" presId="urn:microsoft.com/office/officeart/2005/8/layout/radial5"/>
    <dgm:cxn modelId="{8D726FD6-CC41-42E4-924B-268C09F56D06}" srcId="{45814BC7-8814-40D8-A3AC-A4570487633A}" destId="{89FEE952-86A3-4F42-94FC-8E87517A7377}" srcOrd="0" destOrd="0" parTransId="{157F58B1-C66D-4B85-92D6-4E06F464DB58}" sibTransId="{960A88D5-B23D-4BDD-928B-9748AFD24DC4}"/>
    <dgm:cxn modelId="{F11C0BD8-4BFD-4790-BA86-4586D9F430C0}" srcId="{45814BC7-8814-40D8-A3AC-A4570487633A}" destId="{997BB0D0-85A1-44F2-8162-E58D8C993D08}" srcOrd="3" destOrd="0" parTransId="{F40B0668-DB4C-4497-BC92-FA6DC75457CF}" sibTransId="{736F45C3-2874-42BF-8BFD-7D4BAF6B77CA}"/>
    <dgm:cxn modelId="{148E6DE0-DE9D-4D47-BE1B-95EFBD798E3B}" type="presOf" srcId="{D9E93610-A083-4A69-9E9B-5990E2FC6DA7}" destId="{0332C633-533C-42D4-958C-75799BE5289A}" srcOrd="1" destOrd="0" presId="urn:microsoft.com/office/officeart/2005/8/layout/radial5"/>
    <dgm:cxn modelId="{4D6603E6-FD9A-4825-9A89-734FE8B79FA3}" type="presOf" srcId="{003C3127-EA7C-4616-878E-09CAF35C8ECF}" destId="{EDB9BBAD-3CE8-4D50-93BF-E33873ED5A4D}" srcOrd="0" destOrd="0" presId="urn:microsoft.com/office/officeart/2005/8/layout/radial5"/>
    <dgm:cxn modelId="{EA600BEE-49A6-42E8-A020-64CC7F6B5E5E}" type="presOf" srcId="{997BB0D0-85A1-44F2-8162-E58D8C993D08}" destId="{52223AF8-7FFD-4266-8099-A0771F0B4473}" srcOrd="0" destOrd="0" presId="urn:microsoft.com/office/officeart/2005/8/layout/radial5"/>
    <dgm:cxn modelId="{BD1BBCF1-E54F-4F91-AC3B-1C23D27F2923}" type="presOf" srcId="{157F58B1-C66D-4B85-92D6-4E06F464DB58}" destId="{AF8DBAA1-BB8E-4764-9315-19184DB6BF4A}" srcOrd="0" destOrd="0" presId="urn:microsoft.com/office/officeart/2005/8/layout/radial5"/>
    <dgm:cxn modelId="{8B0B3277-624A-4717-BBB7-F86E50B50281}" type="presParOf" srcId="{8F11FEF3-FF01-41D7-BF9D-81A4FF782F46}" destId="{A2E6D2B9-0A53-412D-A3A4-38021FD9BD95}" srcOrd="0" destOrd="0" presId="urn:microsoft.com/office/officeart/2005/8/layout/radial5"/>
    <dgm:cxn modelId="{85781F82-6BE8-4795-9EFB-2DF65DC0F0BA}" type="presParOf" srcId="{8F11FEF3-FF01-41D7-BF9D-81A4FF782F46}" destId="{AF8DBAA1-BB8E-4764-9315-19184DB6BF4A}" srcOrd="1" destOrd="0" presId="urn:microsoft.com/office/officeart/2005/8/layout/radial5"/>
    <dgm:cxn modelId="{52897BE9-C5CF-4BEA-A598-07E14A70C989}" type="presParOf" srcId="{AF8DBAA1-BB8E-4764-9315-19184DB6BF4A}" destId="{1EA2FF7F-F9D0-4666-AAAF-8033B3C08C60}" srcOrd="0" destOrd="0" presId="urn:microsoft.com/office/officeart/2005/8/layout/radial5"/>
    <dgm:cxn modelId="{5CAE16A5-5EFE-4665-ABE0-1AE0BCEEAD29}" type="presParOf" srcId="{8F11FEF3-FF01-41D7-BF9D-81A4FF782F46}" destId="{DB1EECFB-BFE6-4B12-AC99-2AB1A643747B}" srcOrd="2" destOrd="0" presId="urn:microsoft.com/office/officeart/2005/8/layout/radial5"/>
    <dgm:cxn modelId="{F7A17D7F-CA77-4235-84AA-C7D5FEB063C4}" type="presParOf" srcId="{8F11FEF3-FF01-41D7-BF9D-81A4FF782F46}" destId="{49BC91CA-31C6-4F63-82CB-9D70733D432D}" srcOrd="3" destOrd="0" presId="urn:microsoft.com/office/officeart/2005/8/layout/radial5"/>
    <dgm:cxn modelId="{0D465776-BB69-449E-B756-53CABB247539}" type="presParOf" srcId="{49BC91CA-31C6-4F63-82CB-9D70733D432D}" destId="{78E42979-58FC-4A63-9753-F654CF6E8147}" srcOrd="0" destOrd="0" presId="urn:microsoft.com/office/officeart/2005/8/layout/radial5"/>
    <dgm:cxn modelId="{A642F01B-ED42-4686-8F05-3F9A466121EE}" type="presParOf" srcId="{8F11FEF3-FF01-41D7-BF9D-81A4FF782F46}" destId="{404C4F88-97F6-44DF-9694-FF49C264A162}" srcOrd="4" destOrd="0" presId="urn:microsoft.com/office/officeart/2005/8/layout/radial5"/>
    <dgm:cxn modelId="{A1BA3C2E-DF6D-4317-876E-3F8DF6C7061D}" type="presParOf" srcId="{8F11FEF3-FF01-41D7-BF9D-81A4FF782F46}" destId="{61CCF3A0-9950-4360-9976-988CB8D1A89E}" srcOrd="5" destOrd="0" presId="urn:microsoft.com/office/officeart/2005/8/layout/radial5"/>
    <dgm:cxn modelId="{11B02508-05D7-4058-BB84-C5C44E4D826C}" type="presParOf" srcId="{61CCF3A0-9950-4360-9976-988CB8D1A89E}" destId="{0332C633-533C-42D4-958C-75799BE5289A}" srcOrd="0" destOrd="0" presId="urn:microsoft.com/office/officeart/2005/8/layout/radial5"/>
    <dgm:cxn modelId="{FAB8519A-CF88-40D7-B669-4CEC23B20FA8}" type="presParOf" srcId="{8F11FEF3-FF01-41D7-BF9D-81A4FF782F46}" destId="{34FCB2A6-BB64-49B6-A367-89E7508EEBA4}" srcOrd="6" destOrd="0" presId="urn:microsoft.com/office/officeart/2005/8/layout/radial5"/>
    <dgm:cxn modelId="{DD372F4E-286E-4648-8907-AA943781A72B}" type="presParOf" srcId="{8F11FEF3-FF01-41D7-BF9D-81A4FF782F46}" destId="{DE856CE9-EEB6-495B-BF82-19A449BB0896}" srcOrd="7" destOrd="0" presId="urn:microsoft.com/office/officeart/2005/8/layout/radial5"/>
    <dgm:cxn modelId="{D0944027-DB2A-4ED5-AE05-80A107FF66DB}" type="presParOf" srcId="{DE856CE9-EEB6-495B-BF82-19A449BB0896}" destId="{C79E316C-AAA4-4F92-B3F7-FBE7AC4BB0D1}" srcOrd="0" destOrd="0" presId="urn:microsoft.com/office/officeart/2005/8/layout/radial5"/>
    <dgm:cxn modelId="{E3EE7B6E-AE53-4012-9D0C-E0CD1E1406BA}" type="presParOf" srcId="{8F11FEF3-FF01-41D7-BF9D-81A4FF782F46}" destId="{52223AF8-7FFD-4266-8099-A0771F0B4473}" srcOrd="8" destOrd="0" presId="urn:microsoft.com/office/officeart/2005/8/layout/radial5"/>
    <dgm:cxn modelId="{C41F9FF9-E616-44B0-9EB7-CCD17AF9C24D}" type="presParOf" srcId="{8F11FEF3-FF01-41D7-BF9D-81A4FF782F46}" destId="{EDB9BBAD-3CE8-4D50-93BF-E33873ED5A4D}" srcOrd="9" destOrd="0" presId="urn:microsoft.com/office/officeart/2005/8/layout/radial5"/>
    <dgm:cxn modelId="{6D7627FE-7800-4053-9439-40E5287B0741}" type="presParOf" srcId="{EDB9BBAD-3CE8-4D50-93BF-E33873ED5A4D}" destId="{49B8E8E9-0E26-4126-B4A8-22E5DA5B5DE1}" srcOrd="0" destOrd="0" presId="urn:microsoft.com/office/officeart/2005/8/layout/radial5"/>
    <dgm:cxn modelId="{6357D212-CDAA-41B1-95DA-04B761E2718E}" type="presParOf" srcId="{8F11FEF3-FF01-41D7-BF9D-81A4FF782F46}" destId="{C3A639A2-9EB6-4564-8BF1-0CFFCE7AC421}"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0B480-AB2E-45D4-AD5A-0F9BDE341887}">
      <dsp:nvSpPr>
        <dsp:cNvPr id="0" name=""/>
        <dsp:cNvSpPr/>
      </dsp:nvSpPr>
      <dsp:spPr>
        <a:xfrm>
          <a:off x="3725783" y="1958102"/>
          <a:ext cx="2393235" cy="2393235"/>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SG" sz="1300" kern="1200" dirty="0"/>
            <a:t>Tax cut as an economic incentive</a:t>
          </a:r>
        </a:p>
      </dsp:txBody>
      <dsp:txXfrm>
        <a:off x="4206930" y="2518706"/>
        <a:ext cx="1430941" cy="1230172"/>
      </dsp:txXfrm>
    </dsp:sp>
    <dsp:sp modelId="{A8440E4B-22E2-468D-89EC-DE81CA1DDAB2}">
      <dsp:nvSpPr>
        <dsp:cNvPr id="0" name=""/>
        <dsp:cNvSpPr/>
      </dsp:nvSpPr>
      <dsp:spPr>
        <a:xfrm>
          <a:off x="2333354" y="1392428"/>
          <a:ext cx="1740535" cy="1740535"/>
        </a:xfrm>
        <a:prstGeom prst="gear6">
          <a:avLst/>
        </a:prstGeom>
        <a:solidFill>
          <a:schemeClr val="accent4">
            <a:hueOff val="-5598875"/>
            <a:satOff val="2630"/>
            <a:lumOff val="98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SG" sz="1300" kern="1200" dirty="0"/>
            <a:t>Investment &amp; employment</a:t>
          </a:r>
        </a:p>
      </dsp:txBody>
      <dsp:txXfrm>
        <a:off x="2771539" y="1833261"/>
        <a:ext cx="864165" cy="858869"/>
      </dsp:txXfrm>
    </dsp:sp>
    <dsp:sp modelId="{478F2762-C347-43F6-BEEE-44F744B6EF08}">
      <dsp:nvSpPr>
        <dsp:cNvPr id="0" name=""/>
        <dsp:cNvSpPr/>
      </dsp:nvSpPr>
      <dsp:spPr>
        <a:xfrm rot="20700000">
          <a:off x="3308232" y="191636"/>
          <a:ext cx="1705369" cy="1705369"/>
        </a:xfrm>
        <a:prstGeom prst="gear6">
          <a:avLst/>
        </a:prstGeom>
        <a:solidFill>
          <a:schemeClr val="accent4">
            <a:hueOff val="-11197749"/>
            <a:satOff val="5260"/>
            <a:lumOff val="19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SG" sz="1300" kern="1200" dirty="0"/>
            <a:t>Earning and spending</a:t>
          </a:r>
        </a:p>
      </dsp:txBody>
      <dsp:txXfrm rot="-20700000">
        <a:off x="3682269" y="565673"/>
        <a:ext cx="957294" cy="957294"/>
      </dsp:txXfrm>
    </dsp:sp>
    <dsp:sp modelId="{24F0643A-A6B8-47CF-9861-355FFB6435FD}">
      <dsp:nvSpPr>
        <dsp:cNvPr id="0" name=""/>
        <dsp:cNvSpPr/>
      </dsp:nvSpPr>
      <dsp:spPr>
        <a:xfrm>
          <a:off x="3543483" y="1595986"/>
          <a:ext cx="3063341" cy="3063341"/>
        </a:xfrm>
        <a:prstGeom prst="circularArrow">
          <a:avLst>
            <a:gd name="adj1" fmla="val 4687"/>
            <a:gd name="adj2" fmla="val 299029"/>
            <a:gd name="adj3" fmla="val 2519837"/>
            <a:gd name="adj4" fmla="val 15853391"/>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E439A72-D64B-4DA4-BD59-251DB492C7B3}">
      <dsp:nvSpPr>
        <dsp:cNvPr id="0" name=""/>
        <dsp:cNvSpPr/>
      </dsp:nvSpPr>
      <dsp:spPr>
        <a:xfrm>
          <a:off x="2025109" y="1006639"/>
          <a:ext cx="2225709" cy="2225709"/>
        </a:xfrm>
        <a:prstGeom prst="leftCircularArrow">
          <a:avLst>
            <a:gd name="adj1" fmla="val 6452"/>
            <a:gd name="adj2" fmla="val 429999"/>
            <a:gd name="adj3" fmla="val 10489124"/>
            <a:gd name="adj4" fmla="val 14837806"/>
            <a:gd name="adj5" fmla="val 7527"/>
          </a:avLst>
        </a:prstGeom>
        <a:solidFill>
          <a:schemeClr val="accent4">
            <a:hueOff val="-5598875"/>
            <a:satOff val="2630"/>
            <a:lumOff val="98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0D86E5A-3C2B-4B2D-B588-F89C10F4CB90}">
      <dsp:nvSpPr>
        <dsp:cNvPr id="0" name=""/>
        <dsp:cNvSpPr/>
      </dsp:nvSpPr>
      <dsp:spPr>
        <a:xfrm>
          <a:off x="2913762" y="-182577"/>
          <a:ext cx="2399762" cy="2399762"/>
        </a:xfrm>
        <a:prstGeom prst="circularArrow">
          <a:avLst>
            <a:gd name="adj1" fmla="val 5984"/>
            <a:gd name="adj2" fmla="val 394124"/>
            <a:gd name="adj3" fmla="val 13313824"/>
            <a:gd name="adj4" fmla="val 10508221"/>
            <a:gd name="adj5" fmla="val 6981"/>
          </a:avLst>
        </a:prstGeom>
        <a:solidFill>
          <a:schemeClr val="accent4">
            <a:hueOff val="-11197749"/>
            <a:satOff val="5260"/>
            <a:lumOff val="195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9DAD21-33AB-4F46-81A0-782CEDF45717}">
      <dsp:nvSpPr>
        <dsp:cNvPr id="0" name=""/>
        <dsp:cNvSpPr/>
      </dsp:nvSpPr>
      <dsp:spPr>
        <a:xfrm>
          <a:off x="1149020" y="2301"/>
          <a:ext cx="2483848" cy="124192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SG" sz="3900" kern="1200" dirty="0"/>
            <a:t>Gini index: 0</a:t>
          </a:r>
        </a:p>
      </dsp:txBody>
      <dsp:txXfrm>
        <a:off x="1185395" y="38676"/>
        <a:ext cx="2411098" cy="1169174"/>
      </dsp:txXfrm>
    </dsp:sp>
    <dsp:sp modelId="{0DBEC9F5-83E2-4D12-93D9-424F2A842023}">
      <dsp:nvSpPr>
        <dsp:cNvPr id="0" name=""/>
        <dsp:cNvSpPr/>
      </dsp:nvSpPr>
      <dsp:spPr>
        <a:xfrm>
          <a:off x="1397405" y="1244225"/>
          <a:ext cx="248384" cy="931443"/>
        </a:xfrm>
        <a:custGeom>
          <a:avLst/>
          <a:gdLst/>
          <a:ahLst/>
          <a:cxnLst/>
          <a:rect l="0" t="0" r="0" b="0"/>
          <a:pathLst>
            <a:path>
              <a:moveTo>
                <a:pt x="0" y="0"/>
              </a:moveTo>
              <a:lnTo>
                <a:pt x="0" y="931443"/>
              </a:lnTo>
              <a:lnTo>
                <a:pt x="248384" y="9314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DBF99D-AAD3-4857-934C-BB1623708FBF}">
      <dsp:nvSpPr>
        <dsp:cNvPr id="0" name=""/>
        <dsp:cNvSpPr/>
      </dsp:nvSpPr>
      <dsp:spPr>
        <a:xfrm>
          <a:off x="1645790" y="1554706"/>
          <a:ext cx="1987078" cy="1241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SG" sz="3500" kern="1200" dirty="0"/>
            <a:t>Perfect efficient</a:t>
          </a:r>
        </a:p>
      </dsp:txBody>
      <dsp:txXfrm>
        <a:off x="1682165" y="1591081"/>
        <a:ext cx="1914328" cy="1169174"/>
      </dsp:txXfrm>
    </dsp:sp>
    <dsp:sp modelId="{ED39F1A6-ADA1-4227-A7AA-1F03BA070E8C}">
      <dsp:nvSpPr>
        <dsp:cNvPr id="0" name=""/>
        <dsp:cNvSpPr/>
      </dsp:nvSpPr>
      <dsp:spPr>
        <a:xfrm>
          <a:off x="1397405" y="1244225"/>
          <a:ext cx="248384" cy="2483848"/>
        </a:xfrm>
        <a:custGeom>
          <a:avLst/>
          <a:gdLst/>
          <a:ahLst/>
          <a:cxnLst/>
          <a:rect l="0" t="0" r="0" b="0"/>
          <a:pathLst>
            <a:path>
              <a:moveTo>
                <a:pt x="0" y="0"/>
              </a:moveTo>
              <a:lnTo>
                <a:pt x="0" y="2483848"/>
              </a:lnTo>
              <a:lnTo>
                <a:pt x="248384" y="248384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6EC8F8-1A68-4C01-87BD-C99BAE5B207C}">
      <dsp:nvSpPr>
        <dsp:cNvPr id="0" name=""/>
        <dsp:cNvSpPr/>
      </dsp:nvSpPr>
      <dsp:spPr>
        <a:xfrm>
          <a:off x="1645790" y="3107112"/>
          <a:ext cx="1987078" cy="1241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2122154"/>
              <a:satOff val="3600"/>
              <a:lumOff val="-1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SG" sz="3500" kern="1200" dirty="0"/>
            <a:t>Absolute equality</a:t>
          </a:r>
        </a:p>
      </dsp:txBody>
      <dsp:txXfrm>
        <a:off x="1682165" y="3143487"/>
        <a:ext cx="1914328" cy="1169174"/>
      </dsp:txXfrm>
    </dsp:sp>
    <dsp:sp modelId="{12D28081-BF4D-47A2-A042-008948860BDE}">
      <dsp:nvSpPr>
        <dsp:cNvPr id="0" name=""/>
        <dsp:cNvSpPr/>
      </dsp:nvSpPr>
      <dsp:spPr>
        <a:xfrm>
          <a:off x="4253831" y="2301"/>
          <a:ext cx="2483848" cy="1241924"/>
        </a:xfrm>
        <a:prstGeom prst="roundRect">
          <a:avLst>
            <a:gd name="adj" fmla="val 10000"/>
          </a:avLst>
        </a:prstGeom>
        <a:solidFill>
          <a:schemeClr val="accent2">
            <a:hueOff val="6366461"/>
            <a:satOff val="10800"/>
            <a:lumOff val="-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295" tIns="49530" rIns="74295" bIns="49530" numCol="1" spcCol="1270" anchor="ctr" anchorCtr="0">
          <a:noAutofit/>
        </a:bodyPr>
        <a:lstStyle/>
        <a:p>
          <a:pPr marL="0" lvl="0" indent="0" algn="ctr" defTabSz="1733550">
            <a:lnSpc>
              <a:spcPct val="90000"/>
            </a:lnSpc>
            <a:spcBef>
              <a:spcPct val="0"/>
            </a:spcBef>
            <a:spcAft>
              <a:spcPct val="35000"/>
            </a:spcAft>
            <a:buNone/>
          </a:pPr>
          <a:r>
            <a:rPr lang="en-SG" sz="3900" kern="1200" dirty="0"/>
            <a:t>Gini index: 1</a:t>
          </a:r>
        </a:p>
      </dsp:txBody>
      <dsp:txXfrm>
        <a:off x="4290206" y="38676"/>
        <a:ext cx="2411098" cy="1169174"/>
      </dsp:txXfrm>
    </dsp:sp>
    <dsp:sp modelId="{F5A310B4-B6B4-456C-A600-08825C9F5D9F}">
      <dsp:nvSpPr>
        <dsp:cNvPr id="0" name=""/>
        <dsp:cNvSpPr/>
      </dsp:nvSpPr>
      <dsp:spPr>
        <a:xfrm>
          <a:off x="4502215" y="1244225"/>
          <a:ext cx="248384" cy="931443"/>
        </a:xfrm>
        <a:custGeom>
          <a:avLst/>
          <a:gdLst/>
          <a:ahLst/>
          <a:cxnLst/>
          <a:rect l="0" t="0" r="0" b="0"/>
          <a:pathLst>
            <a:path>
              <a:moveTo>
                <a:pt x="0" y="0"/>
              </a:moveTo>
              <a:lnTo>
                <a:pt x="0" y="931443"/>
              </a:lnTo>
              <a:lnTo>
                <a:pt x="248384" y="931443"/>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8C997-5241-4DF2-9567-981AF252A4FA}">
      <dsp:nvSpPr>
        <dsp:cNvPr id="0" name=""/>
        <dsp:cNvSpPr/>
      </dsp:nvSpPr>
      <dsp:spPr>
        <a:xfrm>
          <a:off x="4750600" y="1554706"/>
          <a:ext cx="1987078" cy="1241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244308"/>
              <a:satOff val="7200"/>
              <a:lumOff val="-2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SG" sz="3500" kern="1200" dirty="0"/>
            <a:t>Least efficient</a:t>
          </a:r>
        </a:p>
      </dsp:txBody>
      <dsp:txXfrm>
        <a:off x="4786975" y="1591081"/>
        <a:ext cx="1914328" cy="1169174"/>
      </dsp:txXfrm>
    </dsp:sp>
    <dsp:sp modelId="{E5486635-5BA4-44B5-A375-8BF1A7FF748A}">
      <dsp:nvSpPr>
        <dsp:cNvPr id="0" name=""/>
        <dsp:cNvSpPr/>
      </dsp:nvSpPr>
      <dsp:spPr>
        <a:xfrm>
          <a:off x="4502215" y="1244225"/>
          <a:ext cx="248384" cy="2483848"/>
        </a:xfrm>
        <a:custGeom>
          <a:avLst/>
          <a:gdLst/>
          <a:ahLst/>
          <a:cxnLst/>
          <a:rect l="0" t="0" r="0" b="0"/>
          <a:pathLst>
            <a:path>
              <a:moveTo>
                <a:pt x="0" y="0"/>
              </a:moveTo>
              <a:lnTo>
                <a:pt x="0" y="2483848"/>
              </a:lnTo>
              <a:lnTo>
                <a:pt x="248384" y="2483848"/>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18C705-463E-4890-94E5-7577FFC8DF96}">
      <dsp:nvSpPr>
        <dsp:cNvPr id="0" name=""/>
        <dsp:cNvSpPr/>
      </dsp:nvSpPr>
      <dsp:spPr>
        <a:xfrm>
          <a:off x="4750600" y="3107112"/>
          <a:ext cx="1987078" cy="124192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6366461"/>
              <a:satOff val="10800"/>
              <a:lumOff val="-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6675" tIns="44450" rIns="66675" bIns="44450" numCol="1" spcCol="1270" anchor="ctr" anchorCtr="0">
          <a:noAutofit/>
        </a:bodyPr>
        <a:lstStyle/>
        <a:p>
          <a:pPr marL="0" lvl="0" indent="0" algn="ctr" defTabSz="1555750">
            <a:lnSpc>
              <a:spcPct val="90000"/>
            </a:lnSpc>
            <a:spcBef>
              <a:spcPct val="0"/>
            </a:spcBef>
            <a:spcAft>
              <a:spcPct val="35000"/>
            </a:spcAft>
            <a:buNone/>
          </a:pPr>
          <a:r>
            <a:rPr lang="en-SG" sz="3500" kern="1200" dirty="0"/>
            <a:t>Extreme inequality</a:t>
          </a:r>
        </a:p>
      </dsp:txBody>
      <dsp:txXfrm>
        <a:off x="4786975" y="3143487"/>
        <a:ext cx="1914328" cy="11691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63E18-7E3A-4925-BE3D-3222D382D1E5}">
      <dsp:nvSpPr>
        <dsp:cNvPr id="0" name=""/>
        <dsp:cNvSpPr/>
      </dsp:nvSpPr>
      <dsp:spPr>
        <a:xfrm rot="5400000">
          <a:off x="491702" y="1264489"/>
          <a:ext cx="1474614" cy="2453724"/>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EC9A01-F31A-4D94-8924-20CEF303A181}">
      <dsp:nvSpPr>
        <dsp:cNvPr id="0" name=""/>
        <dsp:cNvSpPr/>
      </dsp:nvSpPr>
      <dsp:spPr>
        <a:xfrm>
          <a:off x="245552" y="1997624"/>
          <a:ext cx="2215236" cy="1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Market works very well so people try to keep the status quo</a:t>
          </a:r>
        </a:p>
      </dsp:txBody>
      <dsp:txXfrm>
        <a:off x="245552" y="1997624"/>
        <a:ext cx="2215236" cy="1941784"/>
      </dsp:txXfrm>
    </dsp:sp>
    <dsp:sp modelId="{746DB2C9-8408-4962-9CD9-36264E6FCF0B}">
      <dsp:nvSpPr>
        <dsp:cNvPr id="0" name=""/>
        <dsp:cNvSpPr/>
      </dsp:nvSpPr>
      <dsp:spPr>
        <a:xfrm>
          <a:off x="2042819" y="1083843"/>
          <a:ext cx="417969" cy="417969"/>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CEE71C-254B-49F1-B32A-3C038BFA3E6C}">
      <dsp:nvSpPr>
        <dsp:cNvPr id="0" name=""/>
        <dsp:cNvSpPr/>
      </dsp:nvSpPr>
      <dsp:spPr>
        <a:xfrm rot="5400000">
          <a:off x="3203584" y="593431"/>
          <a:ext cx="1474614" cy="2453724"/>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321F8E-FD83-474D-AFD6-E539EDE6F512}">
      <dsp:nvSpPr>
        <dsp:cNvPr id="0" name=""/>
        <dsp:cNvSpPr/>
      </dsp:nvSpPr>
      <dsp:spPr>
        <a:xfrm>
          <a:off x="2957434" y="1326566"/>
          <a:ext cx="2215236" cy="1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Because of the occasional market failures or even crises, market do not always work well for most people, even not so well for the wealthy people, just like 2008</a:t>
          </a:r>
        </a:p>
      </dsp:txBody>
      <dsp:txXfrm>
        <a:off x="2957434" y="1326566"/>
        <a:ext cx="2215236" cy="1941784"/>
      </dsp:txXfrm>
    </dsp:sp>
    <dsp:sp modelId="{A905720F-A141-48B2-A007-03F52C83E1F1}">
      <dsp:nvSpPr>
        <dsp:cNvPr id="0" name=""/>
        <dsp:cNvSpPr/>
      </dsp:nvSpPr>
      <dsp:spPr>
        <a:xfrm>
          <a:off x="4754701" y="412785"/>
          <a:ext cx="417969" cy="417969"/>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08795E-6659-44A7-9602-9CBAF0B1068D}">
      <dsp:nvSpPr>
        <dsp:cNvPr id="0" name=""/>
        <dsp:cNvSpPr/>
      </dsp:nvSpPr>
      <dsp:spPr>
        <a:xfrm rot="5400000">
          <a:off x="5915466" y="-77626"/>
          <a:ext cx="1474614" cy="2453724"/>
        </a:xfrm>
        <a:prstGeom prst="corner">
          <a:avLst>
            <a:gd name="adj1" fmla="val 16120"/>
            <a:gd name="adj2" fmla="val 16110"/>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52458-DF7C-49AC-98E9-EE70E6E79D8F}">
      <dsp:nvSpPr>
        <dsp:cNvPr id="0" name=""/>
        <dsp:cNvSpPr/>
      </dsp:nvSpPr>
      <dsp:spPr>
        <a:xfrm>
          <a:off x="5669316" y="655508"/>
          <a:ext cx="2215236" cy="19417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SG" sz="1600" kern="1200" dirty="0"/>
            <a:t>Market actually works very badly for those who are left behind; in a world of abundance, there are still a lot of people suffering from the basic and the original problem – </a:t>
          </a:r>
          <a:r>
            <a:rPr lang="en-SG" sz="1600" i="1" kern="1200" dirty="0"/>
            <a:t>hunger</a:t>
          </a:r>
          <a:r>
            <a:rPr lang="en-SG" sz="1600" kern="1200" dirty="0"/>
            <a:t> </a:t>
          </a:r>
        </a:p>
      </dsp:txBody>
      <dsp:txXfrm>
        <a:off x="5669316" y="655508"/>
        <a:ext cx="2215236" cy="1941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95803-E266-460D-9ADA-69AA0FB0EE66}">
      <dsp:nvSpPr>
        <dsp:cNvPr id="0" name=""/>
        <dsp:cNvSpPr/>
      </dsp:nvSpPr>
      <dsp:spPr>
        <a:xfrm>
          <a:off x="4337" y="0"/>
          <a:ext cx="2602611" cy="2002557"/>
        </a:xfrm>
        <a:prstGeom prst="upArrow">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1B3C9E-68FF-436C-BD86-872CD70BA097}">
      <dsp:nvSpPr>
        <dsp:cNvPr id="0" name=""/>
        <dsp:cNvSpPr/>
      </dsp:nvSpPr>
      <dsp:spPr>
        <a:xfrm>
          <a:off x="2685027" y="0"/>
          <a:ext cx="4416552" cy="2002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l" defTabSz="844550">
            <a:lnSpc>
              <a:spcPct val="90000"/>
            </a:lnSpc>
            <a:spcBef>
              <a:spcPct val="0"/>
            </a:spcBef>
            <a:spcAft>
              <a:spcPct val="35000"/>
            </a:spcAft>
            <a:buNone/>
          </a:pPr>
          <a:r>
            <a:rPr lang="en-SG" sz="1900" kern="1200" dirty="0"/>
            <a:t>Those the higher earners would have to pay progressively high percentage of income tax, and luxury goods would be taxed heavily; so was inheritance tax</a:t>
          </a:r>
        </a:p>
      </dsp:txBody>
      <dsp:txXfrm>
        <a:off x="2685027" y="0"/>
        <a:ext cx="4416552" cy="2002557"/>
      </dsp:txXfrm>
    </dsp:sp>
    <dsp:sp modelId="{55C6FBA4-EE9E-4605-ABC7-B980885C30A7}">
      <dsp:nvSpPr>
        <dsp:cNvPr id="0" name=""/>
        <dsp:cNvSpPr/>
      </dsp:nvSpPr>
      <dsp:spPr>
        <a:xfrm>
          <a:off x="785120" y="2169436"/>
          <a:ext cx="2602611" cy="2002557"/>
        </a:xfrm>
        <a:prstGeom prst="downArrow">
          <a:avLst/>
        </a:prstGeom>
        <a:solidFill>
          <a:schemeClr val="accent4">
            <a:hueOff val="-11197749"/>
            <a:satOff val="5260"/>
            <a:lumOff val="19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5DFFDF1-4848-46BA-A142-9779D6E85B07}">
      <dsp:nvSpPr>
        <dsp:cNvPr id="0" name=""/>
        <dsp:cNvSpPr/>
      </dsp:nvSpPr>
      <dsp:spPr>
        <a:xfrm>
          <a:off x="3465810" y="2169436"/>
          <a:ext cx="4416552" cy="2002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marL="0" lvl="0" indent="0" algn="l" defTabSz="844550">
            <a:lnSpc>
              <a:spcPct val="90000"/>
            </a:lnSpc>
            <a:spcBef>
              <a:spcPct val="0"/>
            </a:spcBef>
            <a:spcAft>
              <a:spcPct val="35000"/>
            </a:spcAft>
            <a:buNone/>
          </a:pPr>
          <a:r>
            <a:rPr lang="en-SG" sz="1900" kern="1200" dirty="0"/>
            <a:t>Those earn wages (generally paid weekly and less secure job; some are employed under the zero-hour contract because they would be out of work at a short notice) but not salary (regular employees such in an office) would be taxed nominally and low salary employees also pay less tax</a:t>
          </a:r>
        </a:p>
      </dsp:txBody>
      <dsp:txXfrm>
        <a:off x="3465810" y="2169436"/>
        <a:ext cx="4416552" cy="20025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B9C6DB-5F1E-48A0-B207-0D0BEA1905E1}">
      <dsp:nvSpPr>
        <dsp:cNvPr id="0" name=""/>
        <dsp:cNvSpPr/>
      </dsp:nvSpPr>
      <dsp:spPr>
        <a:xfrm>
          <a:off x="4445749" y="30666"/>
          <a:ext cx="1051303"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SG" sz="1500" kern="1200" dirty="0"/>
            <a:t>Unlimited development</a:t>
          </a:r>
        </a:p>
      </dsp:txBody>
      <dsp:txXfrm>
        <a:off x="4445749" y="30666"/>
        <a:ext cx="1051303" cy="1051303"/>
      </dsp:txXfrm>
    </dsp:sp>
    <dsp:sp modelId="{FAC3A669-7D15-4F41-809F-68BA33E733CA}">
      <dsp:nvSpPr>
        <dsp:cNvPr id="0" name=""/>
        <dsp:cNvSpPr/>
      </dsp:nvSpPr>
      <dsp:spPr>
        <a:xfrm>
          <a:off x="1972237" y="196"/>
          <a:ext cx="3942224" cy="3942224"/>
        </a:xfrm>
        <a:prstGeom prst="circularArrow">
          <a:avLst>
            <a:gd name="adj1" fmla="val 5200"/>
            <a:gd name="adj2" fmla="val 335917"/>
            <a:gd name="adj3" fmla="val 21293225"/>
            <a:gd name="adj4" fmla="val 19766253"/>
            <a:gd name="adj5" fmla="val 606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BF8CBE-BC89-4F9E-9DF4-DE69374ED247}">
      <dsp:nvSpPr>
        <dsp:cNvPr id="0" name=""/>
        <dsp:cNvSpPr/>
      </dsp:nvSpPr>
      <dsp:spPr>
        <a:xfrm>
          <a:off x="5081119" y="1986135"/>
          <a:ext cx="1051303"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SG" sz="1500" kern="1200" dirty="0"/>
            <a:t>Exploitation of resources</a:t>
          </a:r>
        </a:p>
      </dsp:txBody>
      <dsp:txXfrm>
        <a:off x="5081119" y="1986135"/>
        <a:ext cx="1051303" cy="1051303"/>
      </dsp:txXfrm>
    </dsp:sp>
    <dsp:sp modelId="{8D4C35D6-2ACC-412D-AF2C-2C14ECA23940}">
      <dsp:nvSpPr>
        <dsp:cNvPr id="0" name=""/>
        <dsp:cNvSpPr/>
      </dsp:nvSpPr>
      <dsp:spPr>
        <a:xfrm>
          <a:off x="1972237" y="196"/>
          <a:ext cx="3942224" cy="3942224"/>
        </a:xfrm>
        <a:prstGeom prst="circularArrow">
          <a:avLst>
            <a:gd name="adj1" fmla="val 5200"/>
            <a:gd name="adj2" fmla="val 335917"/>
            <a:gd name="adj3" fmla="val 4014681"/>
            <a:gd name="adj4" fmla="val 2253448"/>
            <a:gd name="adj5" fmla="val 6067"/>
          </a:avLst>
        </a:prstGeom>
        <a:solidFill>
          <a:schemeClr val="accent4">
            <a:hueOff val="-2799437"/>
            <a:satOff val="1315"/>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61F9E-7F6D-41B7-8F26-54407C5B0C2D}">
      <dsp:nvSpPr>
        <dsp:cNvPr id="0" name=""/>
        <dsp:cNvSpPr/>
      </dsp:nvSpPr>
      <dsp:spPr>
        <a:xfrm>
          <a:off x="3417698" y="3194681"/>
          <a:ext cx="1051303"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SG" sz="1500" kern="1200" dirty="0"/>
            <a:t>Damaged environment</a:t>
          </a:r>
        </a:p>
      </dsp:txBody>
      <dsp:txXfrm>
        <a:off x="3417698" y="3194681"/>
        <a:ext cx="1051303" cy="1051303"/>
      </dsp:txXfrm>
    </dsp:sp>
    <dsp:sp modelId="{5F2B16AC-B56F-4397-8A89-53868C5BC0FC}">
      <dsp:nvSpPr>
        <dsp:cNvPr id="0" name=""/>
        <dsp:cNvSpPr/>
      </dsp:nvSpPr>
      <dsp:spPr>
        <a:xfrm>
          <a:off x="1972237" y="196"/>
          <a:ext cx="3942224" cy="3942224"/>
        </a:xfrm>
        <a:prstGeom prst="circularArrow">
          <a:avLst>
            <a:gd name="adj1" fmla="val 5200"/>
            <a:gd name="adj2" fmla="val 335917"/>
            <a:gd name="adj3" fmla="val 8210635"/>
            <a:gd name="adj4" fmla="val 6449402"/>
            <a:gd name="adj5" fmla="val 6067"/>
          </a:avLst>
        </a:prstGeom>
        <a:solidFill>
          <a:schemeClr val="accent4">
            <a:hueOff val="-5598875"/>
            <a:satOff val="2630"/>
            <a:lumOff val="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0F0AB0-291F-44F9-B59C-4FABA1CBCE89}">
      <dsp:nvSpPr>
        <dsp:cNvPr id="0" name=""/>
        <dsp:cNvSpPr/>
      </dsp:nvSpPr>
      <dsp:spPr>
        <a:xfrm>
          <a:off x="1754277" y="1986135"/>
          <a:ext cx="1051303"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SG" sz="1500" kern="1200" dirty="0"/>
            <a:t>Economic effects</a:t>
          </a:r>
        </a:p>
      </dsp:txBody>
      <dsp:txXfrm>
        <a:off x="1754277" y="1986135"/>
        <a:ext cx="1051303" cy="1051303"/>
      </dsp:txXfrm>
    </dsp:sp>
    <dsp:sp modelId="{35E0F6AD-5DCD-4E4D-A8C9-A05C6BD7E33C}">
      <dsp:nvSpPr>
        <dsp:cNvPr id="0" name=""/>
        <dsp:cNvSpPr/>
      </dsp:nvSpPr>
      <dsp:spPr>
        <a:xfrm>
          <a:off x="1972237" y="196"/>
          <a:ext cx="3942224" cy="3942224"/>
        </a:xfrm>
        <a:prstGeom prst="circularArrow">
          <a:avLst>
            <a:gd name="adj1" fmla="val 5200"/>
            <a:gd name="adj2" fmla="val 335917"/>
            <a:gd name="adj3" fmla="val 12297830"/>
            <a:gd name="adj4" fmla="val 10770857"/>
            <a:gd name="adj5" fmla="val 6067"/>
          </a:avLst>
        </a:prstGeom>
        <a:solidFill>
          <a:schemeClr val="accent4">
            <a:hueOff val="-8398312"/>
            <a:satOff val="3945"/>
            <a:lumOff val="1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8517BF-20B1-4C3C-B3AF-61EBF846E3B7}">
      <dsp:nvSpPr>
        <dsp:cNvPr id="0" name=""/>
        <dsp:cNvSpPr/>
      </dsp:nvSpPr>
      <dsp:spPr>
        <a:xfrm>
          <a:off x="2389647" y="30666"/>
          <a:ext cx="1051303" cy="1051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SG" sz="1500" kern="1200" dirty="0"/>
            <a:t>Market economics</a:t>
          </a:r>
        </a:p>
      </dsp:txBody>
      <dsp:txXfrm>
        <a:off x="2389647" y="30666"/>
        <a:ext cx="1051303" cy="1051303"/>
      </dsp:txXfrm>
    </dsp:sp>
    <dsp:sp modelId="{13114ED2-71E1-440A-9D03-7286A4D63037}">
      <dsp:nvSpPr>
        <dsp:cNvPr id="0" name=""/>
        <dsp:cNvSpPr/>
      </dsp:nvSpPr>
      <dsp:spPr>
        <a:xfrm>
          <a:off x="1972237" y="196"/>
          <a:ext cx="3942224" cy="3942224"/>
        </a:xfrm>
        <a:prstGeom prst="circularArrow">
          <a:avLst>
            <a:gd name="adj1" fmla="val 5200"/>
            <a:gd name="adj2" fmla="val 335917"/>
            <a:gd name="adj3" fmla="val 16865670"/>
            <a:gd name="adj4" fmla="val 15198413"/>
            <a:gd name="adj5" fmla="val 6067"/>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E6D2B9-0A53-412D-A3A4-38021FD9BD95}">
      <dsp:nvSpPr>
        <dsp:cNvPr id="0" name=""/>
        <dsp:cNvSpPr/>
      </dsp:nvSpPr>
      <dsp:spPr>
        <a:xfrm>
          <a:off x="3328164" y="1724998"/>
          <a:ext cx="1230371" cy="1230371"/>
        </a:xfrm>
        <a:prstGeom prst="ellipse">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SG" sz="2000" kern="1200" dirty="0"/>
            <a:t>Holistic model</a:t>
          </a:r>
        </a:p>
      </dsp:txBody>
      <dsp:txXfrm>
        <a:off x="3508348" y="1905182"/>
        <a:ext cx="870003" cy="870003"/>
      </dsp:txXfrm>
    </dsp:sp>
    <dsp:sp modelId="{AF8DBAA1-BB8E-4764-9315-19184DB6BF4A}">
      <dsp:nvSpPr>
        <dsp:cNvPr id="0" name=""/>
        <dsp:cNvSpPr/>
      </dsp:nvSpPr>
      <dsp:spPr>
        <a:xfrm rot="16200000">
          <a:off x="3812848" y="1276993"/>
          <a:ext cx="261002" cy="418326"/>
        </a:xfrm>
        <a:prstGeom prst="rightArrow">
          <a:avLst>
            <a:gd name="adj1" fmla="val 60000"/>
            <a:gd name="adj2" fmla="val 50000"/>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a:off x="3851999" y="1399809"/>
        <a:ext cx="182701" cy="250996"/>
      </dsp:txXfrm>
    </dsp:sp>
    <dsp:sp modelId="{DB1EECFB-BFE6-4B12-AC99-2AB1A643747B}">
      <dsp:nvSpPr>
        <dsp:cNvPr id="0" name=""/>
        <dsp:cNvSpPr/>
      </dsp:nvSpPr>
      <dsp:spPr>
        <a:xfrm>
          <a:off x="3328164" y="2170"/>
          <a:ext cx="1230371" cy="1230371"/>
        </a:xfrm>
        <a:prstGeom prst="ellipse">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SG" sz="1400" kern="1200" dirty="0"/>
            <a:t>People</a:t>
          </a:r>
        </a:p>
      </dsp:txBody>
      <dsp:txXfrm>
        <a:off x="3508348" y="182354"/>
        <a:ext cx="870003" cy="870003"/>
      </dsp:txXfrm>
    </dsp:sp>
    <dsp:sp modelId="{49BC91CA-31C6-4F63-82CB-9D70733D432D}">
      <dsp:nvSpPr>
        <dsp:cNvPr id="0" name=""/>
        <dsp:cNvSpPr/>
      </dsp:nvSpPr>
      <dsp:spPr>
        <a:xfrm rot="20520000">
          <a:off x="4625077" y="1867112"/>
          <a:ext cx="261002" cy="418326"/>
        </a:xfrm>
        <a:prstGeom prst="rightArrow">
          <a:avLst>
            <a:gd name="adj1" fmla="val 60000"/>
            <a:gd name="adj2" fmla="val 50000"/>
          </a:avLst>
        </a:prstGeom>
        <a:solidFill>
          <a:schemeClr val="accent4">
            <a:hueOff val="-2799437"/>
            <a:satOff val="1315"/>
            <a:lumOff val="49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a:off x="4626993" y="1962875"/>
        <a:ext cx="182701" cy="250996"/>
      </dsp:txXfrm>
    </dsp:sp>
    <dsp:sp modelId="{404C4F88-97F6-44DF-9694-FF49C264A162}">
      <dsp:nvSpPr>
        <dsp:cNvPr id="0" name=""/>
        <dsp:cNvSpPr/>
      </dsp:nvSpPr>
      <dsp:spPr>
        <a:xfrm>
          <a:off x="4966671" y="1192615"/>
          <a:ext cx="1230371" cy="1230371"/>
        </a:xfrm>
        <a:prstGeom prst="ellipse">
          <a:avLst/>
        </a:prstGeom>
        <a:solidFill>
          <a:schemeClr val="accent4">
            <a:hueOff val="-2799437"/>
            <a:satOff val="1315"/>
            <a:lumOff val="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SG" sz="1400" kern="1200" dirty="0"/>
            <a:t>Planet</a:t>
          </a:r>
        </a:p>
      </dsp:txBody>
      <dsp:txXfrm>
        <a:off x="5146855" y="1372799"/>
        <a:ext cx="870003" cy="870003"/>
      </dsp:txXfrm>
    </dsp:sp>
    <dsp:sp modelId="{61CCF3A0-9950-4360-9976-988CB8D1A89E}">
      <dsp:nvSpPr>
        <dsp:cNvPr id="0" name=""/>
        <dsp:cNvSpPr/>
      </dsp:nvSpPr>
      <dsp:spPr>
        <a:xfrm rot="3240000">
          <a:off x="4314833" y="2821944"/>
          <a:ext cx="261002" cy="418326"/>
        </a:xfrm>
        <a:prstGeom prst="rightArrow">
          <a:avLst>
            <a:gd name="adj1" fmla="val 60000"/>
            <a:gd name="adj2" fmla="val 50000"/>
          </a:avLst>
        </a:prstGeom>
        <a:solidFill>
          <a:schemeClr val="accent4">
            <a:hueOff val="-5598875"/>
            <a:satOff val="2630"/>
            <a:lumOff val="98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a:off x="4330971" y="2873936"/>
        <a:ext cx="182701" cy="250996"/>
      </dsp:txXfrm>
    </dsp:sp>
    <dsp:sp modelId="{34FCB2A6-BB64-49B6-A367-89E7508EEBA4}">
      <dsp:nvSpPr>
        <dsp:cNvPr id="0" name=""/>
        <dsp:cNvSpPr/>
      </dsp:nvSpPr>
      <dsp:spPr>
        <a:xfrm>
          <a:off x="4340817" y="3118796"/>
          <a:ext cx="1230371" cy="1230371"/>
        </a:xfrm>
        <a:prstGeom prst="ellipse">
          <a:avLst/>
        </a:prstGeom>
        <a:solidFill>
          <a:schemeClr val="accent4">
            <a:hueOff val="-5598875"/>
            <a:satOff val="2630"/>
            <a:lumOff val="98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SG" sz="1400" kern="1200" dirty="0"/>
            <a:t>Prosperity</a:t>
          </a:r>
        </a:p>
      </dsp:txBody>
      <dsp:txXfrm>
        <a:off x="4521001" y="3298980"/>
        <a:ext cx="870003" cy="870003"/>
      </dsp:txXfrm>
    </dsp:sp>
    <dsp:sp modelId="{DE856CE9-EEB6-495B-BF82-19A449BB0896}">
      <dsp:nvSpPr>
        <dsp:cNvPr id="0" name=""/>
        <dsp:cNvSpPr/>
      </dsp:nvSpPr>
      <dsp:spPr>
        <a:xfrm rot="7560000">
          <a:off x="3310864" y="2821944"/>
          <a:ext cx="261002" cy="418326"/>
        </a:xfrm>
        <a:prstGeom prst="rightArrow">
          <a:avLst>
            <a:gd name="adj1" fmla="val 60000"/>
            <a:gd name="adj2" fmla="val 50000"/>
          </a:avLst>
        </a:prstGeom>
        <a:solidFill>
          <a:schemeClr val="accent4">
            <a:hueOff val="-8398312"/>
            <a:satOff val="3945"/>
            <a:lumOff val="146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rot="10800000">
        <a:off x="3373027" y="2873936"/>
        <a:ext cx="182701" cy="250996"/>
      </dsp:txXfrm>
    </dsp:sp>
    <dsp:sp modelId="{52223AF8-7FFD-4266-8099-A0771F0B4473}">
      <dsp:nvSpPr>
        <dsp:cNvPr id="0" name=""/>
        <dsp:cNvSpPr/>
      </dsp:nvSpPr>
      <dsp:spPr>
        <a:xfrm>
          <a:off x="2315511" y="3118796"/>
          <a:ext cx="1230371" cy="1230371"/>
        </a:xfrm>
        <a:prstGeom prst="ellipse">
          <a:avLst/>
        </a:prstGeom>
        <a:solidFill>
          <a:schemeClr val="accent4">
            <a:hueOff val="-8398312"/>
            <a:satOff val="3945"/>
            <a:lumOff val="146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SG" sz="1400" kern="1200" dirty="0"/>
            <a:t>Peace</a:t>
          </a:r>
        </a:p>
      </dsp:txBody>
      <dsp:txXfrm>
        <a:off x="2495695" y="3298980"/>
        <a:ext cx="870003" cy="870003"/>
      </dsp:txXfrm>
    </dsp:sp>
    <dsp:sp modelId="{EDB9BBAD-3CE8-4D50-93BF-E33873ED5A4D}">
      <dsp:nvSpPr>
        <dsp:cNvPr id="0" name=""/>
        <dsp:cNvSpPr/>
      </dsp:nvSpPr>
      <dsp:spPr>
        <a:xfrm rot="11880000">
          <a:off x="3000620" y="1867112"/>
          <a:ext cx="261002" cy="418326"/>
        </a:xfrm>
        <a:prstGeom prst="rightArrow">
          <a:avLst>
            <a:gd name="adj1" fmla="val 60000"/>
            <a:gd name="adj2" fmla="val 50000"/>
          </a:avLst>
        </a:prstGeom>
        <a:solidFill>
          <a:schemeClr val="accent4">
            <a:hueOff val="-11197749"/>
            <a:satOff val="5260"/>
            <a:lumOff val="195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SG" sz="1400" kern="1200"/>
        </a:p>
      </dsp:txBody>
      <dsp:txXfrm rot="10800000">
        <a:off x="3077005" y="1962875"/>
        <a:ext cx="182701" cy="250996"/>
      </dsp:txXfrm>
    </dsp:sp>
    <dsp:sp modelId="{C3A639A2-9EB6-4564-8BF1-0CFFCE7AC421}">
      <dsp:nvSpPr>
        <dsp:cNvPr id="0" name=""/>
        <dsp:cNvSpPr/>
      </dsp:nvSpPr>
      <dsp:spPr>
        <a:xfrm>
          <a:off x="1689656" y="1192615"/>
          <a:ext cx="1230371" cy="1230371"/>
        </a:xfrm>
        <a:prstGeom prst="ellipse">
          <a:avLst/>
        </a:prstGeom>
        <a:solidFill>
          <a:schemeClr val="accent4">
            <a:hueOff val="-11197749"/>
            <a:satOff val="5260"/>
            <a:lumOff val="195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SG" sz="1400" kern="1200" dirty="0"/>
            <a:t>Partnership</a:t>
          </a:r>
        </a:p>
      </dsp:txBody>
      <dsp:txXfrm>
        <a:off x="1869840" y="1372799"/>
        <a:ext cx="870003" cy="870003"/>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5856D6-B85C-4CEB-97A4-E7C458FC0455}" type="datetimeFigureOut">
              <a:rPr lang="en-SG" smtClean="0"/>
              <a:t>4/11/2020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3574208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856D6-B85C-4CEB-97A4-E7C458FC0455}" type="datetimeFigureOut">
              <a:rPr lang="en-SG" smtClean="0"/>
              <a:t>4/11/2020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1261837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856D6-B85C-4CEB-97A4-E7C458FC0455}" type="datetimeFigureOut">
              <a:rPr lang="en-SG" smtClean="0"/>
              <a:t>4/11/2020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3321083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5856D6-B85C-4CEB-97A4-E7C458FC0455}" type="datetimeFigureOut">
              <a:rPr lang="en-SG" smtClean="0"/>
              <a:t>4/11/2020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7348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5856D6-B85C-4CEB-97A4-E7C458FC0455}" type="datetimeFigureOut">
              <a:rPr lang="en-SG" smtClean="0"/>
              <a:t>4/11/2020</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1681218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5856D6-B85C-4CEB-97A4-E7C458FC0455}" type="datetimeFigureOut">
              <a:rPr lang="en-SG" smtClean="0"/>
              <a:t>4/11/2020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397364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5856D6-B85C-4CEB-97A4-E7C458FC0455}" type="datetimeFigureOut">
              <a:rPr lang="en-SG" smtClean="0"/>
              <a:t>4/11/2020</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961222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5856D6-B85C-4CEB-97A4-E7C458FC0455}" type="datetimeFigureOut">
              <a:rPr lang="en-SG" smtClean="0"/>
              <a:t>4/11/2020</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2093915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856D6-B85C-4CEB-97A4-E7C458FC0455}" type="datetimeFigureOut">
              <a:rPr lang="en-SG" smtClean="0"/>
              <a:t>4/11/2020</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4214204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5856D6-B85C-4CEB-97A4-E7C458FC0455}" type="datetimeFigureOut">
              <a:rPr lang="en-SG" smtClean="0"/>
              <a:t>4/11/2020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213351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55856D6-B85C-4CEB-97A4-E7C458FC0455}" type="datetimeFigureOut">
              <a:rPr lang="en-SG" smtClean="0"/>
              <a:t>4/11/2020</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7825883C-2796-4FAE-B5D4-AEE1E024AA7B}" type="slidenum">
              <a:rPr lang="en-SG" smtClean="0"/>
              <a:t>‹#›</a:t>
            </a:fld>
            <a:endParaRPr lang="en-SG"/>
          </a:p>
        </p:txBody>
      </p:sp>
    </p:spTree>
    <p:extLst>
      <p:ext uri="{BB962C8B-B14F-4D97-AF65-F5344CB8AC3E}">
        <p14:creationId xmlns:p14="http://schemas.microsoft.com/office/powerpoint/2010/main" val="74918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856D6-B85C-4CEB-97A4-E7C458FC0455}" type="datetimeFigureOut">
              <a:rPr lang="en-SG" smtClean="0"/>
              <a:t>4/11/2020</a:t>
            </a:fld>
            <a:endParaRPr lang="en-SG"/>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25883C-2796-4FAE-B5D4-AEE1E024AA7B}" type="slidenum">
              <a:rPr lang="en-SG" smtClean="0"/>
              <a:t>‹#›</a:t>
            </a:fld>
            <a:endParaRPr lang="en-SG"/>
          </a:p>
        </p:txBody>
      </p:sp>
    </p:spTree>
    <p:extLst>
      <p:ext uri="{BB962C8B-B14F-4D97-AF65-F5344CB8AC3E}">
        <p14:creationId xmlns:p14="http://schemas.microsoft.com/office/powerpoint/2010/main" val="1367748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uanqing@bcs.edu.s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B7D1A2-B81C-4C14-8266-CA374CB2C8C7}"/>
              </a:ext>
            </a:extLst>
          </p:cNvPr>
          <p:cNvSpPr>
            <a:spLocks noGrp="1"/>
          </p:cNvSpPr>
          <p:nvPr>
            <p:ph type="title"/>
          </p:nvPr>
        </p:nvSpPr>
        <p:spPr/>
        <p:txBody>
          <a:bodyPr>
            <a:normAutofit fontScale="90000"/>
          </a:bodyPr>
          <a:lstStyle/>
          <a:p>
            <a:r>
              <a:rPr lang="en-US" altLang="zh-CN" dirty="0"/>
              <a:t>Lecture 11: Interdependence, holistic economics and equal prosperity</a:t>
            </a:r>
            <a:endParaRPr lang="en-SG" dirty="0"/>
          </a:p>
        </p:txBody>
      </p:sp>
      <p:sp>
        <p:nvSpPr>
          <p:cNvPr id="5" name="Content Placeholder 4">
            <a:extLst>
              <a:ext uri="{FF2B5EF4-FFF2-40B4-BE49-F238E27FC236}">
                <a16:creationId xmlns:a16="http://schemas.microsoft.com/office/drawing/2014/main" id="{9CB137F9-DE4B-4947-AC1C-D8BC4D667FB1}"/>
              </a:ext>
            </a:extLst>
          </p:cNvPr>
          <p:cNvSpPr>
            <a:spLocks noGrp="1"/>
          </p:cNvSpPr>
          <p:nvPr>
            <p:ph idx="1"/>
          </p:nvPr>
        </p:nvSpPr>
        <p:spPr/>
        <p:txBody>
          <a:bodyPr>
            <a:normAutofit fontScale="77500" lnSpcReduction="20000"/>
          </a:bodyPr>
          <a:lstStyle/>
          <a:p>
            <a:r>
              <a:rPr lang="en-SG" dirty="0"/>
              <a:t>Previously, we have mentioned about the Buddhist idea of interdependence and the holistic economic model; we also discussed about the increasing gad between the rich and the poor and the consequent extreme poverty;</a:t>
            </a:r>
          </a:p>
          <a:p>
            <a:r>
              <a:rPr lang="en-SG" dirty="0"/>
              <a:t>In this lecture, we shall discuss more about the aforementioned issues in particular reference to the relevant economics theories;</a:t>
            </a:r>
          </a:p>
          <a:p>
            <a:r>
              <a:rPr lang="en-SG" dirty="0"/>
              <a:t>Before start, it is important to note that economically speaking, the theories are assumed to be beneficial for all in the society; while positive economics studies about the economic figures and facts/factors, normative economics emphasizes on the ethical aspects of economic development and the economic implications in the society; but in reality, there is always a gap between the theory/idea and its intended outcome; but first, let us have a look about a relevant economic theory;</a:t>
            </a:r>
          </a:p>
        </p:txBody>
      </p:sp>
    </p:spTree>
    <p:extLst>
      <p:ext uri="{BB962C8B-B14F-4D97-AF65-F5344CB8AC3E}">
        <p14:creationId xmlns:p14="http://schemas.microsoft.com/office/powerpoint/2010/main" val="609732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048AE-67B2-4484-A647-346145DB7084}"/>
              </a:ext>
            </a:extLst>
          </p:cNvPr>
          <p:cNvSpPr>
            <a:spLocks noGrp="1"/>
          </p:cNvSpPr>
          <p:nvPr>
            <p:ph type="title"/>
          </p:nvPr>
        </p:nvSpPr>
        <p:spPr/>
        <p:txBody>
          <a:bodyPr>
            <a:normAutofit fontScale="90000"/>
          </a:bodyPr>
          <a:lstStyle/>
          <a:p>
            <a:r>
              <a:rPr lang="en-SG" dirty="0"/>
              <a:t>Market economic model</a:t>
            </a:r>
            <a:r>
              <a:rPr lang="en-SG" sz="1800" dirty="0"/>
              <a:t>: generally, it is assumed that market would regulate itself so that in market system, supplies and demands, and buyers and sellers would be competitive and efficient; but as it is also suggested, that market might fail from time to time; and of course market makes mistakes all the time; so while some people would take advantage of the market failures or mistakes, those underprivileged would be left behind; and by the time market corrected its mistakes, poor people might be even poorer or simply have no much opportunities left; so market may work very well for some people, but not for everyone, at least not very well for a considerable amount of people – the extreme poor people;</a:t>
            </a:r>
          </a:p>
        </p:txBody>
      </p:sp>
      <p:graphicFrame>
        <p:nvGraphicFramePr>
          <p:cNvPr id="4" name="Content Placeholder 3">
            <a:extLst>
              <a:ext uri="{FF2B5EF4-FFF2-40B4-BE49-F238E27FC236}">
                <a16:creationId xmlns:a16="http://schemas.microsoft.com/office/drawing/2014/main" id="{51C9EA58-E02D-48D2-AC66-B2CB49D70440}"/>
              </a:ext>
            </a:extLst>
          </p:cNvPr>
          <p:cNvGraphicFramePr>
            <a:graphicFrameLocks noGrp="1"/>
          </p:cNvGraphicFramePr>
          <p:nvPr>
            <p:ph idx="1"/>
            <p:extLst>
              <p:ext uri="{D42A27DB-BD31-4B8C-83A1-F6EECF244321}">
                <p14:modId xmlns:p14="http://schemas.microsoft.com/office/powerpoint/2010/main" val="3389093105"/>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478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0D66-25E4-4E31-A38D-006183B8D5A1}"/>
              </a:ext>
            </a:extLst>
          </p:cNvPr>
          <p:cNvSpPr>
            <a:spLocks noGrp="1"/>
          </p:cNvSpPr>
          <p:nvPr>
            <p:ph type="title"/>
          </p:nvPr>
        </p:nvSpPr>
        <p:spPr/>
        <p:txBody>
          <a:bodyPr/>
          <a:lstStyle/>
          <a:p>
            <a:r>
              <a:rPr lang="en-SG" dirty="0"/>
              <a:t>First</a:t>
            </a:r>
            <a:r>
              <a:rPr lang="en-SG" sz="2400" dirty="0"/>
              <a:t> consequence of inequality: </a:t>
            </a:r>
            <a:r>
              <a:rPr lang="en-SG" sz="2400" i="1" dirty="0"/>
              <a:t>the extreme poverty</a:t>
            </a:r>
          </a:p>
        </p:txBody>
      </p:sp>
      <p:sp>
        <p:nvSpPr>
          <p:cNvPr id="3" name="Content Placeholder 2">
            <a:extLst>
              <a:ext uri="{FF2B5EF4-FFF2-40B4-BE49-F238E27FC236}">
                <a16:creationId xmlns:a16="http://schemas.microsoft.com/office/drawing/2014/main" id="{730DBFE5-EEEA-41B8-AE69-F9EFE66CC632}"/>
              </a:ext>
            </a:extLst>
          </p:cNvPr>
          <p:cNvSpPr>
            <a:spLocks noGrp="1"/>
          </p:cNvSpPr>
          <p:nvPr>
            <p:ph idx="1"/>
          </p:nvPr>
        </p:nvSpPr>
        <p:spPr/>
        <p:txBody>
          <a:bodyPr>
            <a:normAutofit fontScale="70000" lnSpcReduction="20000"/>
          </a:bodyPr>
          <a:lstStyle/>
          <a:p>
            <a:r>
              <a:rPr lang="en-SG" dirty="0"/>
              <a:t>As Clair Brown pointed out, economists do suggest that inequality is avoidable if some mindful policies are outlined and then skilfully implemented; one of them, contrary to the </a:t>
            </a:r>
            <a:r>
              <a:rPr lang="en-SG" i="1" dirty="0"/>
              <a:t>supply-side economic theory</a:t>
            </a:r>
            <a:r>
              <a:rPr lang="en-SG" dirty="0"/>
              <a:t>, is to rise tax by a progressive tax system; this means that as one earns more, one’s income tax would be increased, so is the inheritance tax;</a:t>
            </a:r>
          </a:p>
          <a:p>
            <a:r>
              <a:rPr lang="en-SG" dirty="0"/>
              <a:t>But before anything can be done, the most urgent issue would be the first consequence of inequality – the </a:t>
            </a:r>
            <a:r>
              <a:rPr lang="en-SG" i="1" dirty="0"/>
              <a:t>extreme poverty</a:t>
            </a:r>
            <a:r>
              <a:rPr lang="en-SG" dirty="0"/>
              <a:t>; as we have discussed earlier on, in Buddhist holistic economic model, minimizing suffering is the first step of economic prosperity because without getting rid of suffering, no happiness can be sustained; </a:t>
            </a:r>
          </a:p>
          <a:p>
            <a:r>
              <a:rPr lang="en-SG" dirty="0"/>
              <a:t>So the </a:t>
            </a:r>
            <a:r>
              <a:rPr lang="en-SG" u="sng" dirty="0"/>
              <a:t>UN’s Millennium Development Goals</a:t>
            </a:r>
            <a:r>
              <a:rPr lang="en-SG" dirty="0"/>
              <a:t> were outlined and by the deadline of 2015, achievements had been made; so another 15 year Sustainable Development Goals were outlined and the deadline is 2030; it was hoped that by eliminating the extreme poverty, extreme inequality would be also eradicated; based on this, reduction of inequality and promotion of sustainable development – sustainable consumption and production would be realized; (see Brown, 2017:91-94)</a:t>
            </a:r>
          </a:p>
        </p:txBody>
      </p:sp>
    </p:spTree>
    <p:extLst>
      <p:ext uri="{BB962C8B-B14F-4D97-AF65-F5344CB8AC3E}">
        <p14:creationId xmlns:p14="http://schemas.microsoft.com/office/powerpoint/2010/main" val="2802198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8CAB-B784-4771-99DF-C0F9277DFE18}"/>
              </a:ext>
            </a:extLst>
          </p:cNvPr>
          <p:cNvSpPr>
            <a:spLocks noGrp="1"/>
          </p:cNvSpPr>
          <p:nvPr>
            <p:ph type="title"/>
          </p:nvPr>
        </p:nvSpPr>
        <p:spPr/>
        <p:txBody>
          <a:bodyPr>
            <a:normAutofit fontScale="90000"/>
          </a:bodyPr>
          <a:lstStyle/>
          <a:p>
            <a:r>
              <a:rPr lang="en-SG" dirty="0"/>
              <a:t>Tax</a:t>
            </a:r>
            <a:r>
              <a:rPr lang="en-SG" sz="1800" dirty="0"/>
              <a:t> &amp; its effect on economy: Generally, tax is a kind of necessary evil, because it would actually de-incentivize people from work hard or invest money in business; but without taxation, public welfare would be almost an ideal without any substance; also, tax can be an effective tool in discourage environment unfriendly industries or companies from being irresponsible; a progressive tax would in short term narrow down the rich-poor gap;</a:t>
            </a:r>
            <a:br>
              <a:rPr lang="en-SG" sz="1800" dirty="0"/>
            </a:br>
            <a:endParaRPr lang="en-SG" sz="1800" dirty="0"/>
          </a:p>
        </p:txBody>
      </p:sp>
      <p:graphicFrame>
        <p:nvGraphicFramePr>
          <p:cNvPr id="4" name="Content Placeholder 3">
            <a:extLst>
              <a:ext uri="{FF2B5EF4-FFF2-40B4-BE49-F238E27FC236}">
                <a16:creationId xmlns:a16="http://schemas.microsoft.com/office/drawing/2014/main" id="{FA315ACE-09A2-4FA7-8BE6-79073BDAC9F4}"/>
              </a:ext>
            </a:extLst>
          </p:cNvPr>
          <p:cNvGraphicFramePr>
            <a:graphicFrameLocks noGrp="1"/>
          </p:cNvGraphicFramePr>
          <p:nvPr>
            <p:ph idx="1"/>
            <p:extLst>
              <p:ext uri="{D42A27DB-BD31-4B8C-83A1-F6EECF244321}">
                <p14:modId xmlns:p14="http://schemas.microsoft.com/office/powerpoint/2010/main" val="3378824920"/>
              </p:ext>
            </p:extLst>
          </p:nvPr>
        </p:nvGraphicFramePr>
        <p:xfrm>
          <a:off x="628650" y="2004969"/>
          <a:ext cx="7886700" cy="4171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5804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7DF0-83DD-4130-8700-7811C28E9418}"/>
              </a:ext>
            </a:extLst>
          </p:cNvPr>
          <p:cNvSpPr>
            <a:spLocks noGrp="1"/>
          </p:cNvSpPr>
          <p:nvPr>
            <p:ph type="title"/>
          </p:nvPr>
        </p:nvSpPr>
        <p:spPr/>
        <p:txBody>
          <a:bodyPr>
            <a:normAutofit fontScale="90000"/>
          </a:bodyPr>
          <a:lstStyle/>
          <a:p>
            <a:r>
              <a:rPr lang="en-SG" dirty="0"/>
              <a:t>Global warming and its effect on economy: </a:t>
            </a:r>
            <a:r>
              <a:rPr lang="en-SG" sz="3600" dirty="0"/>
              <a:t>poverty, health and agriculture</a:t>
            </a:r>
          </a:p>
        </p:txBody>
      </p:sp>
      <p:sp>
        <p:nvSpPr>
          <p:cNvPr id="3" name="Content Placeholder 2">
            <a:extLst>
              <a:ext uri="{FF2B5EF4-FFF2-40B4-BE49-F238E27FC236}">
                <a16:creationId xmlns:a16="http://schemas.microsoft.com/office/drawing/2014/main" id="{2807062E-67B8-4994-86E8-D41336416219}"/>
              </a:ext>
            </a:extLst>
          </p:cNvPr>
          <p:cNvSpPr>
            <a:spLocks noGrp="1"/>
          </p:cNvSpPr>
          <p:nvPr>
            <p:ph idx="1"/>
          </p:nvPr>
        </p:nvSpPr>
        <p:spPr/>
        <p:txBody>
          <a:bodyPr>
            <a:normAutofit fontScale="77500" lnSpcReduction="20000"/>
          </a:bodyPr>
          <a:lstStyle/>
          <a:p>
            <a:r>
              <a:rPr lang="en-SG" dirty="0"/>
              <a:t>As Clair Brown (pp.94-96) pointed out, because of the pollution, people in developing countries not only endured health problems but also some natural disasters, such as floods and droughts;</a:t>
            </a:r>
          </a:p>
          <a:p>
            <a:r>
              <a:rPr lang="en-SG" dirty="0"/>
              <a:t>For those in the cities, floods would displace them which would result them into poverty;</a:t>
            </a:r>
          </a:p>
          <a:p>
            <a:r>
              <a:rPr lang="en-SG" dirty="0"/>
              <a:t>But for those in the rural area, not only floods but also droughts and other climate-related disasters would partially or entirely wipe their annual harvest, left them into deep debts, without basic necessities or into destitution;</a:t>
            </a:r>
          </a:p>
          <a:p>
            <a:r>
              <a:rPr lang="en-SG" dirty="0"/>
              <a:t>With the national agriculture are badly affected, the increased food prices would in turn make daily ends either unaffordable or difficult to meet; not only poor people would become poorer, but whose comparatively well-off people would also be driven to poverty; so market economics may result in unsustainable development, especially in the long run;</a:t>
            </a:r>
          </a:p>
        </p:txBody>
      </p:sp>
    </p:spTree>
    <p:extLst>
      <p:ext uri="{BB962C8B-B14F-4D97-AF65-F5344CB8AC3E}">
        <p14:creationId xmlns:p14="http://schemas.microsoft.com/office/powerpoint/2010/main" val="210331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E7E2C-9F8D-4D8A-B645-84D9CC828BE3}"/>
              </a:ext>
            </a:extLst>
          </p:cNvPr>
          <p:cNvSpPr>
            <a:spLocks noGrp="1"/>
          </p:cNvSpPr>
          <p:nvPr>
            <p:ph type="title"/>
          </p:nvPr>
        </p:nvSpPr>
        <p:spPr/>
        <p:txBody>
          <a:bodyPr>
            <a:normAutofit fontScale="90000"/>
          </a:bodyPr>
          <a:lstStyle/>
          <a:p>
            <a:r>
              <a:rPr lang="en-SG" dirty="0"/>
              <a:t>Market economics</a:t>
            </a:r>
            <a:r>
              <a:rPr lang="en-SG" sz="1800" dirty="0"/>
              <a:t>, global warming and unsustainable development: market economics encourages competition and fast economic growth, which is the good aspect of the system; but as we known, in the long run, any kind of economic development needs to be sustainable; even in the short-term, comparative fairness and equality are essential; with the widening gap between rich and poor and the increased number of people in poverty, market economics seems to not good enough;</a:t>
            </a:r>
          </a:p>
        </p:txBody>
      </p:sp>
      <p:graphicFrame>
        <p:nvGraphicFramePr>
          <p:cNvPr id="4" name="Content Placeholder 3">
            <a:extLst>
              <a:ext uri="{FF2B5EF4-FFF2-40B4-BE49-F238E27FC236}">
                <a16:creationId xmlns:a16="http://schemas.microsoft.com/office/drawing/2014/main" id="{B939C177-F7B3-49A5-865D-D6ADD66F2A09}"/>
              </a:ext>
            </a:extLst>
          </p:cNvPr>
          <p:cNvGraphicFramePr>
            <a:graphicFrameLocks noGrp="1"/>
          </p:cNvGraphicFramePr>
          <p:nvPr>
            <p:ph idx="1"/>
            <p:extLst>
              <p:ext uri="{D42A27DB-BD31-4B8C-83A1-F6EECF244321}">
                <p14:modId xmlns:p14="http://schemas.microsoft.com/office/powerpoint/2010/main" val="740852114"/>
              </p:ext>
            </p:extLst>
          </p:nvPr>
        </p:nvGraphicFramePr>
        <p:xfrm>
          <a:off x="628650" y="1929467"/>
          <a:ext cx="7886700" cy="42474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0226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4AD7-67ED-4A70-A1D9-B82DCB091F50}"/>
              </a:ext>
            </a:extLst>
          </p:cNvPr>
          <p:cNvSpPr>
            <a:spLocks noGrp="1"/>
          </p:cNvSpPr>
          <p:nvPr>
            <p:ph type="title"/>
          </p:nvPr>
        </p:nvSpPr>
        <p:spPr/>
        <p:txBody>
          <a:bodyPr>
            <a:normAutofit fontScale="90000"/>
          </a:bodyPr>
          <a:lstStyle/>
          <a:p>
            <a:r>
              <a:rPr lang="en-SG" dirty="0"/>
              <a:t>Holistic economic model</a:t>
            </a:r>
            <a:r>
              <a:rPr lang="en-SG" sz="2000" dirty="0"/>
              <a:t>: as you can find in page 92 of Clair Brown’s book, the Sustainable Development Goals are summarized into 5 aspects, which as we discussed early, are the core elements of Buddhist holistic economic model; so in short, the market economics with a Buddhist touch would be a sustainable way of economic development;</a:t>
            </a:r>
          </a:p>
        </p:txBody>
      </p:sp>
      <p:graphicFrame>
        <p:nvGraphicFramePr>
          <p:cNvPr id="4" name="Content Placeholder 3">
            <a:extLst>
              <a:ext uri="{FF2B5EF4-FFF2-40B4-BE49-F238E27FC236}">
                <a16:creationId xmlns:a16="http://schemas.microsoft.com/office/drawing/2014/main" id="{D79F5AC2-2CEF-465E-B984-CC407BCE0BD8}"/>
              </a:ext>
            </a:extLst>
          </p:cNvPr>
          <p:cNvGraphicFramePr>
            <a:graphicFrameLocks noGrp="1"/>
          </p:cNvGraphicFramePr>
          <p:nvPr>
            <p:ph idx="1"/>
            <p:extLst>
              <p:ext uri="{D42A27DB-BD31-4B8C-83A1-F6EECF244321}">
                <p14:modId xmlns:p14="http://schemas.microsoft.com/office/powerpoint/2010/main" val="434723944"/>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587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31E3-59E6-4C97-B190-024259F68AA1}"/>
              </a:ext>
            </a:extLst>
          </p:cNvPr>
          <p:cNvSpPr>
            <a:spLocks noGrp="1"/>
          </p:cNvSpPr>
          <p:nvPr>
            <p:ph type="title"/>
          </p:nvPr>
        </p:nvSpPr>
        <p:spPr/>
        <p:txBody>
          <a:bodyPr/>
          <a:lstStyle/>
          <a:p>
            <a:r>
              <a:rPr lang="en-SG" dirty="0"/>
              <a:t>Summary and facts-check</a:t>
            </a:r>
          </a:p>
        </p:txBody>
      </p:sp>
      <p:sp>
        <p:nvSpPr>
          <p:cNvPr id="3" name="Content Placeholder 2">
            <a:extLst>
              <a:ext uri="{FF2B5EF4-FFF2-40B4-BE49-F238E27FC236}">
                <a16:creationId xmlns:a16="http://schemas.microsoft.com/office/drawing/2014/main" id="{07A9D750-B164-421F-8785-0629B717FF3F}"/>
              </a:ext>
            </a:extLst>
          </p:cNvPr>
          <p:cNvSpPr>
            <a:spLocks noGrp="1"/>
          </p:cNvSpPr>
          <p:nvPr>
            <p:ph idx="1"/>
          </p:nvPr>
        </p:nvSpPr>
        <p:spPr/>
        <p:txBody>
          <a:bodyPr>
            <a:normAutofit fontScale="70000" lnSpcReduction="20000"/>
          </a:bodyPr>
          <a:lstStyle/>
          <a:p>
            <a:r>
              <a:rPr lang="en-SG" dirty="0"/>
              <a:t>In this lecture, we have discussed the economic theory of supply-side model or trickle-down development; it means less tax, more investment/spending, more employment and more consumption and in the end, economic growth;</a:t>
            </a:r>
          </a:p>
          <a:p>
            <a:r>
              <a:rPr lang="en-SG" dirty="0"/>
              <a:t>The theory may or may not be effective but one outcome is more than obvious: the increased gap between rich and poor, and the presence of extreme poverty in many countries in a world of abundance;</a:t>
            </a:r>
          </a:p>
          <a:p>
            <a:r>
              <a:rPr lang="en-SG" dirty="0"/>
              <a:t>In the long run, environmentally, unmindful development is unsustainable; and in the short term, people already have started to feel the consequences of climate change and global warming;</a:t>
            </a:r>
          </a:p>
          <a:p>
            <a:r>
              <a:rPr lang="en-SG" dirty="0"/>
              <a:t>In the balanced and holistic economic model, by considering all the aspects of economic development, from people, planet to peace and prosperity, sustainable development is good for one and for all, and it is achievable; as the saying goes: </a:t>
            </a:r>
            <a:r>
              <a:rPr lang="en-SG" i="1" dirty="0"/>
              <a:t>if there is a will there is a way</a:t>
            </a:r>
            <a:r>
              <a:rPr lang="en-SG" dirty="0"/>
              <a:t>;</a:t>
            </a:r>
          </a:p>
          <a:p>
            <a:r>
              <a:rPr lang="en-SG" dirty="0"/>
              <a:t>That would be enough for this week; </a:t>
            </a:r>
            <a:r>
              <a:rPr lang="en-SG" b="1" i="1" dirty="0"/>
              <a:t>any questions, just let me know!</a:t>
            </a:r>
          </a:p>
        </p:txBody>
      </p:sp>
    </p:spTree>
    <p:extLst>
      <p:ext uri="{BB962C8B-B14F-4D97-AF65-F5344CB8AC3E}">
        <p14:creationId xmlns:p14="http://schemas.microsoft.com/office/powerpoint/2010/main" val="3386278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049FA-2A6D-4684-85AF-3C284549026E}"/>
              </a:ext>
            </a:extLst>
          </p:cNvPr>
          <p:cNvSpPr>
            <a:spLocks noGrp="1"/>
          </p:cNvSpPr>
          <p:nvPr>
            <p:ph type="title"/>
          </p:nvPr>
        </p:nvSpPr>
        <p:spPr/>
        <p:txBody>
          <a:bodyPr/>
          <a:lstStyle/>
          <a:p>
            <a:r>
              <a:rPr lang="en-SG" dirty="0"/>
              <a:t>Exercises/assignments</a:t>
            </a:r>
          </a:p>
        </p:txBody>
      </p:sp>
      <p:sp>
        <p:nvSpPr>
          <p:cNvPr id="3" name="Content Placeholder 2">
            <a:extLst>
              <a:ext uri="{FF2B5EF4-FFF2-40B4-BE49-F238E27FC236}">
                <a16:creationId xmlns:a16="http://schemas.microsoft.com/office/drawing/2014/main" id="{01A78E43-6D7D-41C5-A794-416A27148944}"/>
              </a:ext>
            </a:extLst>
          </p:cNvPr>
          <p:cNvSpPr>
            <a:spLocks noGrp="1"/>
          </p:cNvSpPr>
          <p:nvPr>
            <p:ph idx="1"/>
          </p:nvPr>
        </p:nvSpPr>
        <p:spPr/>
        <p:txBody>
          <a:bodyPr>
            <a:normAutofit fontScale="92500" lnSpcReduction="20000"/>
          </a:bodyPr>
          <a:lstStyle/>
          <a:p>
            <a:r>
              <a:rPr lang="en-SG" dirty="0"/>
              <a:t>Do the following exercises and submit them via email (</a:t>
            </a:r>
            <a:r>
              <a:rPr lang="en-SG" dirty="0">
                <a:hlinkClick r:id="rId2"/>
              </a:rPr>
              <a:t>chuanqing@bcs.edu.sg</a:t>
            </a:r>
            <a:r>
              <a:rPr lang="en-SG" dirty="0"/>
              <a:t>) to me by 5:00 pm, on 18</a:t>
            </a:r>
            <a:r>
              <a:rPr lang="en-SG" baseline="30000" dirty="0"/>
              <a:t>th</a:t>
            </a:r>
            <a:r>
              <a:rPr lang="en-SG" dirty="0"/>
              <a:t> November (Wednesday); as usual, please send the exercises of the two courses (</a:t>
            </a:r>
            <a:r>
              <a:rPr lang="en-SG" i="1" dirty="0"/>
              <a:t>Buddhism and Economics</a:t>
            </a:r>
            <a:r>
              <a:rPr lang="en-SG" dirty="0"/>
              <a:t> &amp; </a:t>
            </a:r>
            <a:r>
              <a:rPr lang="en-SG" i="1" dirty="0"/>
              <a:t>Introduction to Buddhist Logic</a:t>
            </a:r>
            <a:r>
              <a:rPr lang="en-SG" dirty="0"/>
              <a:t>) together in one </a:t>
            </a:r>
            <a:r>
              <a:rPr lang="en-SG" u="sng" dirty="0"/>
              <a:t>Word doc. file</a:t>
            </a:r>
            <a:r>
              <a:rPr lang="en-SG" dirty="0"/>
              <a:t>;</a:t>
            </a:r>
          </a:p>
          <a:p>
            <a:r>
              <a:rPr lang="en-SG" dirty="0"/>
              <a:t>1, The Gini Coefficient or Gini Index is a kind of measurement about income distribution inequality or equality in a society. If one society’s Gini Index is 0.1 and the other society’s is 0.5, which society is more equal?</a:t>
            </a:r>
          </a:p>
          <a:p>
            <a:r>
              <a:rPr lang="en-SG" dirty="0"/>
              <a:t>2, Please read pp.99-100 of the textbook by Clair Brown and answer the question: </a:t>
            </a:r>
            <a:r>
              <a:rPr lang="en-SG" i="1" dirty="0"/>
              <a:t>do you think economic austerity is good or bad for poor people</a:t>
            </a:r>
            <a:r>
              <a:rPr lang="en-SG" dirty="0"/>
              <a:t>?</a:t>
            </a:r>
          </a:p>
        </p:txBody>
      </p:sp>
    </p:spTree>
    <p:extLst>
      <p:ext uri="{BB962C8B-B14F-4D97-AF65-F5344CB8AC3E}">
        <p14:creationId xmlns:p14="http://schemas.microsoft.com/office/powerpoint/2010/main" val="3711469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i="1" dirty="0"/>
              <a:t>Trickle-down economics</a:t>
            </a:r>
            <a:r>
              <a:rPr lang="en-US" sz="1800" dirty="0"/>
              <a:t>: this theory is also known as </a:t>
            </a:r>
            <a:r>
              <a:rPr lang="en-US" sz="1800" i="1" dirty="0"/>
              <a:t>supply-side economics</a:t>
            </a:r>
            <a:r>
              <a:rPr lang="en-US" sz="1800" dirty="0"/>
              <a:t>; as you may remember, when we discussed about supply and demand, it seems that in market economics, there would be always an </a:t>
            </a:r>
            <a:r>
              <a:rPr lang="en-US" sz="1800" i="1" dirty="0"/>
              <a:t>equilibrium</a:t>
            </a:r>
            <a:r>
              <a:rPr lang="en-US" sz="1800" dirty="0"/>
              <a:t> because of the </a:t>
            </a:r>
            <a:r>
              <a:rPr lang="en-US" sz="1800" i="1" dirty="0"/>
              <a:t>invisible hand </a:t>
            </a:r>
            <a:r>
              <a:rPr lang="en-US" sz="1800" dirty="0"/>
              <a:t>– the buyers, the sellers and the prices; but when market fails, and before it corrects itself, something needs to be done; otherwise there might be a protracted long period of recession, which would be bad for business, economy and above all, human’s life;</a:t>
            </a:r>
          </a:p>
        </p:txBody>
      </p:sp>
      <p:sp>
        <p:nvSpPr>
          <p:cNvPr id="2" name="Content Placeholder 1"/>
          <p:cNvSpPr>
            <a:spLocks noGrp="1"/>
          </p:cNvSpPr>
          <p:nvPr>
            <p:ph idx="1"/>
          </p:nvPr>
        </p:nvSpPr>
        <p:spPr>
          <a:xfrm>
            <a:off x="628650" y="1963023"/>
            <a:ext cx="7886700" cy="4213939"/>
          </a:xfrm>
        </p:spPr>
        <p:txBody>
          <a:bodyPr>
            <a:normAutofit fontScale="70000" lnSpcReduction="20000"/>
          </a:bodyPr>
          <a:lstStyle/>
          <a:p>
            <a:r>
              <a:rPr lang="en-US" dirty="0"/>
              <a:t>As we mentioned above, something needs to be done to lift economy from entering to or staying in long period of recession; so economists suggested the </a:t>
            </a:r>
            <a:r>
              <a:rPr lang="en-US" i="1" dirty="0"/>
              <a:t>supply-side theory</a:t>
            </a:r>
            <a:r>
              <a:rPr lang="en-US" dirty="0"/>
              <a:t> or </a:t>
            </a:r>
            <a:r>
              <a:rPr lang="en-US" i="1" dirty="0"/>
              <a:t>the trickle-down economics</a:t>
            </a:r>
            <a:r>
              <a:rPr lang="en-US" dirty="0"/>
              <a:t>; in a famous sentence, it says that </a:t>
            </a:r>
            <a:r>
              <a:rPr lang="en-US" i="1" dirty="0"/>
              <a:t>the rising tide that lifts all ships</a:t>
            </a:r>
            <a:r>
              <a:rPr lang="en-US" dirty="0"/>
              <a:t>: </a:t>
            </a:r>
          </a:p>
          <a:p>
            <a:r>
              <a:rPr lang="en-US" dirty="0"/>
              <a:t>First, the government would cut tax; with the low tax as an incentive, people would not only accumulate money, but also be able and be willing to invest their money in business; secondly, as the theory goes, business would create jobs or employment opportunities; this then would stimulate labor market and reduce unemployment; </a:t>
            </a:r>
          </a:p>
          <a:p>
            <a:r>
              <a:rPr lang="en-US" dirty="0"/>
              <a:t>Thirdly, with people are sufficiently employed, they would get paid and part of their wages would be spent on goods and services; this then would result in high demands of goods and services, which would contribute to a dynamic market; and remember, however low the tax might be, there would be still taxes: income tax, cooperate tax and of course VAT (value added tax) or GST (good and service tax)/both are same; and fourthly, because all the demand and supply, a virtuous circle would kick off, result in a robust and sustained economic growth;</a:t>
            </a:r>
          </a:p>
          <a:p>
            <a:endParaRPr lang="en-US" dirty="0"/>
          </a:p>
        </p:txBody>
      </p:sp>
    </p:spTree>
    <p:extLst>
      <p:ext uri="{BB962C8B-B14F-4D97-AF65-F5344CB8AC3E}">
        <p14:creationId xmlns:p14="http://schemas.microsoft.com/office/powerpoint/2010/main" val="333521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74884-002E-4B6B-B9D9-3BBC82726468}"/>
              </a:ext>
            </a:extLst>
          </p:cNvPr>
          <p:cNvSpPr>
            <a:spLocks noGrp="1"/>
          </p:cNvSpPr>
          <p:nvPr>
            <p:ph type="title"/>
          </p:nvPr>
        </p:nvSpPr>
        <p:spPr/>
        <p:txBody>
          <a:bodyPr>
            <a:normAutofit fontScale="90000"/>
          </a:bodyPr>
          <a:lstStyle/>
          <a:p>
            <a:r>
              <a:rPr lang="en-SG" dirty="0"/>
              <a:t>In a nutshell</a:t>
            </a:r>
            <a:r>
              <a:rPr lang="en-SG" sz="1800" dirty="0"/>
              <a:t>: in short, </a:t>
            </a:r>
            <a:r>
              <a:rPr lang="en-SG" sz="1800" i="1" dirty="0"/>
              <a:t>supply-side economics</a:t>
            </a:r>
            <a:r>
              <a:rPr lang="en-SG" sz="1800" dirty="0"/>
              <a:t> or </a:t>
            </a:r>
            <a:r>
              <a:rPr lang="en-SG" sz="1800" i="1" dirty="0"/>
              <a:t>trickle-down theory</a:t>
            </a:r>
            <a:r>
              <a:rPr lang="en-SG" sz="1800" dirty="0"/>
              <a:t> assumes that tax cut would make rich people even richer; with a lot of spare money, they would invest their money in business; because of investment, jobs or employments would be available – demand; with employments come wages/salaries, as are spending and further demands and supplies – the dynamic market and the consequent economic prosperity; </a:t>
            </a:r>
          </a:p>
        </p:txBody>
      </p:sp>
      <p:graphicFrame>
        <p:nvGraphicFramePr>
          <p:cNvPr id="4" name="Content Placeholder 3">
            <a:extLst>
              <a:ext uri="{FF2B5EF4-FFF2-40B4-BE49-F238E27FC236}">
                <a16:creationId xmlns:a16="http://schemas.microsoft.com/office/drawing/2014/main" id="{BABC2F28-401A-4854-BD2D-ADEC13C8DA73}"/>
              </a:ext>
            </a:extLst>
          </p:cNvPr>
          <p:cNvGraphicFramePr>
            <a:graphicFrameLocks noGrp="1"/>
          </p:cNvGraphicFramePr>
          <p:nvPr>
            <p:ph idx="1"/>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010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Reality</a:t>
            </a:r>
            <a:r>
              <a:rPr lang="en-US" sz="2000" dirty="0"/>
              <a:t>: the theory looks pretty good and absolutely logical, and it indeed works for a while; but more often than not, it would end up in a </a:t>
            </a:r>
            <a:r>
              <a:rPr lang="en-US" sz="2000" i="1" dirty="0"/>
              <a:t>dry-up</a:t>
            </a:r>
            <a:r>
              <a:rPr lang="en-US" sz="2000" dirty="0"/>
              <a:t> situation, which is very much contrary to the original rational assumption;</a:t>
            </a:r>
          </a:p>
        </p:txBody>
      </p:sp>
      <p:sp>
        <p:nvSpPr>
          <p:cNvPr id="2" name="Content Placeholder 1"/>
          <p:cNvSpPr>
            <a:spLocks noGrp="1"/>
          </p:cNvSpPr>
          <p:nvPr>
            <p:ph idx="1"/>
          </p:nvPr>
        </p:nvSpPr>
        <p:spPr/>
        <p:txBody>
          <a:bodyPr>
            <a:normAutofit fontScale="77500" lnSpcReduction="20000"/>
          </a:bodyPr>
          <a:lstStyle/>
          <a:p>
            <a:r>
              <a:rPr lang="en-US" dirty="0"/>
              <a:t>For instance, at the beginning, because of the low tax or tax cut, people indeed would make a good accumulation of wealth; with a lot of money, they would, as expected, invest in business; but here, instead of employing more people, what they would achieve is making more profits – multiplying of wealth; this is actually nothing wrong, for according to market economics, people are rational; and making more profits is more than rational;</a:t>
            </a:r>
          </a:p>
          <a:p>
            <a:r>
              <a:rPr lang="en-US" dirty="0"/>
              <a:t>Instead of more employments, there would be a gap between job applicants, availabilities of jobs and the incentives of the salaries/wages; so here the supply is lower than the demand, which would result in a competition of job seekers; or even if supplies of jobs are sufficient, the income of working is not high enough to incentivize people to take jobs; with a disadvantageous situation, people either get paid poorly or stop working altogether, resulting in the widening of the gap between rich and poor;</a:t>
            </a:r>
          </a:p>
        </p:txBody>
      </p:sp>
    </p:spTree>
    <p:extLst>
      <p:ext uri="{BB962C8B-B14F-4D97-AF65-F5344CB8AC3E}">
        <p14:creationId xmlns:p14="http://schemas.microsoft.com/office/powerpoint/2010/main" val="2771076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Below</a:t>
            </a:r>
            <a:r>
              <a:rPr lang="en-US" sz="1800" dirty="0"/>
              <a:t> the picture shows the </a:t>
            </a:r>
            <a:r>
              <a:rPr lang="en-US" sz="1800" i="1" dirty="0"/>
              <a:t>theory</a:t>
            </a:r>
            <a:r>
              <a:rPr lang="en-US" sz="1800" dirty="0"/>
              <a:t> and the </a:t>
            </a:r>
            <a:r>
              <a:rPr lang="en-US" sz="1800" i="1" dirty="0"/>
              <a:t>reality</a:t>
            </a:r>
            <a:r>
              <a:rPr lang="en-US" sz="1800" dirty="0"/>
              <a:t> of the </a:t>
            </a:r>
            <a:r>
              <a:rPr lang="en-US" sz="1800" i="1" dirty="0"/>
              <a:t>trickle-down</a:t>
            </a:r>
            <a:r>
              <a:rPr lang="en-US" sz="1800" dirty="0"/>
              <a:t> or </a:t>
            </a:r>
            <a:r>
              <a:rPr lang="en-US" sz="1800" i="1" dirty="0"/>
              <a:t>supply-side economics</a:t>
            </a:r>
            <a:r>
              <a:rPr lang="en-US" sz="1800" dirty="0"/>
              <a:t>; it is supposed that </a:t>
            </a:r>
            <a:r>
              <a:rPr lang="en-US" sz="1800" u="sng" dirty="0"/>
              <a:t>little by little, the wine would trickle down, slowly but surely;</a:t>
            </a:r>
            <a:r>
              <a:rPr lang="en-US" sz="1800" dirty="0"/>
              <a:t> and at the end, all glass would be fully filled; but in reality, instead of </a:t>
            </a:r>
            <a:r>
              <a:rPr lang="en-US" sz="1800" i="1" dirty="0"/>
              <a:t>trickling down</a:t>
            </a:r>
            <a:r>
              <a:rPr lang="en-US" sz="1800" dirty="0"/>
              <a:t>, the glass increases its size, </a:t>
            </a:r>
            <a:r>
              <a:rPr lang="en-US" sz="1800" i="1" dirty="0"/>
              <a:t>drying up </a:t>
            </a:r>
            <a:r>
              <a:rPr lang="en-US" sz="1800" dirty="0"/>
              <a:t>the process, and living all the other glass empty!</a:t>
            </a:r>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803634" y="1887523"/>
            <a:ext cx="5427676" cy="418051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55507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0AE99-9602-422F-B4E5-7B7A670239F8}"/>
              </a:ext>
            </a:extLst>
          </p:cNvPr>
          <p:cNvSpPr>
            <a:spLocks noGrp="1"/>
          </p:cNvSpPr>
          <p:nvPr>
            <p:ph type="title"/>
          </p:nvPr>
        </p:nvSpPr>
        <p:spPr/>
        <p:txBody>
          <a:bodyPr>
            <a:noAutofit/>
          </a:bodyPr>
          <a:lstStyle/>
          <a:p>
            <a:r>
              <a:rPr lang="en-SG" sz="4000" dirty="0"/>
              <a:t>2008</a:t>
            </a:r>
            <a:r>
              <a:rPr lang="en-SG" sz="1800" dirty="0"/>
              <a:t> &amp; aftermath: as you know, in 2008 there was a financial crisis and its aftermath witnessed a economic downturn or recession; in some capitals of wealth countries, the photos of Karl Marx were everywhere and the so-called </a:t>
            </a:r>
            <a:r>
              <a:rPr lang="en-SG" sz="1800" i="1" dirty="0"/>
              <a:t>occupation wall street</a:t>
            </a:r>
            <a:r>
              <a:rPr lang="en-SG" sz="1800" dirty="0"/>
              <a:t> or similar movements were protesting around the global; one of the reasons was that while many poor people were suffering because of the financial crisis, a lot of wealthy people were actually doing well or even better; the gap between the rich and the poor was therefore widening rather than narrowing;</a:t>
            </a:r>
          </a:p>
        </p:txBody>
      </p:sp>
      <p:pic>
        <p:nvPicPr>
          <p:cNvPr id="4" name="Content Placeholder 3">
            <a:extLst>
              <a:ext uri="{FF2B5EF4-FFF2-40B4-BE49-F238E27FC236}">
                <a16:creationId xmlns:a16="http://schemas.microsoft.com/office/drawing/2014/main" id="{52BB0846-9DE0-4524-A5E4-50D93870BD51}"/>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tretch>
            <a:fillRect/>
          </a:stretch>
        </p:blipFill>
        <p:spPr>
          <a:xfrm>
            <a:off x="890112" y="2480823"/>
            <a:ext cx="4319451" cy="29472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Content Placeholder 3">
            <a:extLst>
              <a:ext uri="{FF2B5EF4-FFF2-40B4-BE49-F238E27FC236}">
                <a16:creationId xmlns:a16="http://schemas.microsoft.com/office/drawing/2014/main" id="{7AAAA137-6D33-41FB-A936-DD297B2F6C2E}"/>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tretch>
            <a:fillRect/>
          </a:stretch>
        </p:blipFill>
        <p:spPr>
          <a:xfrm>
            <a:off x="5209563" y="2595810"/>
            <a:ext cx="3044325" cy="2717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118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0F03E-CC20-479C-A36F-90024CAB7320}"/>
              </a:ext>
            </a:extLst>
          </p:cNvPr>
          <p:cNvSpPr>
            <a:spLocks noGrp="1"/>
          </p:cNvSpPr>
          <p:nvPr>
            <p:ph type="title"/>
          </p:nvPr>
        </p:nvSpPr>
        <p:spPr/>
        <p:txBody>
          <a:bodyPr/>
          <a:lstStyle/>
          <a:p>
            <a:r>
              <a:rPr lang="en-SG" dirty="0"/>
              <a:t>Gini Coefficient </a:t>
            </a:r>
          </a:p>
        </p:txBody>
      </p:sp>
      <p:sp>
        <p:nvSpPr>
          <p:cNvPr id="3" name="Content Placeholder 2">
            <a:extLst>
              <a:ext uri="{FF2B5EF4-FFF2-40B4-BE49-F238E27FC236}">
                <a16:creationId xmlns:a16="http://schemas.microsoft.com/office/drawing/2014/main" id="{70ECAAD2-33DE-4C24-A739-F41E278B6AFB}"/>
              </a:ext>
            </a:extLst>
          </p:cNvPr>
          <p:cNvSpPr>
            <a:spLocks noGrp="1"/>
          </p:cNvSpPr>
          <p:nvPr>
            <p:ph idx="1"/>
          </p:nvPr>
        </p:nvSpPr>
        <p:spPr/>
        <p:txBody>
          <a:bodyPr>
            <a:normAutofit fontScale="85000" lnSpcReduction="20000"/>
          </a:bodyPr>
          <a:lstStyle/>
          <a:p>
            <a:r>
              <a:rPr lang="en-SG" dirty="0"/>
              <a:t>The term, Gini coefficient, or Gini ratio/Gini index, was developed by Italian statistician </a:t>
            </a:r>
            <a:r>
              <a:rPr lang="en-SG" dirty="0" err="1"/>
              <a:t>Corrado</a:t>
            </a:r>
            <a:r>
              <a:rPr lang="en-SG" dirty="0"/>
              <a:t> Gini (1884-1965) in his 1912 article; it is a statistical apparatus to measure the inequality of a country or a region; so generally the smaller the index, the better; or the smaller the index, the narrower the inequality ratio;</a:t>
            </a:r>
          </a:p>
          <a:p>
            <a:r>
              <a:rPr lang="en-SG" dirty="0"/>
              <a:t>In essence, assuming that the absolute equal distribution of income is measured as index 0, which means that all the income would be allocated equality in the society without one is better off and the other worse off; then the measure of index 1 (100%) is the most inequal distribution ratio because it means that only 1% of the population get most of the income while other 99% get almost nothing at all;</a:t>
            </a:r>
          </a:p>
          <a:p>
            <a:r>
              <a:rPr lang="en-SG" dirty="0"/>
              <a:t>Thus, in page 89 of our textbook, you can figure out the inequality ratio which measured from 0-1 scale;</a:t>
            </a:r>
          </a:p>
        </p:txBody>
      </p:sp>
    </p:spTree>
    <p:extLst>
      <p:ext uri="{BB962C8B-B14F-4D97-AF65-F5344CB8AC3E}">
        <p14:creationId xmlns:p14="http://schemas.microsoft.com/office/powerpoint/2010/main" val="400030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0A1DE-6A1D-4DB6-96B6-C490653569FD}"/>
              </a:ext>
            </a:extLst>
          </p:cNvPr>
          <p:cNvSpPr>
            <a:spLocks noGrp="1"/>
          </p:cNvSpPr>
          <p:nvPr>
            <p:ph type="title"/>
          </p:nvPr>
        </p:nvSpPr>
        <p:spPr/>
        <p:txBody>
          <a:bodyPr>
            <a:normAutofit fontScale="90000"/>
          </a:bodyPr>
          <a:lstStyle/>
          <a:p>
            <a:r>
              <a:rPr lang="en-SG" dirty="0"/>
              <a:t>Gini coefficient</a:t>
            </a:r>
            <a:r>
              <a:rPr lang="en-SG" sz="2000" dirty="0"/>
              <a:t>: below the chart shows the Gini coefficient; on the left side is the most efficient distribution of income which means the income distribution is equal, and the right side shows the most inequal and least efficient; in between, as the ratio moves from zero to 1, the inequality increases;</a:t>
            </a:r>
            <a:endParaRPr lang="en-SG" dirty="0"/>
          </a:p>
        </p:txBody>
      </p:sp>
      <p:graphicFrame>
        <p:nvGraphicFramePr>
          <p:cNvPr id="4" name="Content Placeholder 3">
            <a:extLst>
              <a:ext uri="{FF2B5EF4-FFF2-40B4-BE49-F238E27FC236}">
                <a16:creationId xmlns:a16="http://schemas.microsoft.com/office/drawing/2014/main" id="{5C58369F-0688-4B74-8085-98303489B134}"/>
              </a:ext>
            </a:extLst>
          </p:cNvPr>
          <p:cNvGraphicFramePr>
            <a:graphicFrameLocks noGrp="1"/>
          </p:cNvGraphicFramePr>
          <p:nvPr>
            <p:ph idx="1"/>
            <p:extLst>
              <p:ext uri="{D42A27DB-BD31-4B8C-83A1-F6EECF244321}">
                <p14:modId xmlns:p14="http://schemas.microsoft.com/office/powerpoint/2010/main" val="1244131296"/>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6103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2207-A773-4D43-97B1-EE41A492B295}"/>
              </a:ext>
            </a:extLst>
          </p:cNvPr>
          <p:cNvSpPr>
            <a:spLocks noGrp="1"/>
          </p:cNvSpPr>
          <p:nvPr>
            <p:ph type="title"/>
          </p:nvPr>
        </p:nvSpPr>
        <p:spPr/>
        <p:txBody>
          <a:bodyPr/>
          <a:lstStyle/>
          <a:p>
            <a:r>
              <a:rPr lang="en-SG" dirty="0"/>
              <a:t>Inequality</a:t>
            </a:r>
            <a:r>
              <a:rPr lang="en-SG" sz="3200" dirty="0"/>
              <a:t>: inevitable or avoidable?</a:t>
            </a:r>
          </a:p>
        </p:txBody>
      </p:sp>
      <p:sp>
        <p:nvSpPr>
          <p:cNvPr id="3" name="Content Placeholder 2">
            <a:extLst>
              <a:ext uri="{FF2B5EF4-FFF2-40B4-BE49-F238E27FC236}">
                <a16:creationId xmlns:a16="http://schemas.microsoft.com/office/drawing/2014/main" id="{5CC8AD00-C394-4836-9B93-702FC8D99184}"/>
              </a:ext>
            </a:extLst>
          </p:cNvPr>
          <p:cNvSpPr>
            <a:spLocks noGrp="1"/>
          </p:cNvSpPr>
          <p:nvPr>
            <p:ph idx="1"/>
          </p:nvPr>
        </p:nvSpPr>
        <p:spPr/>
        <p:txBody>
          <a:bodyPr>
            <a:normAutofit fontScale="85000" lnSpcReduction="20000"/>
          </a:bodyPr>
          <a:lstStyle/>
          <a:p>
            <a:r>
              <a:rPr lang="en-SG" dirty="0"/>
              <a:t>Generally, in the market economic model, it is assumed that because market would regulate itself to the most efficient and competitive system, the best way of economic management is the so-called </a:t>
            </a:r>
            <a:r>
              <a:rPr lang="en-SG" i="1" dirty="0"/>
              <a:t>laissez faire</a:t>
            </a:r>
            <a:r>
              <a:rPr lang="en-SG" dirty="0"/>
              <a:t> – </a:t>
            </a:r>
            <a:r>
              <a:rPr lang="en-SG" i="1" dirty="0"/>
              <a:t>let it be</a:t>
            </a:r>
            <a:r>
              <a:rPr lang="en-SG" dirty="0"/>
              <a:t>; on the one hand, although the system may fail occasionally, it works well most of the time; but on the other hand, it is very uncertain as for whom the system works well and for whom it works less effectively; and for whom it does not work at all; this slight theoretical difference in reality makes a huge difference – the gap of inequality;</a:t>
            </a:r>
          </a:p>
          <a:p>
            <a:r>
              <a:rPr lang="en-SG" dirty="0"/>
              <a:t>So according to Clair Brown, economists such as Joseph Stiglitz and Anthony Atkinson and their researches revealed that governmental policies and economic decisions can and will regulate the gap of inequality; so inequality is not inevitable but it is avoidable; (Brown, pp.88-91) of course here we are talking about comparative equality;</a:t>
            </a:r>
          </a:p>
        </p:txBody>
      </p:sp>
    </p:spTree>
    <p:extLst>
      <p:ext uri="{BB962C8B-B14F-4D97-AF65-F5344CB8AC3E}">
        <p14:creationId xmlns:p14="http://schemas.microsoft.com/office/powerpoint/2010/main" val="137905924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7">
      <a:majorFont>
        <a:latin typeface="Goudy Old Style"/>
        <a:ea typeface="新宋体"/>
        <a:cs typeface=""/>
      </a:majorFont>
      <a:minorFont>
        <a:latin typeface="Goudy Old Style"/>
        <a:ea typeface="新宋体"/>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1214</TotalTime>
  <Words>2635</Words>
  <Application>Microsoft Office PowerPoint</Application>
  <PresentationFormat>On-screen Show (4:3)</PresentationFormat>
  <Paragraphs>70</Paragraphs>
  <Slides>17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Goudy Old Style</vt:lpstr>
      <vt:lpstr>Office Theme</vt:lpstr>
      <vt:lpstr>Lecture 11: Interdependence, holistic economics and equal prosperity</vt:lpstr>
      <vt:lpstr>Trickle-down economics: this theory is also known as supply-side economics; as you may remember, when we discussed about supply and demand, it seems that in market economics, there would be always an equilibrium because of the invisible hand – the buyers, the sellers and the prices; but when market fails, and before it corrects itself, something needs to be done; otherwise there might be a protracted long period of recession, which would be bad for business, economy and above all, human’s life;</vt:lpstr>
      <vt:lpstr>In a nutshell: in short, supply-side economics or trickle-down theory assumes that tax cut would make rich people even richer; with a lot of spare money, they would invest their money in business; because of investment, jobs or employments would be available – demand; with employments come wages/salaries, as are spending and further demands and supplies – the dynamic market and the consequent economic prosperity; </vt:lpstr>
      <vt:lpstr>Reality: the theory looks pretty good and absolutely logical, and it indeed works for a while; but more often than not, it would end up in a dry-up situation, which is very much contrary to the original rational assumption;</vt:lpstr>
      <vt:lpstr>Below the picture shows the theory and the reality of the trickle-down or supply-side economics; it is supposed that little by little, the wine would trickle down, slowly but surely; and at the end, all glass would be fully filled; but in reality, instead of trickling down, the glass increases its size, drying up the process, and living all the other glass empty!</vt:lpstr>
      <vt:lpstr>2008 &amp; aftermath: as you know, in 2008 there was a financial crisis and its aftermath witnessed a economic downturn or recession; in some capitals of wealth countries, the photos of Karl Marx were everywhere and the so-called occupation wall street or similar movements were protesting around the global; one of the reasons was that while many poor people were suffering because of the financial crisis, a lot of wealthy people were actually doing well or even better; the gap between the rich and the poor was therefore widening rather than narrowing;</vt:lpstr>
      <vt:lpstr>Gini Coefficient </vt:lpstr>
      <vt:lpstr>Gini coefficient: below the chart shows the Gini coefficient; on the left side is the most efficient distribution of income which means the income distribution is equal, and the right side shows the most inequal and least efficient; in between, as the ratio moves from zero to 1, the inequality increases;</vt:lpstr>
      <vt:lpstr>Inequality: inevitable or avoidable?</vt:lpstr>
      <vt:lpstr>Market economic model: generally, it is assumed that market would regulate itself so that in market system, supplies and demands, and buyers and sellers would be competitive and efficient; but as it is also suggested, that market might fail from time to time; and of course market makes mistakes all the time; so while some people would take advantage of the market failures or mistakes, those underprivileged would be left behind; and by the time market corrected its mistakes, poor people might be even poorer or simply have no much opportunities left; so market may work very well for some people, but not for everyone, at least not very well for a considerable amount of people – the extreme poor people;</vt:lpstr>
      <vt:lpstr>First consequence of inequality: the extreme poverty</vt:lpstr>
      <vt:lpstr>Tax &amp; its effect on economy: Generally, tax is a kind of necessary evil, because it would actually de-incentivize people from work hard or invest money in business; but without taxation, public welfare would be almost an ideal without any substance; also, tax can be an effective tool in discourage environment unfriendly industries or companies from being irresponsible; a progressive tax would in short term narrow down the rich-poor gap; </vt:lpstr>
      <vt:lpstr>Global warming and its effect on economy: poverty, health and agriculture</vt:lpstr>
      <vt:lpstr>Market economics, global warming and unsustainable development: market economics encourages competition and fast economic growth, which is the good aspect of the system; but as we known, in the long run, any kind of economic development needs to be sustainable; even in the short-term, comparative fairness and equality are essential; with the widening gap between rich and poor and the increased number of people in poverty, market economics seems to not good enough;</vt:lpstr>
      <vt:lpstr>Holistic economic model: as you can find in page 92 of Clair Brown’s book, the Sustainable Development Goals are summarized into 5 aspects, which as we discussed early, are the core elements of Buddhist holistic economic model; so in short, the market economics with a Buddhist touch would be a sustainable way of economic development;</vt:lpstr>
      <vt:lpstr>Summary and facts-check</vt:lpstr>
      <vt:lpstr>Exercises/assignments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[BCS Lecturer] Ven Chuan Qing</dc:creator>
  <cp:lastModifiedBy>[BCS Lecturer] Ven Chuan Qing</cp:lastModifiedBy>
  <cp:revision>47</cp:revision>
  <dcterms:created xsi:type="dcterms:W3CDTF">2020-11-02T01:43:30Z</dcterms:created>
  <dcterms:modified xsi:type="dcterms:W3CDTF">2020-11-04T07:57:42Z</dcterms:modified>
</cp:coreProperties>
</file>