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0" r:id="rId4"/>
    <p:sldId id="258" r:id="rId5"/>
    <p:sldId id="261" r:id="rId6"/>
    <p:sldId id="259" r:id="rId7"/>
    <p:sldId id="262" r:id="rId8"/>
    <p:sldId id="263" r:id="rId9"/>
    <p:sldId id="264" r:id="rId10"/>
    <p:sldId id="265" r:id="rId11"/>
    <p:sldId id="266" r:id="rId12"/>
    <p:sldId id="267" r:id="rId13"/>
    <p:sldId id="268" r:id="rId14"/>
    <p:sldId id="269" r:id="rId15"/>
    <p:sldId id="270" r:id="rId16"/>
    <p:sldId id="272" r:id="rId17"/>
    <p:sldId id="271"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150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EBBDC7-6E2E-427D-A137-EF02F3659F7F}" type="doc">
      <dgm:prSet loTypeId="urn:microsoft.com/office/officeart/2005/8/layout/cycle8" loCatId="cycle" qsTypeId="urn:microsoft.com/office/officeart/2005/8/quickstyle/simple1" qsCatId="simple" csTypeId="urn:microsoft.com/office/officeart/2005/8/colors/colorful4" csCatId="colorful" phldr="1"/>
      <dgm:spPr/>
    </dgm:pt>
    <dgm:pt modelId="{DAA4CC4B-5099-4454-B77B-31E0AE1E8E31}">
      <dgm:prSet phldrT="[Text]"/>
      <dgm:spPr/>
      <dgm:t>
        <a:bodyPr/>
        <a:lstStyle/>
        <a:p>
          <a:r>
            <a:rPr lang="en-SG" dirty="0"/>
            <a:t>Economic wealth</a:t>
          </a:r>
        </a:p>
      </dgm:t>
    </dgm:pt>
    <dgm:pt modelId="{9EDB6717-BCA4-4F59-92CD-7D2F5D13CEA1}" type="parTrans" cxnId="{05BDD9C3-D57B-4DB3-835E-CE148A203618}">
      <dgm:prSet/>
      <dgm:spPr/>
      <dgm:t>
        <a:bodyPr/>
        <a:lstStyle/>
        <a:p>
          <a:endParaRPr lang="en-SG"/>
        </a:p>
      </dgm:t>
    </dgm:pt>
    <dgm:pt modelId="{20D1588E-35EA-4D87-9971-BDCAF2E69E36}" type="sibTrans" cxnId="{05BDD9C3-D57B-4DB3-835E-CE148A203618}">
      <dgm:prSet/>
      <dgm:spPr/>
      <dgm:t>
        <a:bodyPr/>
        <a:lstStyle/>
        <a:p>
          <a:endParaRPr lang="en-SG"/>
        </a:p>
      </dgm:t>
    </dgm:pt>
    <dgm:pt modelId="{B5CB634B-DC31-4779-BE73-A993C42F21D7}">
      <dgm:prSet phldrT="[Text]"/>
      <dgm:spPr/>
      <dgm:t>
        <a:bodyPr/>
        <a:lstStyle/>
        <a:p>
          <a:r>
            <a:rPr lang="en-SG" dirty="0"/>
            <a:t>Spiritual pursuits</a:t>
          </a:r>
        </a:p>
      </dgm:t>
    </dgm:pt>
    <dgm:pt modelId="{9BBC160C-D56F-4770-B7A8-D830BA531BCF}" type="parTrans" cxnId="{756AC3A1-2A90-4880-B220-5FCC7953B776}">
      <dgm:prSet/>
      <dgm:spPr/>
      <dgm:t>
        <a:bodyPr/>
        <a:lstStyle/>
        <a:p>
          <a:endParaRPr lang="en-SG"/>
        </a:p>
      </dgm:t>
    </dgm:pt>
    <dgm:pt modelId="{4B3297C8-EA86-4CD3-92F8-697D6E4A9E46}" type="sibTrans" cxnId="{756AC3A1-2A90-4880-B220-5FCC7953B776}">
      <dgm:prSet/>
      <dgm:spPr/>
      <dgm:t>
        <a:bodyPr/>
        <a:lstStyle/>
        <a:p>
          <a:endParaRPr lang="en-SG"/>
        </a:p>
      </dgm:t>
    </dgm:pt>
    <dgm:pt modelId="{7A63B6E9-0A49-4A64-ADDF-A7D36AC52E92}">
      <dgm:prSet phldrT="[Text]"/>
      <dgm:spPr/>
      <dgm:t>
        <a:bodyPr/>
        <a:lstStyle/>
        <a:p>
          <a:r>
            <a:rPr lang="en-SG" dirty="0"/>
            <a:t>Buddhism</a:t>
          </a:r>
        </a:p>
      </dgm:t>
    </dgm:pt>
    <dgm:pt modelId="{4D3250CB-7A38-45EB-BD13-1A0F8761B539}" type="parTrans" cxnId="{C150E6A8-8E0D-4EBB-8B88-05A172281500}">
      <dgm:prSet/>
      <dgm:spPr/>
      <dgm:t>
        <a:bodyPr/>
        <a:lstStyle/>
        <a:p>
          <a:endParaRPr lang="en-SG"/>
        </a:p>
      </dgm:t>
    </dgm:pt>
    <dgm:pt modelId="{F760266C-8A36-47F1-85C2-559DFBD86BC6}" type="sibTrans" cxnId="{C150E6A8-8E0D-4EBB-8B88-05A172281500}">
      <dgm:prSet/>
      <dgm:spPr/>
      <dgm:t>
        <a:bodyPr/>
        <a:lstStyle/>
        <a:p>
          <a:endParaRPr lang="en-SG"/>
        </a:p>
      </dgm:t>
    </dgm:pt>
    <dgm:pt modelId="{721F7451-ADE4-4D6B-A870-F5B873921A2B}" type="pres">
      <dgm:prSet presAssocID="{2FEBBDC7-6E2E-427D-A137-EF02F3659F7F}" presName="compositeShape" presStyleCnt="0">
        <dgm:presLayoutVars>
          <dgm:chMax val="7"/>
          <dgm:dir/>
          <dgm:resizeHandles val="exact"/>
        </dgm:presLayoutVars>
      </dgm:prSet>
      <dgm:spPr/>
    </dgm:pt>
    <dgm:pt modelId="{C35438A4-6010-46C4-9550-8898E0EEE08A}" type="pres">
      <dgm:prSet presAssocID="{2FEBBDC7-6E2E-427D-A137-EF02F3659F7F}" presName="wedge1" presStyleLbl="node1" presStyleIdx="0" presStyleCnt="3"/>
      <dgm:spPr/>
    </dgm:pt>
    <dgm:pt modelId="{CF27642A-1070-4275-82C4-BB4A20E2C8F0}" type="pres">
      <dgm:prSet presAssocID="{2FEBBDC7-6E2E-427D-A137-EF02F3659F7F}" presName="dummy1a" presStyleCnt="0"/>
      <dgm:spPr/>
    </dgm:pt>
    <dgm:pt modelId="{338E38A9-7DBB-4662-85C1-BA4239B06260}" type="pres">
      <dgm:prSet presAssocID="{2FEBBDC7-6E2E-427D-A137-EF02F3659F7F}" presName="dummy1b" presStyleCnt="0"/>
      <dgm:spPr/>
    </dgm:pt>
    <dgm:pt modelId="{44AA05EC-82BD-4FAD-94D9-C9F3DC0F6C0A}" type="pres">
      <dgm:prSet presAssocID="{2FEBBDC7-6E2E-427D-A137-EF02F3659F7F}" presName="wedge1Tx" presStyleLbl="node1" presStyleIdx="0" presStyleCnt="3">
        <dgm:presLayoutVars>
          <dgm:chMax val="0"/>
          <dgm:chPref val="0"/>
          <dgm:bulletEnabled val="1"/>
        </dgm:presLayoutVars>
      </dgm:prSet>
      <dgm:spPr/>
    </dgm:pt>
    <dgm:pt modelId="{B32C4063-C28E-47DD-BA8A-2FC5E1716567}" type="pres">
      <dgm:prSet presAssocID="{2FEBBDC7-6E2E-427D-A137-EF02F3659F7F}" presName="wedge2" presStyleLbl="node1" presStyleIdx="1" presStyleCnt="3"/>
      <dgm:spPr/>
    </dgm:pt>
    <dgm:pt modelId="{18272E9F-FA60-4C28-A67A-C618F1239251}" type="pres">
      <dgm:prSet presAssocID="{2FEBBDC7-6E2E-427D-A137-EF02F3659F7F}" presName="dummy2a" presStyleCnt="0"/>
      <dgm:spPr/>
    </dgm:pt>
    <dgm:pt modelId="{7428B2F2-899D-4041-9FCA-643EE898D253}" type="pres">
      <dgm:prSet presAssocID="{2FEBBDC7-6E2E-427D-A137-EF02F3659F7F}" presName="dummy2b" presStyleCnt="0"/>
      <dgm:spPr/>
    </dgm:pt>
    <dgm:pt modelId="{18BF7323-BD60-4856-B4E1-839800AFEC22}" type="pres">
      <dgm:prSet presAssocID="{2FEBBDC7-6E2E-427D-A137-EF02F3659F7F}" presName="wedge2Tx" presStyleLbl="node1" presStyleIdx="1" presStyleCnt="3">
        <dgm:presLayoutVars>
          <dgm:chMax val="0"/>
          <dgm:chPref val="0"/>
          <dgm:bulletEnabled val="1"/>
        </dgm:presLayoutVars>
      </dgm:prSet>
      <dgm:spPr/>
    </dgm:pt>
    <dgm:pt modelId="{5607BC16-AA80-4FF6-A79B-8C6A12BE1468}" type="pres">
      <dgm:prSet presAssocID="{2FEBBDC7-6E2E-427D-A137-EF02F3659F7F}" presName="wedge3" presStyleLbl="node1" presStyleIdx="2" presStyleCnt="3"/>
      <dgm:spPr/>
    </dgm:pt>
    <dgm:pt modelId="{9E3A5ECC-517F-4515-AC18-723CC48DF3D1}" type="pres">
      <dgm:prSet presAssocID="{2FEBBDC7-6E2E-427D-A137-EF02F3659F7F}" presName="dummy3a" presStyleCnt="0"/>
      <dgm:spPr/>
    </dgm:pt>
    <dgm:pt modelId="{BFC2239D-700E-4FAC-B3E7-AC6562138E6A}" type="pres">
      <dgm:prSet presAssocID="{2FEBBDC7-6E2E-427D-A137-EF02F3659F7F}" presName="dummy3b" presStyleCnt="0"/>
      <dgm:spPr/>
    </dgm:pt>
    <dgm:pt modelId="{3574DCAA-A56A-474A-9443-5917C0CF1B4D}" type="pres">
      <dgm:prSet presAssocID="{2FEBBDC7-6E2E-427D-A137-EF02F3659F7F}" presName="wedge3Tx" presStyleLbl="node1" presStyleIdx="2" presStyleCnt="3">
        <dgm:presLayoutVars>
          <dgm:chMax val="0"/>
          <dgm:chPref val="0"/>
          <dgm:bulletEnabled val="1"/>
        </dgm:presLayoutVars>
      </dgm:prSet>
      <dgm:spPr/>
    </dgm:pt>
    <dgm:pt modelId="{9ED3366D-6947-4050-BC4C-68637C039D3B}" type="pres">
      <dgm:prSet presAssocID="{20D1588E-35EA-4D87-9971-BDCAF2E69E36}" presName="arrowWedge1" presStyleLbl="fgSibTrans2D1" presStyleIdx="0" presStyleCnt="3"/>
      <dgm:spPr/>
    </dgm:pt>
    <dgm:pt modelId="{56CA3999-59A3-4341-974E-C3B1D50EBBB9}" type="pres">
      <dgm:prSet presAssocID="{4B3297C8-EA86-4CD3-92F8-697D6E4A9E46}" presName="arrowWedge2" presStyleLbl="fgSibTrans2D1" presStyleIdx="1" presStyleCnt="3"/>
      <dgm:spPr/>
    </dgm:pt>
    <dgm:pt modelId="{09C345BB-61F3-4F0F-ADFC-86CF82C9C5BD}" type="pres">
      <dgm:prSet presAssocID="{F760266C-8A36-47F1-85C2-559DFBD86BC6}" presName="arrowWedge3" presStyleLbl="fgSibTrans2D1" presStyleIdx="2" presStyleCnt="3"/>
      <dgm:spPr/>
    </dgm:pt>
  </dgm:ptLst>
  <dgm:cxnLst>
    <dgm:cxn modelId="{DC101430-AFB8-40EC-9CA7-4D90FACCBB85}" type="presOf" srcId="{DAA4CC4B-5099-4454-B77B-31E0AE1E8E31}" destId="{C35438A4-6010-46C4-9550-8898E0EEE08A}" srcOrd="0" destOrd="0" presId="urn:microsoft.com/office/officeart/2005/8/layout/cycle8"/>
    <dgm:cxn modelId="{BE83D631-B153-462B-976A-C3FC036F4B06}" type="presOf" srcId="{7A63B6E9-0A49-4A64-ADDF-A7D36AC52E92}" destId="{3574DCAA-A56A-474A-9443-5917C0CF1B4D}" srcOrd="1" destOrd="0" presId="urn:microsoft.com/office/officeart/2005/8/layout/cycle8"/>
    <dgm:cxn modelId="{71343332-0165-4B90-AA8C-FE0D7FF91CCC}" type="presOf" srcId="{B5CB634B-DC31-4779-BE73-A993C42F21D7}" destId="{B32C4063-C28E-47DD-BA8A-2FC5E1716567}" srcOrd="0" destOrd="0" presId="urn:microsoft.com/office/officeart/2005/8/layout/cycle8"/>
    <dgm:cxn modelId="{9B2D1977-20C5-4714-9824-C5652B3177F9}" type="presOf" srcId="{DAA4CC4B-5099-4454-B77B-31E0AE1E8E31}" destId="{44AA05EC-82BD-4FAD-94D9-C9F3DC0F6C0A}" srcOrd="1" destOrd="0" presId="urn:microsoft.com/office/officeart/2005/8/layout/cycle8"/>
    <dgm:cxn modelId="{5973969D-9F06-4946-961F-C05D443E3C4A}" type="presOf" srcId="{B5CB634B-DC31-4779-BE73-A993C42F21D7}" destId="{18BF7323-BD60-4856-B4E1-839800AFEC22}" srcOrd="1" destOrd="0" presId="urn:microsoft.com/office/officeart/2005/8/layout/cycle8"/>
    <dgm:cxn modelId="{756AC3A1-2A90-4880-B220-5FCC7953B776}" srcId="{2FEBBDC7-6E2E-427D-A137-EF02F3659F7F}" destId="{B5CB634B-DC31-4779-BE73-A993C42F21D7}" srcOrd="1" destOrd="0" parTransId="{9BBC160C-D56F-4770-B7A8-D830BA531BCF}" sibTransId="{4B3297C8-EA86-4CD3-92F8-697D6E4A9E46}"/>
    <dgm:cxn modelId="{C150E6A8-8E0D-4EBB-8B88-05A172281500}" srcId="{2FEBBDC7-6E2E-427D-A137-EF02F3659F7F}" destId="{7A63B6E9-0A49-4A64-ADDF-A7D36AC52E92}" srcOrd="2" destOrd="0" parTransId="{4D3250CB-7A38-45EB-BD13-1A0F8761B539}" sibTransId="{F760266C-8A36-47F1-85C2-559DFBD86BC6}"/>
    <dgm:cxn modelId="{00B2CCBB-D273-46F7-A743-6A7063B10C22}" type="presOf" srcId="{2FEBBDC7-6E2E-427D-A137-EF02F3659F7F}" destId="{721F7451-ADE4-4D6B-A870-F5B873921A2B}" srcOrd="0" destOrd="0" presId="urn:microsoft.com/office/officeart/2005/8/layout/cycle8"/>
    <dgm:cxn modelId="{05BDD9C3-D57B-4DB3-835E-CE148A203618}" srcId="{2FEBBDC7-6E2E-427D-A137-EF02F3659F7F}" destId="{DAA4CC4B-5099-4454-B77B-31E0AE1E8E31}" srcOrd="0" destOrd="0" parTransId="{9EDB6717-BCA4-4F59-92CD-7D2F5D13CEA1}" sibTransId="{20D1588E-35EA-4D87-9971-BDCAF2E69E36}"/>
    <dgm:cxn modelId="{E9D621F5-9EE9-4AAD-BE47-9925154BEA30}" type="presOf" srcId="{7A63B6E9-0A49-4A64-ADDF-A7D36AC52E92}" destId="{5607BC16-AA80-4FF6-A79B-8C6A12BE1468}" srcOrd="0" destOrd="0" presId="urn:microsoft.com/office/officeart/2005/8/layout/cycle8"/>
    <dgm:cxn modelId="{A94403EC-129D-4DFA-BF81-B0D065CBA917}" type="presParOf" srcId="{721F7451-ADE4-4D6B-A870-F5B873921A2B}" destId="{C35438A4-6010-46C4-9550-8898E0EEE08A}" srcOrd="0" destOrd="0" presId="urn:microsoft.com/office/officeart/2005/8/layout/cycle8"/>
    <dgm:cxn modelId="{EF8E3C48-7DFE-4E84-897A-9DC787FBD0E2}" type="presParOf" srcId="{721F7451-ADE4-4D6B-A870-F5B873921A2B}" destId="{CF27642A-1070-4275-82C4-BB4A20E2C8F0}" srcOrd="1" destOrd="0" presId="urn:microsoft.com/office/officeart/2005/8/layout/cycle8"/>
    <dgm:cxn modelId="{4E0C18B4-8075-4781-A9FD-9DAA7656D2D9}" type="presParOf" srcId="{721F7451-ADE4-4D6B-A870-F5B873921A2B}" destId="{338E38A9-7DBB-4662-85C1-BA4239B06260}" srcOrd="2" destOrd="0" presId="urn:microsoft.com/office/officeart/2005/8/layout/cycle8"/>
    <dgm:cxn modelId="{F913FE13-E004-451B-BD5C-C59C21432D34}" type="presParOf" srcId="{721F7451-ADE4-4D6B-A870-F5B873921A2B}" destId="{44AA05EC-82BD-4FAD-94D9-C9F3DC0F6C0A}" srcOrd="3" destOrd="0" presId="urn:microsoft.com/office/officeart/2005/8/layout/cycle8"/>
    <dgm:cxn modelId="{FD502E4A-FB6C-4147-BEF8-25C6979C6DE0}" type="presParOf" srcId="{721F7451-ADE4-4D6B-A870-F5B873921A2B}" destId="{B32C4063-C28E-47DD-BA8A-2FC5E1716567}" srcOrd="4" destOrd="0" presId="urn:microsoft.com/office/officeart/2005/8/layout/cycle8"/>
    <dgm:cxn modelId="{48520264-E2D3-46F3-A405-9B410338B0E3}" type="presParOf" srcId="{721F7451-ADE4-4D6B-A870-F5B873921A2B}" destId="{18272E9F-FA60-4C28-A67A-C618F1239251}" srcOrd="5" destOrd="0" presId="urn:microsoft.com/office/officeart/2005/8/layout/cycle8"/>
    <dgm:cxn modelId="{6F8CF574-2762-4D8B-962E-607D44D7D3FC}" type="presParOf" srcId="{721F7451-ADE4-4D6B-A870-F5B873921A2B}" destId="{7428B2F2-899D-4041-9FCA-643EE898D253}" srcOrd="6" destOrd="0" presId="urn:microsoft.com/office/officeart/2005/8/layout/cycle8"/>
    <dgm:cxn modelId="{F9582EB8-EB4F-4158-827A-A561578854FA}" type="presParOf" srcId="{721F7451-ADE4-4D6B-A870-F5B873921A2B}" destId="{18BF7323-BD60-4856-B4E1-839800AFEC22}" srcOrd="7" destOrd="0" presId="urn:microsoft.com/office/officeart/2005/8/layout/cycle8"/>
    <dgm:cxn modelId="{CBD7C2FB-0094-4153-9572-50056B227C0F}" type="presParOf" srcId="{721F7451-ADE4-4D6B-A870-F5B873921A2B}" destId="{5607BC16-AA80-4FF6-A79B-8C6A12BE1468}" srcOrd="8" destOrd="0" presId="urn:microsoft.com/office/officeart/2005/8/layout/cycle8"/>
    <dgm:cxn modelId="{0AC54988-BAE1-4B6B-BD25-6D67F03F63DC}" type="presParOf" srcId="{721F7451-ADE4-4D6B-A870-F5B873921A2B}" destId="{9E3A5ECC-517F-4515-AC18-723CC48DF3D1}" srcOrd="9" destOrd="0" presId="urn:microsoft.com/office/officeart/2005/8/layout/cycle8"/>
    <dgm:cxn modelId="{9BCF3B6E-8FE6-469D-8A1F-181636427B82}" type="presParOf" srcId="{721F7451-ADE4-4D6B-A870-F5B873921A2B}" destId="{BFC2239D-700E-4FAC-B3E7-AC6562138E6A}" srcOrd="10" destOrd="0" presId="urn:microsoft.com/office/officeart/2005/8/layout/cycle8"/>
    <dgm:cxn modelId="{15444416-B933-4DA2-BEDE-47B2BD4DB638}" type="presParOf" srcId="{721F7451-ADE4-4D6B-A870-F5B873921A2B}" destId="{3574DCAA-A56A-474A-9443-5917C0CF1B4D}" srcOrd="11" destOrd="0" presId="urn:microsoft.com/office/officeart/2005/8/layout/cycle8"/>
    <dgm:cxn modelId="{981BDEA0-E334-404E-9A9C-24672EC167C3}" type="presParOf" srcId="{721F7451-ADE4-4D6B-A870-F5B873921A2B}" destId="{9ED3366D-6947-4050-BC4C-68637C039D3B}" srcOrd="12" destOrd="0" presId="urn:microsoft.com/office/officeart/2005/8/layout/cycle8"/>
    <dgm:cxn modelId="{010B4BEC-ECBC-4B6C-8517-994913076786}" type="presParOf" srcId="{721F7451-ADE4-4D6B-A870-F5B873921A2B}" destId="{56CA3999-59A3-4341-974E-C3B1D50EBBB9}" srcOrd="13" destOrd="0" presId="urn:microsoft.com/office/officeart/2005/8/layout/cycle8"/>
    <dgm:cxn modelId="{606067FF-754B-4517-88EA-622B21001BFD}" type="presParOf" srcId="{721F7451-ADE4-4D6B-A870-F5B873921A2B}" destId="{09C345BB-61F3-4F0F-ADFC-86CF82C9C5BD}"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144057F-633D-4CAE-88A9-6FB3B97CAA08}" type="doc">
      <dgm:prSet loTypeId="urn:microsoft.com/office/officeart/2005/8/layout/target1" loCatId="relationship" qsTypeId="urn:microsoft.com/office/officeart/2005/8/quickstyle/simple4" qsCatId="simple" csTypeId="urn:microsoft.com/office/officeart/2005/8/colors/colorful2" csCatId="colorful" phldr="1"/>
      <dgm:spPr/>
    </dgm:pt>
    <dgm:pt modelId="{60EC3828-B960-407F-A950-7FAC301AB1BD}">
      <dgm:prSet phldrT="[Text]"/>
      <dgm:spPr/>
      <dgm:t>
        <a:bodyPr/>
        <a:lstStyle/>
        <a:p>
          <a:r>
            <a:rPr lang="en-SG" dirty="0"/>
            <a:t>Human beings/people</a:t>
          </a:r>
        </a:p>
      </dgm:t>
    </dgm:pt>
    <dgm:pt modelId="{91BA15F7-51F1-46B5-A35F-96D37F6EE141}" type="parTrans" cxnId="{D66A88D1-DA3B-4BCC-B423-FE6A80BD4A56}">
      <dgm:prSet/>
      <dgm:spPr/>
      <dgm:t>
        <a:bodyPr/>
        <a:lstStyle/>
        <a:p>
          <a:endParaRPr lang="en-SG"/>
        </a:p>
      </dgm:t>
    </dgm:pt>
    <dgm:pt modelId="{0836E612-7377-4B2C-8CE8-BFA3AF499FFB}" type="sibTrans" cxnId="{D66A88D1-DA3B-4BCC-B423-FE6A80BD4A56}">
      <dgm:prSet/>
      <dgm:spPr/>
      <dgm:t>
        <a:bodyPr/>
        <a:lstStyle/>
        <a:p>
          <a:endParaRPr lang="en-SG"/>
        </a:p>
      </dgm:t>
    </dgm:pt>
    <dgm:pt modelId="{3519B01D-93D9-4623-966A-3C6CA2396F03}">
      <dgm:prSet phldrT="[Text]"/>
      <dgm:spPr/>
      <dgm:t>
        <a:bodyPr/>
        <a:lstStyle/>
        <a:p>
          <a:r>
            <a:rPr lang="en-SG" dirty="0"/>
            <a:t>Interdependence</a:t>
          </a:r>
        </a:p>
      </dgm:t>
    </dgm:pt>
    <dgm:pt modelId="{8E4CDDAC-EB5B-4431-A61F-CC1A55C1A853}" type="parTrans" cxnId="{A6F2BCE0-A06D-4A6A-B73A-729FB577D725}">
      <dgm:prSet/>
      <dgm:spPr/>
      <dgm:t>
        <a:bodyPr/>
        <a:lstStyle/>
        <a:p>
          <a:endParaRPr lang="en-SG"/>
        </a:p>
      </dgm:t>
    </dgm:pt>
    <dgm:pt modelId="{CCB741C6-E091-4EA4-ADF0-4E4C63497F69}" type="sibTrans" cxnId="{A6F2BCE0-A06D-4A6A-B73A-729FB577D725}">
      <dgm:prSet/>
      <dgm:spPr/>
      <dgm:t>
        <a:bodyPr/>
        <a:lstStyle/>
        <a:p>
          <a:endParaRPr lang="en-SG"/>
        </a:p>
      </dgm:t>
    </dgm:pt>
    <dgm:pt modelId="{CB4C2961-72B3-48AD-8F00-4B3E87203BCE}">
      <dgm:prSet phldrT="[Text]"/>
      <dgm:spPr/>
      <dgm:t>
        <a:bodyPr/>
        <a:lstStyle/>
        <a:p>
          <a:r>
            <a:rPr lang="en-SG" dirty="0"/>
            <a:t>Sustainable development</a:t>
          </a:r>
        </a:p>
      </dgm:t>
    </dgm:pt>
    <dgm:pt modelId="{C423A1C9-233A-4DCC-AE89-66DFD7A6988B}" type="parTrans" cxnId="{312A1F8F-E6A7-45AD-80DF-CAE0249B5544}">
      <dgm:prSet/>
      <dgm:spPr/>
      <dgm:t>
        <a:bodyPr/>
        <a:lstStyle/>
        <a:p>
          <a:endParaRPr lang="en-SG"/>
        </a:p>
      </dgm:t>
    </dgm:pt>
    <dgm:pt modelId="{26D63379-D00F-470F-B6D0-4E34DD8480F8}" type="sibTrans" cxnId="{312A1F8F-E6A7-45AD-80DF-CAE0249B5544}">
      <dgm:prSet/>
      <dgm:spPr/>
      <dgm:t>
        <a:bodyPr/>
        <a:lstStyle/>
        <a:p>
          <a:endParaRPr lang="en-SG"/>
        </a:p>
      </dgm:t>
    </dgm:pt>
    <dgm:pt modelId="{811FEBEC-B56F-4151-B6EE-3EB0528B11DC}" type="pres">
      <dgm:prSet presAssocID="{2144057F-633D-4CAE-88A9-6FB3B97CAA08}" presName="composite" presStyleCnt="0">
        <dgm:presLayoutVars>
          <dgm:chMax val="5"/>
          <dgm:dir/>
          <dgm:resizeHandles val="exact"/>
        </dgm:presLayoutVars>
      </dgm:prSet>
      <dgm:spPr/>
    </dgm:pt>
    <dgm:pt modelId="{1CF82296-CE7D-43D9-8EBE-0E5F52BF47D3}" type="pres">
      <dgm:prSet presAssocID="{60EC3828-B960-407F-A950-7FAC301AB1BD}" presName="circle1" presStyleLbl="lnNode1" presStyleIdx="0" presStyleCnt="3"/>
      <dgm:spPr/>
    </dgm:pt>
    <dgm:pt modelId="{D4C648A3-3D79-465B-8594-8EDDEB871527}" type="pres">
      <dgm:prSet presAssocID="{60EC3828-B960-407F-A950-7FAC301AB1BD}" presName="text1" presStyleLbl="revTx" presStyleIdx="0" presStyleCnt="3">
        <dgm:presLayoutVars>
          <dgm:bulletEnabled val="1"/>
        </dgm:presLayoutVars>
      </dgm:prSet>
      <dgm:spPr/>
    </dgm:pt>
    <dgm:pt modelId="{B2BBBA17-DFDD-45F3-B13D-B7EF20953995}" type="pres">
      <dgm:prSet presAssocID="{60EC3828-B960-407F-A950-7FAC301AB1BD}" presName="line1" presStyleLbl="callout" presStyleIdx="0" presStyleCnt="6"/>
      <dgm:spPr/>
    </dgm:pt>
    <dgm:pt modelId="{38D4D2DD-D9EB-4AF9-995D-D75C9A2E37F0}" type="pres">
      <dgm:prSet presAssocID="{60EC3828-B960-407F-A950-7FAC301AB1BD}" presName="d1" presStyleLbl="callout" presStyleIdx="1" presStyleCnt="6"/>
      <dgm:spPr/>
    </dgm:pt>
    <dgm:pt modelId="{8909A95F-9950-4A1D-A804-FC3C0113DF1A}" type="pres">
      <dgm:prSet presAssocID="{3519B01D-93D9-4623-966A-3C6CA2396F03}" presName="circle2" presStyleLbl="lnNode1" presStyleIdx="1" presStyleCnt="3"/>
      <dgm:spPr/>
    </dgm:pt>
    <dgm:pt modelId="{24A88FC5-3924-47C2-B0E2-70078D857059}" type="pres">
      <dgm:prSet presAssocID="{3519B01D-93D9-4623-966A-3C6CA2396F03}" presName="text2" presStyleLbl="revTx" presStyleIdx="1" presStyleCnt="3">
        <dgm:presLayoutVars>
          <dgm:bulletEnabled val="1"/>
        </dgm:presLayoutVars>
      </dgm:prSet>
      <dgm:spPr/>
    </dgm:pt>
    <dgm:pt modelId="{0D614FA9-7F79-454E-84B8-ACFA90CD1755}" type="pres">
      <dgm:prSet presAssocID="{3519B01D-93D9-4623-966A-3C6CA2396F03}" presName="line2" presStyleLbl="callout" presStyleIdx="2" presStyleCnt="6"/>
      <dgm:spPr/>
    </dgm:pt>
    <dgm:pt modelId="{CD8A5959-E415-4776-A6F0-00B609C0ECEF}" type="pres">
      <dgm:prSet presAssocID="{3519B01D-93D9-4623-966A-3C6CA2396F03}" presName="d2" presStyleLbl="callout" presStyleIdx="3" presStyleCnt="6"/>
      <dgm:spPr/>
    </dgm:pt>
    <dgm:pt modelId="{823D5C44-B3EC-43A9-BB88-08F36FA7A38F}" type="pres">
      <dgm:prSet presAssocID="{CB4C2961-72B3-48AD-8F00-4B3E87203BCE}" presName="circle3" presStyleLbl="lnNode1" presStyleIdx="2" presStyleCnt="3"/>
      <dgm:spPr/>
    </dgm:pt>
    <dgm:pt modelId="{586615D4-A157-4379-B213-55FCB2E6A82B}" type="pres">
      <dgm:prSet presAssocID="{CB4C2961-72B3-48AD-8F00-4B3E87203BCE}" presName="text3" presStyleLbl="revTx" presStyleIdx="2" presStyleCnt="3">
        <dgm:presLayoutVars>
          <dgm:bulletEnabled val="1"/>
        </dgm:presLayoutVars>
      </dgm:prSet>
      <dgm:spPr/>
    </dgm:pt>
    <dgm:pt modelId="{DEE9F921-3FF6-4B6F-915A-90102D206B9B}" type="pres">
      <dgm:prSet presAssocID="{CB4C2961-72B3-48AD-8F00-4B3E87203BCE}" presName="line3" presStyleLbl="callout" presStyleIdx="4" presStyleCnt="6"/>
      <dgm:spPr/>
    </dgm:pt>
    <dgm:pt modelId="{8A83A838-B2F7-40FC-B90A-128283E46DBE}" type="pres">
      <dgm:prSet presAssocID="{CB4C2961-72B3-48AD-8F00-4B3E87203BCE}" presName="d3" presStyleLbl="callout" presStyleIdx="5" presStyleCnt="6"/>
      <dgm:spPr/>
    </dgm:pt>
  </dgm:ptLst>
  <dgm:cxnLst>
    <dgm:cxn modelId="{56643C32-745C-4A9D-BDE2-478DC6EFD925}" type="presOf" srcId="{3519B01D-93D9-4623-966A-3C6CA2396F03}" destId="{24A88FC5-3924-47C2-B0E2-70078D857059}" srcOrd="0" destOrd="0" presId="urn:microsoft.com/office/officeart/2005/8/layout/target1"/>
    <dgm:cxn modelId="{C9C9D46E-0BCE-47EB-8CED-71F5523D6EB5}" type="presOf" srcId="{2144057F-633D-4CAE-88A9-6FB3B97CAA08}" destId="{811FEBEC-B56F-4151-B6EE-3EB0528B11DC}" srcOrd="0" destOrd="0" presId="urn:microsoft.com/office/officeart/2005/8/layout/target1"/>
    <dgm:cxn modelId="{81D39656-6819-4C76-A7EF-50F6BE3E8145}" type="presOf" srcId="{60EC3828-B960-407F-A950-7FAC301AB1BD}" destId="{D4C648A3-3D79-465B-8594-8EDDEB871527}" srcOrd="0" destOrd="0" presId="urn:microsoft.com/office/officeart/2005/8/layout/target1"/>
    <dgm:cxn modelId="{312A1F8F-E6A7-45AD-80DF-CAE0249B5544}" srcId="{2144057F-633D-4CAE-88A9-6FB3B97CAA08}" destId="{CB4C2961-72B3-48AD-8F00-4B3E87203BCE}" srcOrd="2" destOrd="0" parTransId="{C423A1C9-233A-4DCC-AE89-66DFD7A6988B}" sibTransId="{26D63379-D00F-470F-B6D0-4E34DD8480F8}"/>
    <dgm:cxn modelId="{4D9F69A3-F83A-4AD1-AEDB-37B2EA6E6978}" type="presOf" srcId="{CB4C2961-72B3-48AD-8F00-4B3E87203BCE}" destId="{586615D4-A157-4379-B213-55FCB2E6A82B}" srcOrd="0" destOrd="0" presId="urn:microsoft.com/office/officeart/2005/8/layout/target1"/>
    <dgm:cxn modelId="{D66A88D1-DA3B-4BCC-B423-FE6A80BD4A56}" srcId="{2144057F-633D-4CAE-88A9-6FB3B97CAA08}" destId="{60EC3828-B960-407F-A950-7FAC301AB1BD}" srcOrd="0" destOrd="0" parTransId="{91BA15F7-51F1-46B5-A35F-96D37F6EE141}" sibTransId="{0836E612-7377-4B2C-8CE8-BFA3AF499FFB}"/>
    <dgm:cxn modelId="{A6F2BCE0-A06D-4A6A-B73A-729FB577D725}" srcId="{2144057F-633D-4CAE-88A9-6FB3B97CAA08}" destId="{3519B01D-93D9-4623-966A-3C6CA2396F03}" srcOrd="1" destOrd="0" parTransId="{8E4CDDAC-EB5B-4431-A61F-CC1A55C1A853}" sibTransId="{CCB741C6-E091-4EA4-ADF0-4E4C63497F69}"/>
    <dgm:cxn modelId="{327C3CD0-2D3B-4E8B-AB7A-D40DC1ABEE42}" type="presParOf" srcId="{811FEBEC-B56F-4151-B6EE-3EB0528B11DC}" destId="{1CF82296-CE7D-43D9-8EBE-0E5F52BF47D3}" srcOrd="0" destOrd="0" presId="urn:microsoft.com/office/officeart/2005/8/layout/target1"/>
    <dgm:cxn modelId="{6B3EE761-B77D-44BA-8BB5-B2C763C8EBD5}" type="presParOf" srcId="{811FEBEC-B56F-4151-B6EE-3EB0528B11DC}" destId="{D4C648A3-3D79-465B-8594-8EDDEB871527}" srcOrd="1" destOrd="0" presId="urn:microsoft.com/office/officeart/2005/8/layout/target1"/>
    <dgm:cxn modelId="{DA26BC1A-45DD-4BBB-8DA4-2E5DBF43724B}" type="presParOf" srcId="{811FEBEC-B56F-4151-B6EE-3EB0528B11DC}" destId="{B2BBBA17-DFDD-45F3-B13D-B7EF20953995}" srcOrd="2" destOrd="0" presId="urn:microsoft.com/office/officeart/2005/8/layout/target1"/>
    <dgm:cxn modelId="{0B502BA0-3489-4677-BAB4-AD55711A533B}" type="presParOf" srcId="{811FEBEC-B56F-4151-B6EE-3EB0528B11DC}" destId="{38D4D2DD-D9EB-4AF9-995D-D75C9A2E37F0}" srcOrd="3" destOrd="0" presId="urn:microsoft.com/office/officeart/2005/8/layout/target1"/>
    <dgm:cxn modelId="{C055A92B-1478-4729-88FC-FD8C2786050D}" type="presParOf" srcId="{811FEBEC-B56F-4151-B6EE-3EB0528B11DC}" destId="{8909A95F-9950-4A1D-A804-FC3C0113DF1A}" srcOrd="4" destOrd="0" presId="urn:microsoft.com/office/officeart/2005/8/layout/target1"/>
    <dgm:cxn modelId="{110AB482-4DC5-4A49-AAFD-6FF9E13DEF1F}" type="presParOf" srcId="{811FEBEC-B56F-4151-B6EE-3EB0528B11DC}" destId="{24A88FC5-3924-47C2-B0E2-70078D857059}" srcOrd="5" destOrd="0" presId="urn:microsoft.com/office/officeart/2005/8/layout/target1"/>
    <dgm:cxn modelId="{EC53A43F-ECE0-46AE-8157-8DBE5F2E6A10}" type="presParOf" srcId="{811FEBEC-B56F-4151-B6EE-3EB0528B11DC}" destId="{0D614FA9-7F79-454E-84B8-ACFA90CD1755}" srcOrd="6" destOrd="0" presId="urn:microsoft.com/office/officeart/2005/8/layout/target1"/>
    <dgm:cxn modelId="{A89CB902-5797-4667-87C2-0AFBDB9CA416}" type="presParOf" srcId="{811FEBEC-B56F-4151-B6EE-3EB0528B11DC}" destId="{CD8A5959-E415-4776-A6F0-00B609C0ECEF}" srcOrd="7" destOrd="0" presId="urn:microsoft.com/office/officeart/2005/8/layout/target1"/>
    <dgm:cxn modelId="{ED2E2F6F-99A8-494C-A624-E4EA771B2984}" type="presParOf" srcId="{811FEBEC-B56F-4151-B6EE-3EB0528B11DC}" destId="{823D5C44-B3EC-43A9-BB88-08F36FA7A38F}" srcOrd="8" destOrd="0" presId="urn:microsoft.com/office/officeart/2005/8/layout/target1"/>
    <dgm:cxn modelId="{2C40A725-84FF-4EB6-B1D5-5F84D8A38969}" type="presParOf" srcId="{811FEBEC-B56F-4151-B6EE-3EB0528B11DC}" destId="{586615D4-A157-4379-B213-55FCB2E6A82B}" srcOrd="9" destOrd="0" presId="urn:microsoft.com/office/officeart/2005/8/layout/target1"/>
    <dgm:cxn modelId="{D02F17E1-BD0E-40A1-B59D-5044DFE68281}" type="presParOf" srcId="{811FEBEC-B56F-4151-B6EE-3EB0528B11DC}" destId="{DEE9F921-3FF6-4B6F-915A-90102D206B9B}" srcOrd="10" destOrd="0" presId="urn:microsoft.com/office/officeart/2005/8/layout/target1"/>
    <dgm:cxn modelId="{70F4D3CE-2076-4C30-B977-C874094F40AE}" type="presParOf" srcId="{811FEBEC-B56F-4151-B6EE-3EB0528B11DC}" destId="{8A83A838-B2F7-40FC-B90A-128283E46DBE}" srcOrd="11"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335FE9C-F8A3-44C4-BE57-3D328D87F439}" type="doc">
      <dgm:prSet loTypeId="urn:microsoft.com/office/officeart/2005/8/layout/radial1" loCatId="cycle" qsTypeId="urn:microsoft.com/office/officeart/2005/8/quickstyle/simple1" qsCatId="simple" csTypeId="urn:microsoft.com/office/officeart/2005/8/colors/colorful4" csCatId="colorful" phldr="1"/>
      <dgm:spPr/>
      <dgm:t>
        <a:bodyPr/>
        <a:lstStyle/>
        <a:p>
          <a:endParaRPr lang="en-SG"/>
        </a:p>
      </dgm:t>
    </dgm:pt>
    <dgm:pt modelId="{C2CC2C4E-280A-44F5-829D-69B93A612B82}">
      <dgm:prSet phldrT="[Text]"/>
      <dgm:spPr/>
      <dgm:t>
        <a:bodyPr/>
        <a:lstStyle/>
        <a:p>
          <a:r>
            <a:rPr lang="en-SG" dirty="0"/>
            <a:t>Measuring life</a:t>
          </a:r>
        </a:p>
      </dgm:t>
    </dgm:pt>
    <dgm:pt modelId="{BC1E9588-B7AB-49B8-A141-161DDADCD5B4}" type="parTrans" cxnId="{2B48D442-A8CF-4543-989C-5D97091D304E}">
      <dgm:prSet/>
      <dgm:spPr/>
      <dgm:t>
        <a:bodyPr/>
        <a:lstStyle/>
        <a:p>
          <a:endParaRPr lang="en-SG"/>
        </a:p>
      </dgm:t>
    </dgm:pt>
    <dgm:pt modelId="{289D2A45-E521-4CF4-AAEC-99FAF0118EF3}" type="sibTrans" cxnId="{2B48D442-A8CF-4543-989C-5D97091D304E}">
      <dgm:prSet/>
      <dgm:spPr/>
      <dgm:t>
        <a:bodyPr/>
        <a:lstStyle/>
        <a:p>
          <a:endParaRPr lang="en-SG"/>
        </a:p>
      </dgm:t>
    </dgm:pt>
    <dgm:pt modelId="{50B6A357-1311-450F-B909-C2BE6F640693}">
      <dgm:prSet phldrT="[Text]"/>
      <dgm:spPr/>
      <dgm:t>
        <a:bodyPr/>
        <a:lstStyle/>
        <a:p>
          <a:r>
            <a:rPr lang="en-SG" dirty="0"/>
            <a:t>Shared prosperity</a:t>
          </a:r>
        </a:p>
      </dgm:t>
    </dgm:pt>
    <dgm:pt modelId="{07CFF020-F6B7-4C7B-85C1-B5800C2BABB7}" type="parTrans" cxnId="{8C0B1984-A43A-4974-B114-A16B2783A63D}">
      <dgm:prSet/>
      <dgm:spPr/>
      <dgm:t>
        <a:bodyPr/>
        <a:lstStyle/>
        <a:p>
          <a:endParaRPr lang="en-SG"/>
        </a:p>
      </dgm:t>
    </dgm:pt>
    <dgm:pt modelId="{A539F687-B956-4770-87D9-0C889AEBAC1A}" type="sibTrans" cxnId="{8C0B1984-A43A-4974-B114-A16B2783A63D}">
      <dgm:prSet/>
      <dgm:spPr/>
      <dgm:t>
        <a:bodyPr/>
        <a:lstStyle/>
        <a:p>
          <a:endParaRPr lang="en-SG"/>
        </a:p>
      </dgm:t>
    </dgm:pt>
    <dgm:pt modelId="{E2FA44D6-6897-477D-8F84-14EAAF69EFD5}">
      <dgm:prSet phldrT="[Text]"/>
      <dgm:spPr/>
      <dgm:t>
        <a:bodyPr/>
        <a:lstStyle/>
        <a:p>
          <a:r>
            <a:rPr lang="en-SG" dirty="0"/>
            <a:t>Sustainability</a:t>
          </a:r>
        </a:p>
      </dgm:t>
    </dgm:pt>
    <dgm:pt modelId="{F2C746E2-A118-4265-864A-0074F8FA7033}" type="parTrans" cxnId="{1BC1BE6F-DD2D-42E7-BB10-736E611924F6}">
      <dgm:prSet/>
      <dgm:spPr/>
      <dgm:t>
        <a:bodyPr/>
        <a:lstStyle/>
        <a:p>
          <a:endParaRPr lang="en-SG"/>
        </a:p>
      </dgm:t>
    </dgm:pt>
    <dgm:pt modelId="{CAF7FB8E-7EB3-4452-BA17-30AE8061C7DD}" type="sibTrans" cxnId="{1BC1BE6F-DD2D-42E7-BB10-736E611924F6}">
      <dgm:prSet/>
      <dgm:spPr/>
      <dgm:t>
        <a:bodyPr/>
        <a:lstStyle/>
        <a:p>
          <a:endParaRPr lang="en-SG"/>
        </a:p>
      </dgm:t>
    </dgm:pt>
    <dgm:pt modelId="{EFD1B3B1-7A4B-44AB-8CA2-65B2E3B27602}">
      <dgm:prSet phldrT="[Text]"/>
      <dgm:spPr/>
      <dgm:t>
        <a:bodyPr/>
        <a:lstStyle/>
        <a:p>
          <a:r>
            <a:rPr lang="en-SG" dirty="0"/>
            <a:t>Quality of life</a:t>
          </a:r>
        </a:p>
      </dgm:t>
    </dgm:pt>
    <dgm:pt modelId="{DD782BBB-9183-45F8-B1B6-EA239E4B7F23}" type="parTrans" cxnId="{F13F6E56-E76A-4B12-AE46-519CCD8C5E95}">
      <dgm:prSet/>
      <dgm:spPr/>
      <dgm:t>
        <a:bodyPr/>
        <a:lstStyle/>
        <a:p>
          <a:endParaRPr lang="en-SG"/>
        </a:p>
      </dgm:t>
    </dgm:pt>
    <dgm:pt modelId="{E35A90AA-AA18-4E92-98BA-BE30C78F8743}" type="sibTrans" cxnId="{F13F6E56-E76A-4B12-AE46-519CCD8C5E95}">
      <dgm:prSet/>
      <dgm:spPr/>
      <dgm:t>
        <a:bodyPr/>
        <a:lstStyle/>
        <a:p>
          <a:endParaRPr lang="en-SG"/>
        </a:p>
      </dgm:t>
    </dgm:pt>
    <dgm:pt modelId="{762C4D27-B5C6-4E39-9B4B-03177631776B}" type="pres">
      <dgm:prSet presAssocID="{1335FE9C-F8A3-44C4-BE57-3D328D87F439}" presName="cycle" presStyleCnt="0">
        <dgm:presLayoutVars>
          <dgm:chMax val="1"/>
          <dgm:dir/>
          <dgm:animLvl val="ctr"/>
          <dgm:resizeHandles val="exact"/>
        </dgm:presLayoutVars>
      </dgm:prSet>
      <dgm:spPr/>
    </dgm:pt>
    <dgm:pt modelId="{8A804FBF-64A9-41DF-89BA-CA4B2145B9F5}" type="pres">
      <dgm:prSet presAssocID="{C2CC2C4E-280A-44F5-829D-69B93A612B82}" presName="centerShape" presStyleLbl="node0" presStyleIdx="0" presStyleCnt="1"/>
      <dgm:spPr/>
    </dgm:pt>
    <dgm:pt modelId="{ADC4EF06-D3C1-497D-867A-B88338089FC3}" type="pres">
      <dgm:prSet presAssocID="{07CFF020-F6B7-4C7B-85C1-B5800C2BABB7}" presName="Name9" presStyleLbl="parChTrans1D2" presStyleIdx="0" presStyleCnt="3"/>
      <dgm:spPr/>
    </dgm:pt>
    <dgm:pt modelId="{78DC564C-DB63-4F0E-95BB-63C6934A9EE8}" type="pres">
      <dgm:prSet presAssocID="{07CFF020-F6B7-4C7B-85C1-B5800C2BABB7}" presName="connTx" presStyleLbl="parChTrans1D2" presStyleIdx="0" presStyleCnt="3"/>
      <dgm:spPr/>
    </dgm:pt>
    <dgm:pt modelId="{F5630B91-3731-41D4-8A83-F46A5C0E63D1}" type="pres">
      <dgm:prSet presAssocID="{50B6A357-1311-450F-B909-C2BE6F640693}" presName="node" presStyleLbl="node1" presStyleIdx="0" presStyleCnt="3">
        <dgm:presLayoutVars>
          <dgm:bulletEnabled val="1"/>
        </dgm:presLayoutVars>
      </dgm:prSet>
      <dgm:spPr/>
    </dgm:pt>
    <dgm:pt modelId="{D6CBB9B0-E202-42B6-B918-282AA48F084F}" type="pres">
      <dgm:prSet presAssocID="{F2C746E2-A118-4265-864A-0074F8FA7033}" presName="Name9" presStyleLbl="parChTrans1D2" presStyleIdx="1" presStyleCnt="3"/>
      <dgm:spPr/>
    </dgm:pt>
    <dgm:pt modelId="{92598DC6-D7A1-42BB-A568-B71FD053230D}" type="pres">
      <dgm:prSet presAssocID="{F2C746E2-A118-4265-864A-0074F8FA7033}" presName="connTx" presStyleLbl="parChTrans1D2" presStyleIdx="1" presStyleCnt="3"/>
      <dgm:spPr/>
    </dgm:pt>
    <dgm:pt modelId="{D789AF46-30AA-448E-9966-E43AA51DA954}" type="pres">
      <dgm:prSet presAssocID="{E2FA44D6-6897-477D-8F84-14EAAF69EFD5}" presName="node" presStyleLbl="node1" presStyleIdx="1" presStyleCnt="3">
        <dgm:presLayoutVars>
          <dgm:bulletEnabled val="1"/>
        </dgm:presLayoutVars>
      </dgm:prSet>
      <dgm:spPr/>
    </dgm:pt>
    <dgm:pt modelId="{2045E064-F1E9-4B80-989B-98B0411386E7}" type="pres">
      <dgm:prSet presAssocID="{DD782BBB-9183-45F8-B1B6-EA239E4B7F23}" presName="Name9" presStyleLbl="parChTrans1D2" presStyleIdx="2" presStyleCnt="3"/>
      <dgm:spPr/>
    </dgm:pt>
    <dgm:pt modelId="{23CB6A12-3943-43C6-B6B0-68AF2DDEDE49}" type="pres">
      <dgm:prSet presAssocID="{DD782BBB-9183-45F8-B1B6-EA239E4B7F23}" presName="connTx" presStyleLbl="parChTrans1D2" presStyleIdx="2" presStyleCnt="3"/>
      <dgm:spPr/>
    </dgm:pt>
    <dgm:pt modelId="{1669B917-3422-4C7E-A378-0FA4F88BD892}" type="pres">
      <dgm:prSet presAssocID="{EFD1B3B1-7A4B-44AB-8CA2-65B2E3B27602}" presName="node" presStyleLbl="node1" presStyleIdx="2" presStyleCnt="3">
        <dgm:presLayoutVars>
          <dgm:bulletEnabled val="1"/>
        </dgm:presLayoutVars>
      </dgm:prSet>
      <dgm:spPr/>
    </dgm:pt>
  </dgm:ptLst>
  <dgm:cxnLst>
    <dgm:cxn modelId="{C715B717-E910-4270-8F2E-BF701E9F0620}" type="presOf" srcId="{1335FE9C-F8A3-44C4-BE57-3D328D87F439}" destId="{762C4D27-B5C6-4E39-9B4B-03177631776B}" srcOrd="0" destOrd="0" presId="urn:microsoft.com/office/officeart/2005/8/layout/radial1"/>
    <dgm:cxn modelId="{3FF3541C-A439-44BD-B062-9C0E71BB030E}" type="presOf" srcId="{E2FA44D6-6897-477D-8F84-14EAAF69EFD5}" destId="{D789AF46-30AA-448E-9966-E43AA51DA954}" srcOrd="0" destOrd="0" presId="urn:microsoft.com/office/officeart/2005/8/layout/radial1"/>
    <dgm:cxn modelId="{2B48D442-A8CF-4543-989C-5D97091D304E}" srcId="{1335FE9C-F8A3-44C4-BE57-3D328D87F439}" destId="{C2CC2C4E-280A-44F5-829D-69B93A612B82}" srcOrd="0" destOrd="0" parTransId="{BC1E9588-B7AB-49B8-A141-161DDADCD5B4}" sibTransId="{289D2A45-E521-4CF4-AAEC-99FAF0118EF3}"/>
    <dgm:cxn modelId="{1BC1BE6F-DD2D-42E7-BB10-736E611924F6}" srcId="{C2CC2C4E-280A-44F5-829D-69B93A612B82}" destId="{E2FA44D6-6897-477D-8F84-14EAAF69EFD5}" srcOrd="1" destOrd="0" parTransId="{F2C746E2-A118-4265-864A-0074F8FA7033}" sibTransId="{CAF7FB8E-7EB3-4452-BA17-30AE8061C7DD}"/>
    <dgm:cxn modelId="{F13F6E56-E76A-4B12-AE46-519CCD8C5E95}" srcId="{C2CC2C4E-280A-44F5-829D-69B93A612B82}" destId="{EFD1B3B1-7A4B-44AB-8CA2-65B2E3B27602}" srcOrd="2" destOrd="0" parTransId="{DD782BBB-9183-45F8-B1B6-EA239E4B7F23}" sibTransId="{E35A90AA-AA18-4E92-98BA-BE30C78F8743}"/>
    <dgm:cxn modelId="{8C0B1984-A43A-4974-B114-A16B2783A63D}" srcId="{C2CC2C4E-280A-44F5-829D-69B93A612B82}" destId="{50B6A357-1311-450F-B909-C2BE6F640693}" srcOrd="0" destOrd="0" parTransId="{07CFF020-F6B7-4C7B-85C1-B5800C2BABB7}" sibTransId="{A539F687-B956-4770-87D9-0C889AEBAC1A}"/>
    <dgm:cxn modelId="{D7725FA5-554F-410B-ACCE-6C653640EC84}" type="presOf" srcId="{07CFF020-F6B7-4C7B-85C1-B5800C2BABB7}" destId="{ADC4EF06-D3C1-497D-867A-B88338089FC3}" srcOrd="0" destOrd="0" presId="urn:microsoft.com/office/officeart/2005/8/layout/radial1"/>
    <dgm:cxn modelId="{C3C7A5B6-6EDF-483E-896B-1269481AD292}" type="presOf" srcId="{DD782BBB-9183-45F8-B1B6-EA239E4B7F23}" destId="{23CB6A12-3943-43C6-B6B0-68AF2DDEDE49}" srcOrd="1" destOrd="0" presId="urn:microsoft.com/office/officeart/2005/8/layout/radial1"/>
    <dgm:cxn modelId="{4E505BBF-A5E5-472D-AA1F-A53AFF4240A9}" type="presOf" srcId="{F2C746E2-A118-4265-864A-0074F8FA7033}" destId="{92598DC6-D7A1-42BB-A568-B71FD053230D}" srcOrd="1" destOrd="0" presId="urn:microsoft.com/office/officeart/2005/8/layout/radial1"/>
    <dgm:cxn modelId="{91E098BF-9EB6-4556-AB60-EB55FC802BA6}" type="presOf" srcId="{DD782BBB-9183-45F8-B1B6-EA239E4B7F23}" destId="{2045E064-F1E9-4B80-989B-98B0411386E7}" srcOrd="0" destOrd="0" presId="urn:microsoft.com/office/officeart/2005/8/layout/radial1"/>
    <dgm:cxn modelId="{877054D8-B076-49E7-931A-747936CE9465}" type="presOf" srcId="{C2CC2C4E-280A-44F5-829D-69B93A612B82}" destId="{8A804FBF-64A9-41DF-89BA-CA4B2145B9F5}" srcOrd="0" destOrd="0" presId="urn:microsoft.com/office/officeart/2005/8/layout/radial1"/>
    <dgm:cxn modelId="{8262CFDB-0F12-4A2A-B789-7CC193B55DEC}" type="presOf" srcId="{F2C746E2-A118-4265-864A-0074F8FA7033}" destId="{D6CBB9B0-E202-42B6-B918-282AA48F084F}" srcOrd="0" destOrd="0" presId="urn:microsoft.com/office/officeart/2005/8/layout/radial1"/>
    <dgm:cxn modelId="{7B867EDE-094F-49E7-A587-B9D8CE1134D7}" type="presOf" srcId="{EFD1B3B1-7A4B-44AB-8CA2-65B2E3B27602}" destId="{1669B917-3422-4C7E-A378-0FA4F88BD892}" srcOrd="0" destOrd="0" presId="urn:microsoft.com/office/officeart/2005/8/layout/radial1"/>
    <dgm:cxn modelId="{0840DCE5-06F5-4EAF-8981-4F2794AA3C11}" type="presOf" srcId="{07CFF020-F6B7-4C7B-85C1-B5800C2BABB7}" destId="{78DC564C-DB63-4F0E-95BB-63C6934A9EE8}" srcOrd="1" destOrd="0" presId="urn:microsoft.com/office/officeart/2005/8/layout/radial1"/>
    <dgm:cxn modelId="{DB7875EB-06D6-46FD-851A-555888A290B6}" type="presOf" srcId="{50B6A357-1311-450F-B909-C2BE6F640693}" destId="{F5630B91-3731-41D4-8A83-F46A5C0E63D1}" srcOrd="0" destOrd="0" presId="urn:microsoft.com/office/officeart/2005/8/layout/radial1"/>
    <dgm:cxn modelId="{8D2B0462-1798-4FF4-B36F-299F549CBB14}" type="presParOf" srcId="{762C4D27-B5C6-4E39-9B4B-03177631776B}" destId="{8A804FBF-64A9-41DF-89BA-CA4B2145B9F5}" srcOrd="0" destOrd="0" presId="urn:microsoft.com/office/officeart/2005/8/layout/radial1"/>
    <dgm:cxn modelId="{B4AC9BA4-49BC-4CCE-AE2E-60CBE944608B}" type="presParOf" srcId="{762C4D27-B5C6-4E39-9B4B-03177631776B}" destId="{ADC4EF06-D3C1-497D-867A-B88338089FC3}" srcOrd="1" destOrd="0" presId="urn:microsoft.com/office/officeart/2005/8/layout/radial1"/>
    <dgm:cxn modelId="{A6BADC12-D091-40E4-8C85-A5439BF9C89A}" type="presParOf" srcId="{ADC4EF06-D3C1-497D-867A-B88338089FC3}" destId="{78DC564C-DB63-4F0E-95BB-63C6934A9EE8}" srcOrd="0" destOrd="0" presId="urn:microsoft.com/office/officeart/2005/8/layout/radial1"/>
    <dgm:cxn modelId="{D0108831-A46F-4934-9AD2-CBEE2D12BB71}" type="presParOf" srcId="{762C4D27-B5C6-4E39-9B4B-03177631776B}" destId="{F5630B91-3731-41D4-8A83-F46A5C0E63D1}" srcOrd="2" destOrd="0" presId="urn:microsoft.com/office/officeart/2005/8/layout/radial1"/>
    <dgm:cxn modelId="{E91A397C-C167-46FE-8441-80B486B6A8AC}" type="presParOf" srcId="{762C4D27-B5C6-4E39-9B4B-03177631776B}" destId="{D6CBB9B0-E202-42B6-B918-282AA48F084F}" srcOrd="3" destOrd="0" presId="urn:microsoft.com/office/officeart/2005/8/layout/radial1"/>
    <dgm:cxn modelId="{4A36908A-4CF0-407B-9ACE-7C09A791B8F8}" type="presParOf" srcId="{D6CBB9B0-E202-42B6-B918-282AA48F084F}" destId="{92598DC6-D7A1-42BB-A568-B71FD053230D}" srcOrd="0" destOrd="0" presId="urn:microsoft.com/office/officeart/2005/8/layout/radial1"/>
    <dgm:cxn modelId="{F46F43DB-A4DC-4364-AF39-13E4C83F5042}" type="presParOf" srcId="{762C4D27-B5C6-4E39-9B4B-03177631776B}" destId="{D789AF46-30AA-448E-9966-E43AA51DA954}" srcOrd="4" destOrd="0" presId="urn:microsoft.com/office/officeart/2005/8/layout/radial1"/>
    <dgm:cxn modelId="{C7C6565D-430E-4BF1-9CF5-0DFA7F8D133A}" type="presParOf" srcId="{762C4D27-B5C6-4E39-9B4B-03177631776B}" destId="{2045E064-F1E9-4B80-989B-98B0411386E7}" srcOrd="5" destOrd="0" presId="urn:microsoft.com/office/officeart/2005/8/layout/radial1"/>
    <dgm:cxn modelId="{D84521C1-0A20-46F5-85A6-E39525F3D4CF}" type="presParOf" srcId="{2045E064-F1E9-4B80-989B-98B0411386E7}" destId="{23CB6A12-3943-43C6-B6B0-68AF2DDEDE49}" srcOrd="0" destOrd="0" presId="urn:microsoft.com/office/officeart/2005/8/layout/radial1"/>
    <dgm:cxn modelId="{85620426-670E-4E0C-9CBE-DAD11A432A27}" type="presParOf" srcId="{762C4D27-B5C6-4E39-9B4B-03177631776B}" destId="{1669B917-3422-4C7E-A378-0FA4F88BD892}" srcOrd="6"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A5D77E9-5D6F-4C04-A633-5DAB2EA1004D}" type="doc">
      <dgm:prSet loTypeId="urn:microsoft.com/office/officeart/2005/8/layout/radial3" loCatId="cycle" qsTypeId="urn:microsoft.com/office/officeart/2005/8/quickstyle/simple1" qsCatId="simple" csTypeId="urn:microsoft.com/office/officeart/2005/8/colors/colorful1" csCatId="colorful" phldr="1"/>
      <dgm:spPr/>
      <dgm:t>
        <a:bodyPr/>
        <a:lstStyle/>
        <a:p>
          <a:endParaRPr lang="en-SG"/>
        </a:p>
      </dgm:t>
    </dgm:pt>
    <dgm:pt modelId="{75DBB7A7-674E-496F-9319-9ACE85E13918}">
      <dgm:prSet phldrT="[Text]"/>
      <dgm:spPr/>
      <dgm:t>
        <a:bodyPr/>
        <a:lstStyle/>
        <a:p>
          <a:r>
            <a:rPr lang="en-SG" dirty="0"/>
            <a:t>GDP, growth &amp; components</a:t>
          </a:r>
        </a:p>
      </dgm:t>
    </dgm:pt>
    <dgm:pt modelId="{4A6916A2-EE78-429A-A05B-5072326E3A20}" type="parTrans" cxnId="{C9418AA2-832C-4BF9-A777-2EE9A79F204F}">
      <dgm:prSet/>
      <dgm:spPr/>
      <dgm:t>
        <a:bodyPr/>
        <a:lstStyle/>
        <a:p>
          <a:endParaRPr lang="en-SG"/>
        </a:p>
      </dgm:t>
    </dgm:pt>
    <dgm:pt modelId="{CD0CE9F0-E86C-40A0-8DD9-36F7BA6020CF}" type="sibTrans" cxnId="{C9418AA2-832C-4BF9-A777-2EE9A79F204F}">
      <dgm:prSet/>
      <dgm:spPr/>
      <dgm:t>
        <a:bodyPr/>
        <a:lstStyle/>
        <a:p>
          <a:endParaRPr lang="en-SG"/>
        </a:p>
      </dgm:t>
    </dgm:pt>
    <dgm:pt modelId="{D48B4D5D-96AD-4D28-9E2F-F582A930F3F1}">
      <dgm:prSet phldrT="[Text]"/>
      <dgm:spPr/>
      <dgm:t>
        <a:bodyPr/>
        <a:lstStyle/>
        <a:p>
          <a:r>
            <a:rPr lang="en-SG" dirty="0"/>
            <a:t>Utility of resources</a:t>
          </a:r>
        </a:p>
      </dgm:t>
    </dgm:pt>
    <dgm:pt modelId="{6C974743-AA9F-4FF9-B585-13A94436CC19}" type="parTrans" cxnId="{311E7F3D-EC0B-459F-90EC-D84187135823}">
      <dgm:prSet/>
      <dgm:spPr/>
      <dgm:t>
        <a:bodyPr/>
        <a:lstStyle/>
        <a:p>
          <a:endParaRPr lang="en-SG"/>
        </a:p>
      </dgm:t>
    </dgm:pt>
    <dgm:pt modelId="{BBE26E28-DA21-4C39-90FD-843834D59BAE}" type="sibTrans" cxnId="{311E7F3D-EC0B-459F-90EC-D84187135823}">
      <dgm:prSet/>
      <dgm:spPr/>
      <dgm:t>
        <a:bodyPr/>
        <a:lstStyle/>
        <a:p>
          <a:endParaRPr lang="en-SG"/>
        </a:p>
      </dgm:t>
    </dgm:pt>
    <dgm:pt modelId="{4F6740F1-47D9-41D5-89AF-E1DCAADD4EFB}">
      <dgm:prSet phldrT="[Text]"/>
      <dgm:spPr/>
      <dgm:t>
        <a:bodyPr/>
        <a:lstStyle/>
        <a:p>
          <a:r>
            <a:rPr lang="en-SG" dirty="0"/>
            <a:t>Cost of externalities</a:t>
          </a:r>
        </a:p>
      </dgm:t>
    </dgm:pt>
    <dgm:pt modelId="{92AE9AB6-2FA7-4A92-9FA3-2ADB510DB4F5}" type="parTrans" cxnId="{9F2B230C-164D-4E9B-8355-8FF0F0D95EA7}">
      <dgm:prSet/>
      <dgm:spPr/>
      <dgm:t>
        <a:bodyPr/>
        <a:lstStyle/>
        <a:p>
          <a:endParaRPr lang="en-SG"/>
        </a:p>
      </dgm:t>
    </dgm:pt>
    <dgm:pt modelId="{C1FA7239-F253-488F-86C4-3CA46B0CAB14}" type="sibTrans" cxnId="{9F2B230C-164D-4E9B-8355-8FF0F0D95EA7}">
      <dgm:prSet/>
      <dgm:spPr/>
      <dgm:t>
        <a:bodyPr/>
        <a:lstStyle/>
        <a:p>
          <a:endParaRPr lang="en-SG"/>
        </a:p>
      </dgm:t>
    </dgm:pt>
    <dgm:pt modelId="{8E838E70-7B88-43C9-AF52-634FE90904F3}">
      <dgm:prSet phldrT="[Text]"/>
      <dgm:spPr/>
      <dgm:t>
        <a:bodyPr/>
        <a:lstStyle/>
        <a:p>
          <a:r>
            <a:rPr lang="en-SG" dirty="0"/>
            <a:t>Distribution of the GDP</a:t>
          </a:r>
        </a:p>
      </dgm:t>
    </dgm:pt>
    <dgm:pt modelId="{CF30C98E-EFF0-4010-BD4D-B75A98A898DC}" type="parTrans" cxnId="{CB3E26E2-28EE-45BE-B114-9E86E380B8C2}">
      <dgm:prSet/>
      <dgm:spPr/>
      <dgm:t>
        <a:bodyPr/>
        <a:lstStyle/>
        <a:p>
          <a:endParaRPr lang="en-SG"/>
        </a:p>
      </dgm:t>
    </dgm:pt>
    <dgm:pt modelId="{BAA24FD2-6464-426D-9F03-03B3859B26ED}" type="sibTrans" cxnId="{CB3E26E2-28EE-45BE-B114-9E86E380B8C2}">
      <dgm:prSet/>
      <dgm:spPr/>
      <dgm:t>
        <a:bodyPr/>
        <a:lstStyle/>
        <a:p>
          <a:endParaRPr lang="en-SG"/>
        </a:p>
      </dgm:t>
    </dgm:pt>
    <dgm:pt modelId="{4F89283D-89D9-45C0-A03D-036FCEDBCE2D}">
      <dgm:prSet phldrT="[Text]"/>
      <dgm:spPr/>
      <dgm:t>
        <a:bodyPr/>
        <a:lstStyle/>
        <a:p>
          <a:r>
            <a:rPr lang="en-SG" dirty="0"/>
            <a:t>Gap between numbers and reality</a:t>
          </a:r>
        </a:p>
      </dgm:t>
    </dgm:pt>
    <dgm:pt modelId="{B7042769-FA51-4AFE-9A34-7FDFF9B2BE4A}" type="parTrans" cxnId="{56F53213-F770-4692-907A-6476443A79B4}">
      <dgm:prSet/>
      <dgm:spPr/>
      <dgm:t>
        <a:bodyPr/>
        <a:lstStyle/>
        <a:p>
          <a:endParaRPr lang="en-SG"/>
        </a:p>
      </dgm:t>
    </dgm:pt>
    <dgm:pt modelId="{B10C9BB1-0435-43DB-B84C-8E97A23DF92F}" type="sibTrans" cxnId="{56F53213-F770-4692-907A-6476443A79B4}">
      <dgm:prSet/>
      <dgm:spPr/>
      <dgm:t>
        <a:bodyPr/>
        <a:lstStyle/>
        <a:p>
          <a:endParaRPr lang="en-SG"/>
        </a:p>
      </dgm:t>
    </dgm:pt>
    <dgm:pt modelId="{B8E1FA14-ABFE-44A8-948E-67C3D4800309}" type="pres">
      <dgm:prSet presAssocID="{7A5D77E9-5D6F-4C04-A633-5DAB2EA1004D}" presName="composite" presStyleCnt="0">
        <dgm:presLayoutVars>
          <dgm:chMax val="1"/>
          <dgm:dir/>
          <dgm:resizeHandles val="exact"/>
        </dgm:presLayoutVars>
      </dgm:prSet>
      <dgm:spPr/>
    </dgm:pt>
    <dgm:pt modelId="{07815654-5703-47BC-A9EF-C745B2A8F604}" type="pres">
      <dgm:prSet presAssocID="{7A5D77E9-5D6F-4C04-A633-5DAB2EA1004D}" presName="radial" presStyleCnt="0">
        <dgm:presLayoutVars>
          <dgm:animLvl val="ctr"/>
        </dgm:presLayoutVars>
      </dgm:prSet>
      <dgm:spPr/>
    </dgm:pt>
    <dgm:pt modelId="{ED380985-A0A5-4B15-8EE2-E3A7C723B7FF}" type="pres">
      <dgm:prSet presAssocID="{75DBB7A7-674E-496F-9319-9ACE85E13918}" presName="centerShape" presStyleLbl="vennNode1" presStyleIdx="0" presStyleCnt="5"/>
      <dgm:spPr/>
    </dgm:pt>
    <dgm:pt modelId="{FCA14EF2-A7A4-4C54-B16D-9D507BFB3749}" type="pres">
      <dgm:prSet presAssocID="{D48B4D5D-96AD-4D28-9E2F-F582A930F3F1}" presName="node" presStyleLbl="vennNode1" presStyleIdx="1" presStyleCnt="5">
        <dgm:presLayoutVars>
          <dgm:bulletEnabled val="1"/>
        </dgm:presLayoutVars>
      </dgm:prSet>
      <dgm:spPr/>
    </dgm:pt>
    <dgm:pt modelId="{9F3B5704-D7CA-44A7-8305-669D86878413}" type="pres">
      <dgm:prSet presAssocID="{4F6740F1-47D9-41D5-89AF-E1DCAADD4EFB}" presName="node" presStyleLbl="vennNode1" presStyleIdx="2" presStyleCnt="5">
        <dgm:presLayoutVars>
          <dgm:bulletEnabled val="1"/>
        </dgm:presLayoutVars>
      </dgm:prSet>
      <dgm:spPr/>
    </dgm:pt>
    <dgm:pt modelId="{8C8A46E0-3E31-44EC-B5D2-6A97C6B2ADAD}" type="pres">
      <dgm:prSet presAssocID="{8E838E70-7B88-43C9-AF52-634FE90904F3}" presName="node" presStyleLbl="vennNode1" presStyleIdx="3" presStyleCnt="5">
        <dgm:presLayoutVars>
          <dgm:bulletEnabled val="1"/>
        </dgm:presLayoutVars>
      </dgm:prSet>
      <dgm:spPr/>
    </dgm:pt>
    <dgm:pt modelId="{18B19CF2-94CC-410C-A43F-AF53E71356A3}" type="pres">
      <dgm:prSet presAssocID="{4F89283D-89D9-45C0-A03D-036FCEDBCE2D}" presName="node" presStyleLbl="vennNode1" presStyleIdx="4" presStyleCnt="5">
        <dgm:presLayoutVars>
          <dgm:bulletEnabled val="1"/>
        </dgm:presLayoutVars>
      </dgm:prSet>
      <dgm:spPr/>
    </dgm:pt>
  </dgm:ptLst>
  <dgm:cxnLst>
    <dgm:cxn modelId="{68A34909-CC4B-4166-BAF4-6E625A9C037E}" type="presOf" srcId="{7A5D77E9-5D6F-4C04-A633-5DAB2EA1004D}" destId="{B8E1FA14-ABFE-44A8-948E-67C3D4800309}" srcOrd="0" destOrd="0" presId="urn:microsoft.com/office/officeart/2005/8/layout/radial3"/>
    <dgm:cxn modelId="{9F2B230C-164D-4E9B-8355-8FF0F0D95EA7}" srcId="{75DBB7A7-674E-496F-9319-9ACE85E13918}" destId="{4F6740F1-47D9-41D5-89AF-E1DCAADD4EFB}" srcOrd="1" destOrd="0" parTransId="{92AE9AB6-2FA7-4A92-9FA3-2ADB510DB4F5}" sibTransId="{C1FA7239-F253-488F-86C4-3CA46B0CAB14}"/>
    <dgm:cxn modelId="{56F53213-F770-4692-907A-6476443A79B4}" srcId="{75DBB7A7-674E-496F-9319-9ACE85E13918}" destId="{4F89283D-89D9-45C0-A03D-036FCEDBCE2D}" srcOrd="3" destOrd="0" parTransId="{B7042769-FA51-4AFE-9A34-7FDFF9B2BE4A}" sibTransId="{B10C9BB1-0435-43DB-B84C-8E97A23DF92F}"/>
    <dgm:cxn modelId="{CF862528-D57C-4B5A-A534-4332FABBDBD8}" type="presOf" srcId="{75DBB7A7-674E-496F-9319-9ACE85E13918}" destId="{ED380985-A0A5-4B15-8EE2-E3A7C723B7FF}" srcOrd="0" destOrd="0" presId="urn:microsoft.com/office/officeart/2005/8/layout/radial3"/>
    <dgm:cxn modelId="{311E7F3D-EC0B-459F-90EC-D84187135823}" srcId="{75DBB7A7-674E-496F-9319-9ACE85E13918}" destId="{D48B4D5D-96AD-4D28-9E2F-F582A930F3F1}" srcOrd="0" destOrd="0" parTransId="{6C974743-AA9F-4FF9-B585-13A94436CC19}" sibTransId="{BBE26E28-DA21-4C39-90FD-843834D59BAE}"/>
    <dgm:cxn modelId="{E44BBA5D-8A42-461F-B87D-097D8F408D93}" type="presOf" srcId="{D48B4D5D-96AD-4D28-9E2F-F582A930F3F1}" destId="{FCA14EF2-A7A4-4C54-B16D-9D507BFB3749}" srcOrd="0" destOrd="0" presId="urn:microsoft.com/office/officeart/2005/8/layout/radial3"/>
    <dgm:cxn modelId="{49239A62-6810-4807-B04C-E93F2FE4EADF}" type="presOf" srcId="{4F6740F1-47D9-41D5-89AF-E1DCAADD4EFB}" destId="{9F3B5704-D7CA-44A7-8305-669D86878413}" srcOrd="0" destOrd="0" presId="urn:microsoft.com/office/officeart/2005/8/layout/radial3"/>
    <dgm:cxn modelId="{3DC5C267-FADF-49A4-A21B-C804783B67E0}" type="presOf" srcId="{8E838E70-7B88-43C9-AF52-634FE90904F3}" destId="{8C8A46E0-3E31-44EC-B5D2-6A97C6B2ADAD}" srcOrd="0" destOrd="0" presId="urn:microsoft.com/office/officeart/2005/8/layout/radial3"/>
    <dgm:cxn modelId="{C9418AA2-832C-4BF9-A777-2EE9A79F204F}" srcId="{7A5D77E9-5D6F-4C04-A633-5DAB2EA1004D}" destId="{75DBB7A7-674E-496F-9319-9ACE85E13918}" srcOrd="0" destOrd="0" parTransId="{4A6916A2-EE78-429A-A05B-5072326E3A20}" sibTransId="{CD0CE9F0-E86C-40A0-8DD9-36F7BA6020CF}"/>
    <dgm:cxn modelId="{A2653DD3-78DA-4DBC-8DD2-89D339543C2F}" type="presOf" srcId="{4F89283D-89D9-45C0-A03D-036FCEDBCE2D}" destId="{18B19CF2-94CC-410C-A43F-AF53E71356A3}" srcOrd="0" destOrd="0" presId="urn:microsoft.com/office/officeart/2005/8/layout/radial3"/>
    <dgm:cxn modelId="{CB3E26E2-28EE-45BE-B114-9E86E380B8C2}" srcId="{75DBB7A7-674E-496F-9319-9ACE85E13918}" destId="{8E838E70-7B88-43C9-AF52-634FE90904F3}" srcOrd="2" destOrd="0" parTransId="{CF30C98E-EFF0-4010-BD4D-B75A98A898DC}" sibTransId="{BAA24FD2-6464-426D-9F03-03B3859B26ED}"/>
    <dgm:cxn modelId="{CF4000A5-971F-449B-8670-9040C7635AAD}" type="presParOf" srcId="{B8E1FA14-ABFE-44A8-948E-67C3D4800309}" destId="{07815654-5703-47BC-A9EF-C745B2A8F604}" srcOrd="0" destOrd="0" presId="urn:microsoft.com/office/officeart/2005/8/layout/radial3"/>
    <dgm:cxn modelId="{274C16D0-3CC3-4164-8D5B-51613DE55C20}" type="presParOf" srcId="{07815654-5703-47BC-A9EF-C745B2A8F604}" destId="{ED380985-A0A5-4B15-8EE2-E3A7C723B7FF}" srcOrd="0" destOrd="0" presId="urn:microsoft.com/office/officeart/2005/8/layout/radial3"/>
    <dgm:cxn modelId="{6E4BDB67-6B71-49EF-A196-F6B01F4DE4E9}" type="presParOf" srcId="{07815654-5703-47BC-A9EF-C745B2A8F604}" destId="{FCA14EF2-A7A4-4C54-B16D-9D507BFB3749}" srcOrd="1" destOrd="0" presId="urn:microsoft.com/office/officeart/2005/8/layout/radial3"/>
    <dgm:cxn modelId="{027007D3-DE3E-44D2-A978-2AF105BDFDC4}" type="presParOf" srcId="{07815654-5703-47BC-A9EF-C745B2A8F604}" destId="{9F3B5704-D7CA-44A7-8305-669D86878413}" srcOrd="2" destOrd="0" presId="urn:microsoft.com/office/officeart/2005/8/layout/radial3"/>
    <dgm:cxn modelId="{0278062E-C672-41F4-98F6-C99ACD708496}" type="presParOf" srcId="{07815654-5703-47BC-A9EF-C745B2A8F604}" destId="{8C8A46E0-3E31-44EC-B5D2-6A97C6B2ADAD}" srcOrd="3" destOrd="0" presId="urn:microsoft.com/office/officeart/2005/8/layout/radial3"/>
    <dgm:cxn modelId="{DA1B001D-F99F-405D-BC7C-288625F9DC3D}" type="presParOf" srcId="{07815654-5703-47BC-A9EF-C745B2A8F604}" destId="{18B19CF2-94CC-410C-A43F-AF53E71356A3}"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2C4A898-7BD4-4833-935B-1BF44D4D9364}" type="doc">
      <dgm:prSet loTypeId="urn:microsoft.com/office/officeart/2005/8/layout/chart3" loCatId="cycle" qsTypeId="urn:microsoft.com/office/officeart/2005/8/quickstyle/simple1" qsCatId="simple" csTypeId="urn:microsoft.com/office/officeart/2005/8/colors/colorful4" csCatId="colorful" phldr="1"/>
      <dgm:spPr/>
      <dgm:t>
        <a:bodyPr/>
        <a:lstStyle/>
        <a:p>
          <a:endParaRPr lang="en-SG"/>
        </a:p>
      </dgm:t>
    </dgm:pt>
    <dgm:pt modelId="{5748F703-9472-4660-9461-70F83CFDBA35}">
      <dgm:prSet phldrT="[Text]"/>
      <dgm:spPr/>
      <dgm:t>
        <a:bodyPr/>
        <a:lstStyle/>
        <a:p>
          <a:r>
            <a:rPr lang="en-SG" dirty="0"/>
            <a:t>GNH: happy but why?</a:t>
          </a:r>
        </a:p>
      </dgm:t>
    </dgm:pt>
    <dgm:pt modelId="{474A70F9-F9F8-412B-9D64-A02E3E9A2641}" type="parTrans" cxnId="{7E18D5F1-243B-490C-9843-14B8C2F3F25C}">
      <dgm:prSet/>
      <dgm:spPr/>
      <dgm:t>
        <a:bodyPr/>
        <a:lstStyle/>
        <a:p>
          <a:endParaRPr lang="en-SG"/>
        </a:p>
      </dgm:t>
    </dgm:pt>
    <dgm:pt modelId="{19385785-4627-42FA-96B5-3BAAA35B38E8}" type="sibTrans" cxnId="{7E18D5F1-243B-490C-9843-14B8C2F3F25C}">
      <dgm:prSet/>
      <dgm:spPr/>
      <dgm:t>
        <a:bodyPr/>
        <a:lstStyle/>
        <a:p>
          <a:endParaRPr lang="en-SG"/>
        </a:p>
      </dgm:t>
    </dgm:pt>
    <dgm:pt modelId="{60C166F0-62FD-43D9-A515-A4BB1D5A95DA}">
      <dgm:prSet phldrT="[Text]"/>
      <dgm:spPr/>
      <dgm:t>
        <a:bodyPr/>
        <a:lstStyle/>
        <a:p>
          <a:r>
            <a:rPr lang="en-SG" dirty="0"/>
            <a:t>BLI: an even higher standard</a:t>
          </a:r>
        </a:p>
      </dgm:t>
    </dgm:pt>
    <dgm:pt modelId="{9ECC4814-E468-44D6-84F0-1237019B5A68}" type="parTrans" cxnId="{1E5C652B-B7A2-4D2E-B58A-AE125BA6BD1D}">
      <dgm:prSet/>
      <dgm:spPr/>
      <dgm:t>
        <a:bodyPr/>
        <a:lstStyle/>
        <a:p>
          <a:endParaRPr lang="en-SG"/>
        </a:p>
      </dgm:t>
    </dgm:pt>
    <dgm:pt modelId="{A1F12C32-CDB7-4659-9D17-9AC72C5C4C32}" type="sibTrans" cxnId="{1E5C652B-B7A2-4D2E-B58A-AE125BA6BD1D}">
      <dgm:prSet/>
      <dgm:spPr/>
      <dgm:t>
        <a:bodyPr/>
        <a:lstStyle/>
        <a:p>
          <a:endParaRPr lang="en-SG"/>
        </a:p>
      </dgm:t>
    </dgm:pt>
    <dgm:pt modelId="{D45553D7-9957-4AFB-8095-988C9B38037D}">
      <dgm:prSet phldrT="[Text]"/>
      <dgm:spPr/>
      <dgm:t>
        <a:bodyPr/>
        <a:lstStyle/>
        <a:p>
          <a:r>
            <a:rPr lang="en-SG" dirty="0"/>
            <a:t>HDI: measuring material wellbeing</a:t>
          </a:r>
        </a:p>
      </dgm:t>
    </dgm:pt>
    <dgm:pt modelId="{B38845A0-E1CA-421E-B7AC-70163E368E8D}" type="parTrans" cxnId="{63B64532-8C33-4202-823B-99A94CCB2FE8}">
      <dgm:prSet/>
      <dgm:spPr/>
      <dgm:t>
        <a:bodyPr/>
        <a:lstStyle/>
        <a:p>
          <a:endParaRPr lang="en-SG"/>
        </a:p>
      </dgm:t>
    </dgm:pt>
    <dgm:pt modelId="{C96C0BCD-29B3-4E6B-89B0-F1B4B6B62D2D}" type="sibTrans" cxnId="{63B64532-8C33-4202-823B-99A94CCB2FE8}">
      <dgm:prSet/>
      <dgm:spPr/>
      <dgm:t>
        <a:bodyPr/>
        <a:lstStyle/>
        <a:p>
          <a:endParaRPr lang="en-SG"/>
        </a:p>
      </dgm:t>
    </dgm:pt>
    <dgm:pt modelId="{62600CB0-FB26-4659-A333-B23ABADA3E35}" type="pres">
      <dgm:prSet presAssocID="{B2C4A898-7BD4-4833-935B-1BF44D4D9364}" presName="compositeShape" presStyleCnt="0">
        <dgm:presLayoutVars>
          <dgm:chMax val="7"/>
          <dgm:dir/>
          <dgm:resizeHandles val="exact"/>
        </dgm:presLayoutVars>
      </dgm:prSet>
      <dgm:spPr/>
    </dgm:pt>
    <dgm:pt modelId="{F7B79EC2-37A5-4C7C-A2CE-307882FB075B}" type="pres">
      <dgm:prSet presAssocID="{B2C4A898-7BD4-4833-935B-1BF44D4D9364}" presName="wedge1" presStyleLbl="node1" presStyleIdx="0" presStyleCnt="3"/>
      <dgm:spPr/>
    </dgm:pt>
    <dgm:pt modelId="{7EF28BD7-8120-463A-94FA-E836F31392C2}" type="pres">
      <dgm:prSet presAssocID="{B2C4A898-7BD4-4833-935B-1BF44D4D9364}" presName="wedge1Tx" presStyleLbl="node1" presStyleIdx="0" presStyleCnt="3">
        <dgm:presLayoutVars>
          <dgm:chMax val="0"/>
          <dgm:chPref val="0"/>
          <dgm:bulletEnabled val="1"/>
        </dgm:presLayoutVars>
      </dgm:prSet>
      <dgm:spPr/>
    </dgm:pt>
    <dgm:pt modelId="{0D84AAF3-97E1-4ED7-9A3D-6F0C65375C89}" type="pres">
      <dgm:prSet presAssocID="{B2C4A898-7BD4-4833-935B-1BF44D4D9364}" presName="wedge2" presStyleLbl="node1" presStyleIdx="1" presStyleCnt="3"/>
      <dgm:spPr/>
    </dgm:pt>
    <dgm:pt modelId="{C53B53E1-0385-4375-A61E-5C865D1D2E75}" type="pres">
      <dgm:prSet presAssocID="{B2C4A898-7BD4-4833-935B-1BF44D4D9364}" presName="wedge2Tx" presStyleLbl="node1" presStyleIdx="1" presStyleCnt="3">
        <dgm:presLayoutVars>
          <dgm:chMax val="0"/>
          <dgm:chPref val="0"/>
          <dgm:bulletEnabled val="1"/>
        </dgm:presLayoutVars>
      </dgm:prSet>
      <dgm:spPr/>
    </dgm:pt>
    <dgm:pt modelId="{01349F54-CC31-438D-9E41-0830A36AF4B0}" type="pres">
      <dgm:prSet presAssocID="{B2C4A898-7BD4-4833-935B-1BF44D4D9364}" presName="wedge3" presStyleLbl="node1" presStyleIdx="2" presStyleCnt="3"/>
      <dgm:spPr/>
    </dgm:pt>
    <dgm:pt modelId="{DF3C8E79-E28E-4765-806F-EF86DBA30CF6}" type="pres">
      <dgm:prSet presAssocID="{B2C4A898-7BD4-4833-935B-1BF44D4D9364}" presName="wedge3Tx" presStyleLbl="node1" presStyleIdx="2" presStyleCnt="3">
        <dgm:presLayoutVars>
          <dgm:chMax val="0"/>
          <dgm:chPref val="0"/>
          <dgm:bulletEnabled val="1"/>
        </dgm:presLayoutVars>
      </dgm:prSet>
      <dgm:spPr/>
    </dgm:pt>
  </dgm:ptLst>
  <dgm:cxnLst>
    <dgm:cxn modelId="{57C36907-33C3-4D09-AF9E-7CCC5662E803}" type="presOf" srcId="{5748F703-9472-4660-9461-70F83CFDBA35}" destId="{F7B79EC2-37A5-4C7C-A2CE-307882FB075B}" srcOrd="0" destOrd="0" presId="urn:microsoft.com/office/officeart/2005/8/layout/chart3"/>
    <dgm:cxn modelId="{4EE2CF15-CB19-423B-9C87-9258B3B7BD75}" type="presOf" srcId="{60C166F0-62FD-43D9-A515-A4BB1D5A95DA}" destId="{C53B53E1-0385-4375-A61E-5C865D1D2E75}" srcOrd="1" destOrd="0" presId="urn:microsoft.com/office/officeart/2005/8/layout/chart3"/>
    <dgm:cxn modelId="{0FDC811A-DABB-487A-9CBA-B92E75D2C273}" type="presOf" srcId="{B2C4A898-7BD4-4833-935B-1BF44D4D9364}" destId="{62600CB0-FB26-4659-A333-B23ABADA3E35}" srcOrd="0" destOrd="0" presId="urn:microsoft.com/office/officeart/2005/8/layout/chart3"/>
    <dgm:cxn modelId="{1A551629-2370-422C-9074-B2A1BAF7516B}" type="presOf" srcId="{D45553D7-9957-4AFB-8095-988C9B38037D}" destId="{DF3C8E79-E28E-4765-806F-EF86DBA30CF6}" srcOrd="1" destOrd="0" presId="urn:microsoft.com/office/officeart/2005/8/layout/chart3"/>
    <dgm:cxn modelId="{1E5C652B-B7A2-4D2E-B58A-AE125BA6BD1D}" srcId="{B2C4A898-7BD4-4833-935B-1BF44D4D9364}" destId="{60C166F0-62FD-43D9-A515-A4BB1D5A95DA}" srcOrd="1" destOrd="0" parTransId="{9ECC4814-E468-44D6-84F0-1237019B5A68}" sibTransId="{A1F12C32-CDB7-4659-9D17-9AC72C5C4C32}"/>
    <dgm:cxn modelId="{63B64532-8C33-4202-823B-99A94CCB2FE8}" srcId="{B2C4A898-7BD4-4833-935B-1BF44D4D9364}" destId="{D45553D7-9957-4AFB-8095-988C9B38037D}" srcOrd="2" destOrd="0" parTransId="{B38845A0-E1CA-421E-B7AC-70163E368E8D}" sibTransId="{C96C0BCD-29B3-4E6B-89B0-F1B4B6B62D2D}"/>
    <dgm:cxn modelId="{BD8C7641-EF39-4042-BC82-43F162B3F424}" type="presOf" srcId="{60C166F0-62FD-43D9-A515-A4BB1D5A95DA}" destId="{0D84AAF3-97E1-4ED7-9A3D-6F0C65375C89}" srcOrd="0" destOrd="0" presId="urn:microsoft.com/office/officeart/2005/8/layout/chart3"/>
    <dgm:cxn modelId="{7FB1299F-83D2-4032-9384-AFBACE90D081}" type="presOf" srcId="{D45553D7-9957-4AFB-8095-988C9B38037D}" destId="{01349F54-CC31-438D-9E41-0830A36AF4B0}" srcOrd="0" destOrd="0" presId="urn:microsoft.com/office/officeart/2005/8/layout/chart3"/>
    <dgm:cxn modelId="{A3C29CDE-A61F-48CE-AEE6-8DAE1348D1D4}" type="presOf" srcId="{5748F703-9472-4660-9461-70F83CFDBA35}" destId="{7EF28BD7-8120-463A-94FA-E836F31392C2}" srcOrd="1" destOrd="0" presId="urn:microsoft.com/office/officeart/2005/8/layout/chart3"/>
    <dgm:cxn modelId="{7E18D5F1-243B-490C-9843-14B8C2F3F25C}" srcId="{B2C4A898-7BD4-4833-935B-1BF44D4D9364}" destId="{5748F703-9472-4660-9461-70F83CFDBA35}" srcOrd="0" destOrd="0" parTransId="{474A70F9-F9F8-412B-9D64-A02E3E9A2641}" sibTransId="{19385785-4627-42FA-96B5-3BAAA35B38E8}"/>
    <dgm:cxn modelId="{013510CF-DF44-409B-8186-823EF5A5996A}" type="presParOf" srcId="{62600CB0-FB26-4659-A333-B23ABADA3E35}" destId="{F7B79EC2-37A5-4C7C-A2CE-307882FB075B}" srcOrd="0" destOrd="0" presId="urn:microsoft.com/office/officeart/2005/8/layout/chart3"/>
    <dgm:cxn modelId="{576F0EC5-B43F-4664-93FB-9A2AE83FFCE6}" type="presParOf" srcId="{62600CB0-FB26-4659-A333-B23ABADA3E35}" destId="{7EF28BD7-8120-463A-94FA-E836F31392C2}" srcOrd="1" destOrd="0" presId="urn:microsoft.com/office/officeart/2005/8/layout/chart3"/>
    <dgm:cxn modelId="{9580D260-EE02-4C41-8641-AAC74CB3A0BF}" type="presParOf" srcId="{62600CB0-FB26-4659-A333-B23ABADA3E35}" destId="{0D84AAF3-97E1-4ED7-9A3D-6F0C65375C89}" srcOrd="2" destOrd="0" presId="urn:microsoft.com/office/officeart/2005/8/layout/chart3"/>
    <dgm:cxn modelId="{49B80B2E-1EFF-45C5-8C25-CC6E3F52C790}" type="presParOf" srcId="{62600CB0-FB26-4659-A333-B23ABADA3E35}" destId="{C53B53E1-0385-4375-A61E-5C865D1D2E75}" srcOrd="3" destOrd="0" presId="urn:microsoft.com/office/officeart/2005/8/layout/chart3"/>
    <dgm:cxn modelId="{A6089654-CDE9-4502-A769-B34DD4DF8BB0}" type="presParOf" srcId="{62600CB0-FB26-4659-A333-B23ABADA3E35}" destId="{01349F54-CC31-438D-9E41-0830A36AF4B0}" srcOrd="4" destOrd="0" presId="urn:microsoft.com/office/officeart/2005/8/layout/chart3"/>
    <dgm:cxn modelId="{09B51340-54C4-49A1-9557-24EF52DFAED4}" type="presParOf" srcId="{62600CB0-FB26-4659-A333-B23ABADA3E35}" destId="{DF3C8E79-E28E-4765-806F-EF86DBA30CF6}" srcOrd="5"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5438A4-6010-46C4-9550-8898E0EEE08A}">
      <dsp:nvSpPr>
        <dsp:cNvPr id="0" name=""/>
        <dsp:cNvSpPr/>
      </dsp:nvSpPr>
      <dsp:spPr>
        <a:xfrm>
          <a:off x="2191066" y="282836"/>
          <a:ext cx="3655123" cy="3655123"/>
        </a:xfrm>
        <a:prstGeom prst="pie">
          <a:avLst>
            <a:gd name="adj1" fmla="val 16200000"/>
            <a:gd name="adj2" fmla="val 180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SG" sz="2300" kern="1200" dirty="0"/>
            <a:t>Economic wealth</a:t>
          </a:r>
        </a:p>
      </dsp:txBody>
      <dsp:txXfrm>
        <a:off x="4117403" y="1057375"/>
        <a:ext cx="1305401" cy="1087834"/>
      </dsp:txXfrm>
    </dsp:sp>
    <dsp:sp modelId="{B32C4063-C28E-47DD-BA8A-2FC5E1716567}">
      <dsp:nvSpPr>
        <dsp:cNvPr id="0" name=""/>
        <dsp:cNvSpPr/>
      </dsp:nvSpPr>
      <dsp:spPr>
        <a:xfrm>
          <a:off x="2115788" y="413377"/>
          <a:ext cx="3655123" cy="3655123"/>
        </a:xfrm>
        <a:prstGeom prst="pie">
          <a:avLst>
            <a:gd name="adj1" fmla="val 1800000"/>
            <a:gd name="adj2" fmla="val 9000000"/>
          </a:avLst>
        </a:prstGeom>
        <a:solidFill>
          <a:schemeClr val="accent4">
            <a:hueOff val="-5598875"/>
            <a:satOff val="2630"/>
            <a:lumOff val="98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SG" sz="2300" kern="1200" dirty="0"/>
            <a:t>Spiritual pursuits</a:t>
          </a:r>
        </a:p>
      </dsp:txBody>
      <dsp:txXfrm>
        <a:off x="2986055" y="2784856"/>
        <a:ext cx="1958102" cy="957294"/>
      </dsp:txXfrm>
    </dsp:sp>
    <dsp:sp modelId="{5607BC16-AA80-4FF6-A79B-8C6A12BE1468}">
      <dsp:nvSpPr>
        <dsp:cNvPr id="0" name=""/>
        <dsp:cNvSpPr/>
      </dsp:nvSpPr>
      <dsp:spPr>
        <a:xfrm>
          <a:off x="2040509" y="282836"/>
          <a:ext cx="3655123" cy="3655123"/>
        </a:xfrm>
        <a:prstGeom prst="pie">
          <a:avLst>
            <a:gd name="adj1" fmla="val 9000000"/>
            <a:gd name="adj2" fmla="val 16200000"/>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SG" sz="2300" kern="1200" dirty="0"/>
            <a:t>Buddhism</a:t>
          </a:r>
        </a:p>
      </dsp:txBody>
      <dsp:txXfrm>
        <a:off x="2463895" y="1057375"/>
        <a:ext cx="1305401" cy="1087834"/>
      </dsp:txXfrm>
    </dsp:sp>
    <dsp:sp modelId="{9ED3366D-6947-4050-BC4C-68637C039D3B}">
      <dsp:nvSpPr>
        <dsp:cNvPr id="0" name=""/>
        <dsp:cNvSpPr/>
      </dsp:nvSpPr>
      <dsp:spPr>
        <a:xfrm>
          <a:off x="1965098" y="56567"/>
          <a:ext cx="4107663" cy="4107663"/>
        </a:xfrm>
        <a:prstGeom prst="circularArrow">
          <a:avLst>
            <a:gd name="adj1" fmla="val 5085"/>
            <a:gd name="adj2" fmla="val 327528"/>
            <a:gd name="adj3" fmla="val 1472472"/>
            <a:gd name="adj4" fmla="val 16199432"/>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6CA3999-59A3-4341-974E-C3B1D50EBBB9}">
      <dsp:nvSpPr>
        <dsp:cNvPr id="0" name=""/>
        <dsp:cNvSpPr/>
      </dsp:nvSpPr>
      <dsp:spPr>
        <a:xfrm>
          <a:off x="1889518" y="186876"/>
          <a:ext cx="4107663" cy="4107663"/>
        </a:xfrm>
        <a:prstGeom prst="circularArrow">
          <a:avLst>
            <a:gd name="adj1" fmla="val 5085"/>
            <a:gd name="adj2" fmla="val 327528"/>
            <a:gd name="adj3" fmla="val 8671970"/>
            <a:gd name="adj4" fmla="val 1800502"/>
            <a:gd name="adj5" fmla="val 5932"/>
          </a:avLst>
        </a:prstGeom>
        <a:solidFill>
          <a:schemeClr val="accent4">
            <a:hueOff val="-5598875"/>
            <a:satOff val="2630"/>
            <a:lumOff val="98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9C345BB-61F3-4F0F-ADFC-86CF82C9C5BD}">
      <dsp:nvSpPr>
        <dsp:cNvPr id="0" name=""/>
        <dsp:cNvSpPr/>
      </dsp:nvSpPr>
      <dsp:spPr>
        <a:xfrm>
          <a:off x="1813938" y="56567"/>
          <a:ext cx="4107663" cy="4107663"/>
        </a:xfrm>
        <a:prstGeom prst="circularArrow">
          <a:avLst>
            <a:gd name="adj1" fmla="val 5085"/>
            <a:gd name="adj2" fmla="val 327528"/>
            <a:gd name="adj3" fmla="val 15873039"/>
            <a:gd name="adj4" fmla="val 9000000"/>
            <a:gd name="adj5" fmla="val 5932"/>
          </a:avLst>
        </a:prstGeom>
        <a:solidFill>
          <a:schemeClr val="accent4">
            <a:hueOff val="-11197749"/>
            <a:satOff val="5260"/>
            <a:lumOff val="1959"/>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3D5C44-B3EC-43A9-BB88-08F36FA7A38F}">
      <dsp:nvSpPr>
        <dsp:cNvPr id="0" name=""/>
        <dsp:cNvSpPr/>
      </dsp:nvSpPr>
      <dsp:spPr>
        <a:xfrm>
          <a:off x="1223763" y="1087834"/>
          <a:ext cx="3263503" cy="3263503"/>
        </a:xfrm>
        <a:prstGeom prst="ellipse">
          <a:avLst/>
        </a:prstGeom>
        <a:gradFill rotWithShape="0">
          <a:gsLst>
            <a:gs pos="0">
              <a:schemeClr val="accent2">
                <a:hueOff val="6366461"/>
                <a:satOff val="10800"/>
                <a:lumOff val="-392"/>
                <a:alphaOff val="0"/>
                <a:satMod val="103000"/>
                <a:lumMod val="102000"/>
                <a:tint val="94000"/>
              </a:schemeClr>
            </a:gs>
            <a:gs pos="50000">
              <a:schemeClr val="accent2">
                <a:hueOff val="6366461"/>
                <a:satOff val="10800"/>
                <a:lumOff val="-392"/>
                <a:alphaOff val="0"/>
                <a:satMod val="110000"/>
                <a:lumMod val="100000"/>
                <a:shade val="100000"/>
              </a:schemeClr>
            </a:gs>
            <a:gs pos="100000">
              <a:schemeClr val="accent2">
                <a:hueOff val="6366461"/>
                <a:satOff val="10800"/>
                <a:lumOff val="-392"/>
                <a:alphaOff val="0"/>
                <a:lumMod val="99000"/>
                <a:satMod val="120000"/>
                <a:shade val="78000"/>
              </a:schemeClr>
            </a:gs>
          </a:gsLst>
          <a:lin ang="5400000" scaled="0"/>
        </a:gradFill>
        <a:ln w="6350" cap="flat" cmpd="sng" algn="ctr">
          <a:solidFill>
            <a:schemeClr val="l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8909A95F-9950-4A1D-A804-FC3C0113DF1A}">
      <dsp:nvSpPr>
        <dsp:cNvPr id="0" name=""/>
        <dsp:cNvSpPr/>
      </dsp:nvSpPr>
      <dsp:spPr>
        <a:xfrm>
          <a:off x="1876464" y="1740535"/>
          <a:ext cx="1958102" cy="1958102"/>
        </a:xfrm>
        <a:prstGeom prst="ellipse">
          <a:avLst/>
        </a:prstGeom>
        <a:gradFill rotWithShape="0">
          <a:gsLst>
            <a:gs pos="0">
              <a:schemeClr val="accent2">
                <a:hueOff val="3183231"/>
                <a:satOff val="5400"/>
                <a:lumOff val="-196"/>
                <a:alphaOff val="0"/>
                <a:satMod val="103000"/>
                <a:lumMod val="102000"/>
                <a:tint val="94000"/>
              </a:schemeClr>
            </a:gs>
            <a:gs pos="50000">
              <a:schemeClr val="accent2">
                <a:hueOff val="3183231"/>
                <a:satOff val="5400"/>
                <a:lumOff val="-196"/>
                <a:alphaOff val="0"/>
                <a:satMod val="110000"/>
                <a:lumMod val="100000"/>
                <a:shade val="100000"/>
              </a:schemeClr>
            </a:gs>
            <a:gs pos="100000">
              <a:schemeClr val="accent2">
                <a:hueOff val="3183231"/>
                <a:satOff val="5400"/>
                <a:lumOff val="-196"/>
                <a:alphaOff val="0"/>
                <a:lumMod val="99000"/>
                <a:satMod val="120000"/>
                <a:shade val="78000"/>
              </a:schemeClr>
            </a:gs>
          </a:gsLst>
          <a:lin ang="5400000" scaled="0"/>
        </a:gradFill>
        <a:ln w="6350" cap="flat" cmpd="sng" algn="ctr">
          <a:solidFill>
            <a:schemeClr val="l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CF82296-CE7D-43D9-8EBE-0E5F52BF47D3}">
      <dsp:nvSpPr>
        <dsp:cNvPr id="0" name=""/>
        <dsp:cNvSpPr/>
      </dsp:nvSpPr>
      <dsp:spPr>
        <a:xfrm>
          <a:off x="2529165" y="2393235"/>
          <a:ext cx="652700" cy="652700"/>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l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4C648A3-3D79-465B-8594-8EDDEB871527}">
      <dsp:nvSpPr>
        <dsp:cNvPr id="0" name=""/>
        <dsp:cNvSpPr/>
      </dsp:nvSpPr>
      <dsp:spPr>
        <a:xfrm>
          <a:off x="5031184" y="0"/>
          <a:ext cx="1631751" cy="951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21590" rIns="21590" bIns="21590" numCol="1" spcCol="1270" anchor="ctr" anchorCtr="0">
          <a:noAutofit/>
        </a:bodyPr>
        <a:lstStyle/>
        <a:p>
          <a:pPr marL="0" lvl="0" indent="0" algn="l" defTabSz="755650">
            <a:lnSpc>
              <a:spcPct val="90000"/>
            </a:lnSpc>
            <a:spcBef>
              <a:spcPct val="0"/>
            </a:spcBef>
            <a:spcAft>
              <a:spcPct val="35000"/>
            </a:spcAft>
            <a:buNone/>
          </a:pPr>
          <a:r>
            <a:rPr lang="en-SG" sz="1700" kern="1200" dirty="0"/>
            <a:t>Human beings/people</a:t>
          </a:r>
        </a:p>
      </dsp:txBody>
      <dsp:txXfrm>
        <a:off x="5031184" y="0"/>
        <a:ext cx="1631751" cy="951855"/>
      </dsp:txXfrm>
    </dsp:sp>
    <dsp:sp modelId="{B2BBBA17-DFDD-45F3-B13D-B7EF20953995}">
      <dsp:nvSpPr>
        <dsp:cNvPr id="0" name=""/>
        <dsp:cNvSpPr/>
      </dsp:nvSpPr>
      <dsp:spPr>
        <a:xfrm>
          <a:off x="4623246" y="475927"/>
          <a:ext cx="407937"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38D4D2DD-D9EB-4AF9-995D-D75C9A2E37F0}">
      <dsp:nvSpPr>
        <dsp:cNvPr id="0" name=""/>
        <dsp:cNvSpPr/>
      </dsp:nvSpPr>
      <dsp:spPr>
        <a:xfrm rot="5400000">
          <a:off x="2617007" y="714979"/>
          <a:ext cx="2243114" cy="1766099"/>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24A88FC5-3924-47C2-B0E2-70078D857059}">
      <dsp:nvSpPr>
        <dsp:cNvPr id="0" name=""/>
        <dsp:cNvSpPr/>
      </dsp:nvSpPr>
      <dsp:spPr>
        <a:xfrm>
          <a:off x="5031184" y="951855"/>
          <a:ext cx="1631751" cy="951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21590" rIns="21590" bIns="21590" numCol="1" spcCol="1270" anchor="ctr" anchorCtr="0">
          <a:noAutofit/>
        </a:bodyPr>
        <a:lstStyle/>
        <a:p>
          <a:pPr marL="0" lvl="0" indent="0" algn="l" defTabSz="755650">
            <a:lnSpc>
              <a:spcPct val="90000"/>
            </a:lnSpc>
            <a:spcBef>
              <a:spcPct val="0"/>
            </a:spcBef>
            <a:spcAft>
              <a:spcPct val="35000"/>
            </a:spcAft>
            <a:buNone/>
          </a:pPr>
          <a:r>
            <a:rPr lang="en-SG" sz="1700" kern="1200" dirty="0"/>
            <a:t>Interdependence</a:t>
          </a:r>
        </a:p>
      </dsp:txBody>
      <dsp:txXfrm>
        <a:off x="5031184" y="951855"/>
        <a:ext cx="1631751" cy="951855"/>
      </dsp:txXfrm>
    </dsp:sp>
    <dsp:sp modelId="{0D614FA9-7F79-454E-84B8-ACFA90CD1755}">
      <dsp:nvSpPr>
        <dsp:cNvPr id="0" name=""/>
        <dsp:cNvSpPr/>
      </dsp:nvSpPr>
      <dsp:spPr>
        <a:xfrm>
          <a:off x="4623246" y="1427782"/>
          <a:ext cx="407937"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CD8A5959-E415-4776-A6F0-00B609C0ECEF}">
      <dsp:nvSpPr>
        <dsp:cNvPr id="0" name=""/>
        <dsp:cNvSpPr/>
      </dsp:nvSpPr>
      <dsp:spPr>
        <a:xfrm rot="5400000">
          <a:off x="3098483" y="1651985"/>
          <a:ext cx="1747932" cy="129833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586615D4-A157-4379-B213-55FCB2E6A82B}">
      <dsp:nvSpPr>
        <dsp:cNvPr id="0" name=""/>
        <dsp:cNvSpPr/>
      </dsp:nvSpPr>
      <dsp:spPr>
        <a:xfrm>
          <a:off x="5031184" y="1903710"/>
          <a:ext cx="1631751" cy="951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21590" rIns="21590" bIns="21590" numCol="1" spcCol="1270" anchor="ctr" anchorCtr="0">
          <a:noAutofit/>
        </a:bodyPr>
        <a:lstStyle/>
        <a:p>
          <a:pPr marL="0" lvl="0" indent="0" algn="l" defTabSz="755650">
            <a:lnSpc>
              <a:spcPct val="90000"/>
            </a:lnSpc>
            <a:spcBef>
              <a:spcPct val="0"/>
            </a:spcBef>
            <a:spcAft>
              <a:spcPct val="35000"/>
            </a:spcAft>
            <a:buNone/>
          </a:pPr>
          <a:r>
            <a:rPr lang="en-SG" sz="1700" kern="1200" dirty="0"/>
            <a:t>Sustainable development</a:t>
          </a:r>
        </a:p>
      </dsp:txBody>
      <dsp:txXfrm>
        <a:off x="5031184" y="1903710"/>
        <a:ext cx="1631751" cy="951855"/>
      </dsp:txXfrm>
    </dsp:sp>
    <dsp:sp modelId="{DEE9F921-3FF6-4B6F-915A-90102D206B9B}">
      <dsp:nvSpPr>
        <dsp:cNvPr id="0" name=""/>
        <dsp:cNvSpPr/>
      </dsp:nvSpPr>
      <dsp:spPr>
        <a:xfrm>
          <a:off x="4623246" y="2379637"/>
          <a:ext cx="407937"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8A83A838-B2F7-40FC-B90A-128283E46DBE}">
      <dsp:nvSpPr>
        <dsp:cNvPr id="0" name=""/>
        <dsp:cNvSpPr/>
      </dsp:nvSpPr>
      <dsp:spPr>
        <a:xfrm rot="5400000">
          <a:off x="3580557" y="2588230"/>
          <a:ext cx="1248834" cy="830561"/>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804FBF-64A9-41DF-89BA-CA4B2145B9F5}">
      <dsp:nvSpPr>
        <dsp:cNvPr id="0" name=""/>
        <dsp:cNvSpPr/>
      </dsp:nvSpPr>
      <dsp:spPr>
        <a:xfrm>
          <a:off x="3206860" y="1918191"/>
          <a:ext cx="1472979" cy="1472979"/>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SG" sz="1800" kern="1200" dirty="0"/>
            <a:t>Measuring life</a:t>
          </a:r>
        </a:p>
      </dsp:txBody>
      <dsp:txXfrm>
        <a:off x="3422573" y="2133904"/>
        <a:ext cx="1041553" cy="1041553"/>
      </dsp:txXfrm>
    </dsp:sp>
    <dsp:sp modelId="{ADC4EF06-D3C1-497D-867A-B88338089FC3}">
      <dsp:nvSpPr>
        <dsp:cNvPr id="0" name=""/>
        <dsp:cNvSpPr/>
      </dsp:nvSpPr>
      <dsp:spPr>
        <a:xfrm rot="16200000">
          <a:off x="3721814" y="1679847"/>
          <a:ext cx="443070" cy="33618"/>
        </a:xfrm>
        <a:custGeom>
          <a:avLst/>
          <a:gdLst/>
          <a:ahLst/>
          <a:cxnLst/>
          <a:rect l="0" t="0" r="0" b="0"/>
          <a:pathLst>
            <a:path>
              <a:moveTo>
                <a:pt x="0" y="16809"/>
              </a:moveTo>
              <a:lnTo>
                <a:pt x="443070" y="1680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SG" sz="500" kern="1200"/>
        </a:p>
      </dsp:txBody>
      <dsp:txXfrm>
        <a:off x="3932273" y="1685579"/>
        <a:ext cx="22153" cy="22153"/>
      </dsp:txXfrm>
    </dsp:sp>
    <dsp:sp modelId="{F5630B91-3731-41D4-8A83-F46A5C0E63D1}">
      <dsp:nvSpPr>
        <dsp:cNvPr id="0" name=""/>
        <dsp:cNvSpPr/>
      </dsp:nvSpPr>
      <dsp:spPr>
        <a:xfrm>
          <a:off x="3206860" y="2141"/>
          <a:ext cx="1472979" cy="1472979"/>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SG" sz="1400" kern="1200" dirty="0"/>
            <a:t>Shared prosperity</a:t>
          </a:r>
        </a:p>
      </dsp:txBody>
      <dsp:txXfrm>
        <a:off x="3422573" y="217854"/>
        <a:ext cx="1041553" cy="1041553"/>
      </dsp:txXfrm>
    </dsp:sp>
    <dsp:sp modelId="{D6CBB9B0-E202-42B6-B918-282AA48F084F}">
      <dsp:nvSpPr>
        <dsp:cNvPr id="0" name=""/>
        <dsp:cNvSpPr/>
      </dsp:nvSpPr>
      <dsp:spPr>
        <a:xfrm rot="1800000">
          <a:off x="4551488" y="3116885"/>
          <a:ext cx="443070" cy="33618"/>
        </a:xfrm>
        <a:custGeom>
          <a:avLst/>
          <a:gdLst/>
          <a:ahLst/>
          <a:cxnLst/>
          <a:rect l="0" t="0" r="0" b="0"/>
          <a:pathLst>
            <a:path>
              <a:moveTo>
                <a:pt x="0" y="16809"/>
              </a:moveTo>
              <a:lnTo>
                <a:pt x="443070" y="1680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SG" sz="500" kern="1200"/>
        </a:p>
      </dsp:txBody>
      <dsp:txXfrm>
        <a:off x="4761947" y="3122617"/>
        <a:ext cx="22153" cy="22153"/>
      </dsp:txXfrm>
    </dsp:sp>
    <dsp:sp modelId="{D789AF46-30AA-448E-9966-E43AA51DA954}">
      <dsp:nvSpPr>
        <dsp:cNvPr id="0" name=""/>
        <dsp:cNvSpPr/>
      </dsp:nvSpPr>
      <dsp:spPr>
        <a:xfrm>
          <a:off x="4866208" y="2876216"/>
          <a:ext cx="1472979" cy="1472979"/>
        </a:xfrm>
        <a:prstGeom prst="ellipse">
          <a:avLst/>
        </a:prstGeom>
        <a:solidFill>
          <a:schemeClr val="accent4">
            <a:hueOff val="-5598875"/>
            <a:satOff val="2630"/>
            <a:lumOff val="98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SG" sz="1400" kern="1200" dirty="0"/>
            <a:t>Sustainability</a:t>
          </a:r>
        </a:p>
      </dsp:txBody>
      <dsp:txXfrm>
        <a:off x="5081921" y="3091929"/>
        <a:ext cx="1041553" cy="1041553"/>
      </dsp:txXfrm>
    </dsp:sp>
    <dsp:sp modelId="{2045E064-F1E9-4B80-989B-98B0411386E7}">
      <dsp:nvSpPr>
        <dsp:cNvPr id="0" name=""/>
        <dsp:cNvSpPr/>
      </dsp:nvSpPr>
      <dsp:spPr>
        <a:xfrm rot="9000000">
          <a:off x="2892140" y="3116885"/>
          <a:ext cx="443070" cy="33618"/>
        </a:xfrm>
        <a:custGeom>
          <a:avLst/>
          <a:gdLst/>
          <a:ahLst/>
          <a:cxnLst/>
          <a:rect l="0" t="0" r="0" b="0"/>
          <a:pathLst>
            <a:path>
              <a:moveTo>
                <a:pt x="0" y="16809"/>
              </a:moveTo>
              <a:lnTo>
                <a:pt x="443070" y="1680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SG" sz="500" kern="1200"/>
        </a:p>
      </dsp:txBody>
      <dsp:txXfrm rot="10800000">
        <a:off x="3102599" y="3122617"/>
        <a:ext cx="22153" cy="22153"/>
      </dsp:txXfrm>
    </dsp:sp>
    <dsp:sp modelId="{1669B917-3422-4C7E-A378-0FA4F88BD892}">
      <dsp:nvSpPr>
        <dsp:cNvPr id="0" name=""/>
        <dsp:cNvSpPr/>
      </dsp:nvSpPr>
      <dsp:spPr>
        <a:xfrm>
          <a:off x="1547511" y="2876216"/>
          <a:ext cx="1472979" cy="1472979"/>
        </a:xfrm>
        <a:prstGeom prst="ellipse">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SG" sz="1400" kern="1200" dirty="0"/>
            <a:t>Quality of life</a:t>
          </a:r>
        </a:p>
      </dsp:txBody>
      <dsp:txXfrm>
        <a:off x="1763224" y="3091929"/>
        <a:ext cx="1041553" cy="104155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380985-A0A5-4B15-8EE2-E3A7C723B7FF}">
      <dsp:nvSpPr>
        <dsp:cNvPr id="0" name=""/>
        <dsp:cNvSpPr/>
      </dsp:nvSpPr>
      <dsp:spPr>
        <a:xfrm>
          <a:off x="2797906" y="919581"/>
          <a:ext cx="2290886" cy="2290886"/>
        </a:xfrm>
        <a:prstGeom prst="ellipse">
          <a:avLst/>
        </a:prstGeom>
        <a:solidFill>
          <a:schemeClr val="accent2">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SG" sz="2500" kern="1200" dirty="0"/>
            <a:t>GDP, growth &amp; components</a:t>
          </a:r>
        </a:p>
      </dsp:txBody>
      <dsp:txXfrm>
        <a:off x="3133398" y="1255073"/>
        <a:ext cx="1619902" cy="1619902"/>
      </dsp:txXfrm>
    </dsp:sp>
    <dsp:sp modelId="{FCA14EF2-A7A4-4C54-B16D-9D507BFB3749}">
      <dsp:nvSpPr>
        <dsp:cNvPr id="0" name=""/>
        <dsp:cNvSpPr/>
      </dsp:nvSpPr>
      <dsp:spPr>
        <a:xfrm>
          <a:off x="3370628" y="408"/>
          <a:ext cx="1145443" cy="1145443"/>
        </a:xfrm>
        <a:prstGeom prst="ellipse">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SG" sz="1200" kern="1200" dirty="0"/>
            <a:t>Utility of resources</a:t>
          </a:r>
        </a:p>
      </dsp:txBody>
      <dsp:txXfrm>
        <a:off x="3538374" y="168154"/>
        <a:ext cx="809951" cy="809951"/>
      </dsp:txXfrm>
    </dsp:sp>
    <dsp:sp modelId="{9F3B5704-D7CA-44A7-8305-669D86878413}">
      <dsp:nvSpPr>
        <dsp:cNvPr id="0" name=""/>
        <dsp:cNvSpPr/>
      </dsp:nvSpPr>
      <dsp:spPr>
        <a:xfrm>
          <a:off x="4862522" y="1492302"/>
          <a:ext cx="1145443" cy="1145443"/>
        </a:xfrm>
        <a:prstGeom prst="ellipse">
          <a:avLst/>
        </a:prstGeom>
        <a:solidFill>
          <a:schemeClr val="accent4">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SG" sz="1200" kern="1200" dirty="0"/>
            <a:t>Cost of externalities</a:t>
          </a:r>
        </a:p>
      </dsp:txBody>
      <dsp:txXfrm>
        <a:off x="5030268" y="1660048"/>
        <a:ext cx="809951" cy="809951"/>
      </dsp:txXfrm>
    </dsp:sp>
    <dsp:sp modelId="{8C8A46E0-3E31-44EC-B5D2-6A97C6B2ADAD}">
      <dsp:nvSpPr>
        <dsp:cNvPr id="0" name=""/>
        <dsp:cNvSpPr/>
      </dsp:nvSpPr>
      <dsp:spPr>
        <a:xfrm>
          <a:off x="3370628" y="2984196"/>
          <a:ext cx="1145443" cy="1145443"/>
        </a:xfrm>
        <a:prstGeom prst="ellipse">
          <a:avLst/>
        </a:prstGeom>
        <a:solidFill>
          <a:schemeClr val="accent5">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SG" sz="1200" kern="1200" dirty="0"/>
            <a:t>Distribution of the GDP</a:t>
          </a:r>
        </a:p>
      </dsp:txBody>
      <dsp:txXfrm>
        <a:off x="3538374" y="3151942"/>
        <a:ext cx="809951" cy="809951"/>
      </dsp:txXfrm>
    </dsp:sp>
    <dsp:sp modelId="{18B19CF2-94CC-410C-A43F-AF53E71356A3}">
      <dsp:nvSpPr>
        <dsp:cNvPr id="0" name=""/>
        <dsp:cNvSpPr/>
      </dsp:nvSpPr>
      <dsp:spPr>
        <a:xfrm>
          <a:off x="1878734" y="1492302"/>
          <a:ext cx="1145443" cy="1145443"/>
        </a:xfrm>
        <a:prstGeom prst="ellipse">
          <a:avLst/>
        </a:prstGeom>
        <a:solidFill>
          <a:schemeClr val="accent6">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SG" sz="1200" kern="1200" dirty="0"/>
            <a:t>Gap between numbers and reality</a:t>
          </a:r>
        </a:p>
      </dsp:txBody>
      <dsp:txXfrm>
        <a:off x="2046480" y="1660048"/>
        <a:ext cx="809951" cy="80995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B79EC2-37A5-4C7C-A2CE-307882FB075B}">
      <dsp:nvSpPr>
        <dsp:cNvPr id="0" name=""/>
        <dsp:cNvSpPr/>
      </dsp:nvSpPr>
      <dsp:spPr>
        <a:xfrm>
          <a:off x="2209994" y="293715"/>
          <a:ext cx="3655123" cy="3655123"/>
        </a:xfrm>
        <a:prstGeom prst="pie">
          <a:avLst>
            <a:gd name="adj1" fmla="val 16200000"/>
            <a:gd name="adj2" fmla="val 180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SG" sz="2200" kern="1200" dirty="0"/>
            <a:t>GNH: happy but why?</a:t>
          </a:r>
        </a:p>
      </dsp:txBody>
      <dsp:txXfrm>
        <a:off x="4197250" y="968172"/>
        <a:ext cx="1240131" cy="1218374"/>
      </dsp:txXfrm>
    </dsp:sp>
    <dsp:sp modelId="{0D84AAF3-97E1-4ED7-9A3D-6F0C65375C89}">
      <dsp:nvSpPr>
        <dsp:cNvPr id="0" name=""/>
        <dsp:cNvSpPr/>
      </dsp:nvSpPr>
      <dsp:spPr>
        <a:xfrm>
          <a:off x="2021581" y="402498"/>
          <a:ext cx="3655123" cy="3655123"/>
        </a:xfrm>
        <a:prstGeom prst="pie">
          <a:avLst>
            <a:gd name="adj1" fmla="val 1800000"/>
            <a:gd name="adj2" fmla="val 9000000"/>
          </a:avLst>
        </a:prstGeom>
        <a:solidFill>
          <a:schemeClr val="accent4">
            <a:hueOff val="-5598875"/>
            <a:satOff val="2630"/>
            <a:lumOff val="98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SG" sz="2200" kern="1200" dirty="0"/>
            <a:t>BLI: an even higher standard</a:t>
          </a:r>
        </a:p>
      </dsp:txBody>
      <dsp:txXfrm>
        <a:off x="3022389" y="2708707"/>
        <a:ext cx="1653508" cy="1131347"/>
      </dsp:txXfrm>
    </dsp:sp>
    <dsp:sp modelId="{01349F54-CC31-438D-9E41-0830A36AF4B0}">
      <dsp:nvSpPr>
        <dsp:cNvPr id="0" name=""/>
        <dsp:cNvSpPr/>
      </dsp:nvSpPr>
      <dsp:spPr>
        <a:xfrm>
          <a:off x="2021581" y="402498"/>
          <a:ext cx="3655123" cy="3655123"/>
        </a:xfrm>
        <a:prstGeom prst="pie">
          <a:avLst>
            <a:gd name="adj1" fmla="val 9000000"/>
            <a:gd name="adj2" fmla="val 16200000"/>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SG" sz="2200" kern="1200" dirty="0"/>
            <a:t>HDI: measuring material wellbeing</a:t>
          </a:r>
        </a:p>
      </dsp:txBody>
      <dsp:txXfrm>
        <a:off x="2413201" y="1120469"/>
        <a:ext cx="1240131" cy="1218374"/>
      </dsp:txXfrm>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CB975B6-4773-4202-8D6C-F08D9AEFD799}" type="datetimeFigureOut">
              <a:rPr lang="en-SG" smtClean="0"/>
              <a:t>18/11/2020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13F887C0-97BA-4943-8EC0-18D9AA1782E6}" type="slidenum">
              <a:rPr lang="en-SG" smtClean="0"/>
              <a:t>‹#›</a:t>
            </a:fld>
            <a:endParaRPr lang="en-SG"/>
          </a:p>
        </p:txBody>
      </p:sp>
    </p:spTree>
    <p:extLst>
      <p:ext uri="{BB962C8B-B14F-4D97-AF65-F5344CB8AC3E}">
        <p14:creationId xmlns:p14="http://schemas.microsoft.com/office/powerpoint/2010/main" val="3506601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B975B6-4773-4202-8D6C-F08D9AEFD799}" type="datetimeFigureOut">
              <a:rPr lang="en-SG" smtClean="0"/>
              <a:t>18/11/2020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13F887C0-97BA-4943-8EC0-18D9AA1782E6}" type="slidenum">
              <a:rPr lang="en-SG" smtClean="0"/>
              <a:t>‹#›</a:t>
            </a:fld>
            <a:endParaRPr lang="en-SG"/>
          </a:p>
        </p:txBody>
      </p:sp>
    </p:spTree>
    <p:extLst>
      <p:ext uri="{BB962C8B-B14F-4D97-AF65-F5344CB8AC3E}">
        <p14:creationId xmlns:p14="http://schemas.microsoft.com/office/powerpoint/2010/main" val="1206242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B975B6-4773-4202-8D6C-F08D9AEFD799}" type="datetimeFigureOut">
              <a:rPr lang="en-SG" smtClean="0"/>
              <a:t>18/11/2020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13F887C0-97BA-4943-8EC0-18D9AA1782E6}" type="slidenum">
              <a:rPr lang="en-SG" smtClean="0"/>
              <a:t>‹#›</a:t>
            </a:fld>
            <a:endParaRPr lang="en-SG"/>
          </a:p>
        </p:txBody>
      </p:sp>
    </p:spTree>
    <p:extLst>
      <p:ext uri="{BB962C8B-B14F-4D97-AF65-F5344CB8AC3E}">
        <p14:creationId xmlns:p14="http://schemas.microsoft.com/office/powerpoint/2010/main" val="957594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B975B6-4773-4202-8D6C-F08D9AEFD799}" type="datetimeFigureOut">
              <a:rPr lang="en-SG" smtClean="0"/>
              <a:t>18/11/2020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13F887C0-97BA-4943-8EC0-18D9AA1782E6}" type="slidenum">
              <a:rPr lang="en-SG" smtClean="0"/>
              <a:t>‹#›</a:t>
            </a:fld>
            <a:endParaRPr lang="en-SG"/>
          </a:p>
        </p:txBody>
      </p:sp>
    </p:spTree>
    <p:extLst>
      <p:ext uri="{BB962C8B-B14F-4D97-AF65-F5344CB8AC3E}">
        <p14:creationId xmlns:p14="http://schemas.microsoft.com/office/powerpoint/2010/main" val="1585940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975B6-4773-4202-8D6C-F08D9AEFD799}" type="datetimeFigureOut">
              <a:rPr lang="en-SG" smtClean="0"/>
              <a:t>18/11/2020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13F887C0-97BA-4943-8EC0-18D9AA1782E6}" type="slidenum">
              <a:rPr lang="en-SG" smtClean="0"/>
              <a:t>‹#›</a:t>
            </a:fld>
            <a:endParaRPr lang="en-SG"/>
          </a:p>
        </p:txBody>
      </p:sp>
    </p:spTree>
    <p:extLst>
      <p:ext uri="{BB962C8B-B14F-4D97-AF65-F5344CB8AC3E}">
        <p14:creationId xmlns:p14="http://schemas.microsoft.com/office/powerpoint/2010/main" val="1473506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CB975B6-4773-4202-8D6C-F08D9AEFD799}" type="datetimeFigureOut">
              <a:rPr lang="en-SG" smtClean="0"/>
              <a:t>18/11/2020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13F887C0-97BA-4943-8EC0-18D9AA1782E6}" type="slidenum">
              <a:rPr lang="en-SG" smtClean="0"/>
              <a:t>‹#›</a:t>
            </a:fld>
            <a:endParaRPr lang="en-SG"/>
          </a:p>
        </p:txBody>
      </p:sp>
    </p:spTree>
    <p:extLst>
      <p:ext uri="{BB962C8B-B14F-4D97-AF65-F5344CB8AC3E}">
        <p14:creationId xmlns:p14="http://schemas.microsoft.com/office/powerpoint/2010/main" val="976601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B975B6-4773-4202-8D6C-F08D9AEFD799}" type="datetimeFigureOut">
              <a:rPr lang="en-SG" smtClean="0"/>
              <a:t>18/11/2020</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13F887C0-97BA-4943-8EC0-18D9AA1782E6}" type="slidenum">
              <a:rPr lang="en-SG" smtClean="0"/>
              <a:t>‹#›</a:t>
            </a:fld>
            <a:endParaRPr lang="en-SG"/>
          </a:p>
        </p:txBody>
      </p:sp>
    </p:spTree>
    <p:extLst>
      <p:ext uri="{BB962C8B-B14F-4D97-AF65-F5344CB8AC3E}">
        <p14:creationId xmlns:p14="http://schemas.microsoft.com/office/powerpoint/2010/main" val="1626476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CB975B6-4773-4202-8D6C-F08D9AEFD799}" type="datetimeFigureOut">
              <a:rPr lang="en-SG" smtClean="0"/>
              <a:t>18/11/2020</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13F887C0-97BA-4943-8EC0-18D9AA1782E6}" type="slidenum">
              <a:rPr lang="en-SG" smtClean="0"/>
              <a:t>‹#›</a:t>
            </a:fld>
            <a:endParaRPr lang="en-SG"/>
          </a:p>
        </p:txBody>
      </p:sp>
    </p:spTree>
    <p:extLst>
      <p:ext uri="{BB962C8B-B14F-4D97-AF65-F5344CB8AC3E}">
        <p14:creationId xmlns:p14="http://schemas.microsoft.com/office/powerpoint/2010/main" val="2598958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B975B6-4773-4202-8D6C-F08D9AEFD799}" type="datetimeFigureOut">
              <a:rPr lang="en-SG" smtClean="0"/>
              <a:t>18/11/2020</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13F887C0-97BA-4943-8EC0-18D9AA1782E6}" type="slidenum">
              <a:rPr lang="en-SG" smtClean="0"/>
              <a:t>‹#›</a:t>
            </a:fld>
            <a:endParaRPr lang="en-SG"/>
          </a:p>
        </p:txBody>
      </p:sp>
    </p:spTree>
    <p:extLst>
      <p:ext uri="{BB962C8B-B14F-4D97-AF65-F5344CB8AC3E}">
        <p14:creationId xmlns:p14="http://schemas.microsoft.com/office/powerpoint/2010/main" val="389522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B975B6-4773-4202-8D6C-F08D9AEFD799}" type="datetimeFigureOut">
              <a:rPr lang="en-SG" smtClean="0"/>
              <a:t>18/11/2020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13F887C0-97BA-4943-8EC0-18D9AA1782E6}" type="slidenum">
              <a:rPr lang="en-SG" smtClean="0"/>
              <a:t>‹#›</a:t>
            </a:fld>
            <a:endParaRPr lang="en-SG"/>
          </a:p>
        </p:txBody>
      </p:sp>
    </p:spTree>
    <p:extLst>
      <p:ext uri="{BB962C8B-B14F-4D97-AF65-F5344CB8AC3E}">
        <p14:creationId xmlns:p14="http://schemas.microsoft.com/office/powerpoint/2010/main" val="1443365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B975B6-4773-4202-8D6C-F08D9AEFD799}" type="datetimeFigureOut">
              <a:rPr lang="en-SG" smtClean="0"/>
              <a:t>18/11/2020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13F887C0-97BA-4943-8EC0-18D9AA1782E6}" type="slidenum">
              <a:rPr lang="en-SG" smtClean="0"/>
              <a:t>‹#›</a:t>
            </a:fld>
            <a:endParaRPr lang="en-SG"/>
          </a:p>
        </p:txBody>
      </p:sp>
    </p:spTree>
    <p:extLst>
      <p:ext uri="{BB962C8B-B14F-4D97-AF65-F5344CB8AC3E}">
        <p14:creationId xmlns:p14="http://schemas.microsoft.com/office/powerpoint/2010/main" val="2635941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B975B6-4773-4202-8D6C-F08D9AEFD799}" type="datetimeFigureOut">
              <a:rPr lang="en-SG" smtClean="0"/>
              <a:t>18/11/2020</a:t>
            </a:fld>
            <a:endParaRPr lang="en-SG"/>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F887C0-97BA-4943-8EC0-18D9AA1782E6}" type="slidenum">
              <a:rPr lang="en-SG" smtClean="0"/>
              <a:t>‹#›</a:t>
            </a:fld>
            <a:endParaRPr lang="en-SG"/>
          </a:p>
        </p:txBody>
      </p:sp>
    </p:spTree>
    <p:extLst>
      <p:ext uri="{BB962C8B-B14F-4D97-AF65-F5344CB8AC3E}">
        <p14:creationId xmlns:p14="http://schemas.microsoft.com/office/powerpoint/2010/main" val="2343258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chuanqing@bcs.edu.s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C36B021-800E-459F-8256-56EE3C1582BC}"/>
              </a:ext>
            </a:extLst>
          </p:cNvPr>
          <p:cNvSpPr>
            <a:spLocks noGrp="1"/>
          </p:cNvSpPr>
          <p:nvPr>
            <p:ph type="title"/>
          </p:nvPr>
        </p:nvSpPr>
        <p:spPr/>
        <p:txBody>
          <a:bodyPr/>
          <a:lstStyle/>
          <a:p>
            <a:r>
              <a:rPr lang="en-SG" dirty="0"/>
              <a:t>Lecture 13: Economics and Measuring the Standard of Living</a:t>
            </a:r>
          </a:p>
        </p:txBody>
      </p:sp>
      <p:sp>
        <p:nvSpPr>
          <p:cNvPr id="5" name="Content Placeholder 4">
            <a:extLst>
              <a:ext uri="{FF2B5EF4-FFF2-40B4-BE49-F238E27FC236}">
                <a16:creationId xmlns:a16="http://schemas.microsoft.com/office/drawing/2014/main" id="{1259250D-5DA4-4F10-AC06-F8C09EFEF71E}"/>
              </a:ext>
            </a:extLst>
          </p:cNvPr>
          <p:cNvSpPr>
            <a:spLocks noGrp="1"/>
          </p:cNvSpPr>
          <p:nvPr>
            <p:ph idx="1"/>
          </p:nvPr>
        </p:nvSpPr>
        <p:spPr/>
        <p:txBody>
          <a:bodyPr>
            <a:normAutofit fontScale="70000" lnSpcReduction="20000"/>
          </a:bodyPr>
          <a:lstStyle/>
          <a:p>
            <a:r>
              <a:rPr lang="en-US" dirty="0"/>
              <a:t>In the previous 4 lecture, our topics of discussions have been interconnectedness of human beings, with nature and the normative aspect of economics, such as inequality, poverty, hunger and the possible economic solutions to those issues; </a:t>
            </a:r>
          </a:p>
          <a:p>
            <a:r>
              <a:rPr lang="en-US" dirty="0"/>
              <a:t>The keywords of the previous discussions are mainly two: one is the market economic system and the other is the consequence of that economic model – or some normative issues;</a:t>
            </a:r>
            <a:r>
              <a:rPr lang="en-SG" dirty="0"/>
              <a:t> in a word, to what extent market economic system has been working and to what extent it is not working so well or it has failed? And how it can be fixed or whether or not it can be fixed at all? Or whether or not it should be fixed at all?</a:t>
            </a:r>
          </a:p>
          <a:p>
            <a:r>
              <a:rPr lang="en-SG" dirty="0"/>
              <a:t>Of course, as we mentioned, different theories advocate different methods and there is no overall solution to the harmonious and desired outcome between the ideal and the reality;</a:t>
            </a:r>
            <a:r>
              <a:rPr lang="en-US" dirty="0"/>
              <a:t> but with some Buddhist socio-economic ideas, the gap between the </a:t>
            </a:r>
            <a:r>
              <a:rPr lang="en-US" i="1" dirty="0"/>
              <a:t>positive</a:t>
            </a:r>
            <a:r>
              <a:rPr lang="en-US" dirty="0"/>
              <a:t> and </a:t>
            </a:r>
            <a:r>
              <a:rPr lang="en-US" i="1" dirty="0"/>
              <a:t>normative</a:t>
            </a:r>
            <a:r>
              <a:rPr lang="en-US" dirty="0"/>
              <a:t> economics can be at least narrowed down to the manageable level;</a:t>
            </a:r>
          </a:p>
          <a:p>
            <a:r>
              <a:rPr lang="en-US" dirty="0"/>
              <a:t>In this lecture, we shall discuss the issue between the economic and how the standard of living can be meaningfully measured;</a:t>
            </a:r>
            <a:endParaRPr lang="en-SG" dirty="0"/>
          </a:p>
        </p:txBody>
      </p:sp>
    </p:spTree>
    <p:extLst>
      <p:ext uri="{BB962C8B-B14F-4D97-AF65-F5344CB8AC3E}">
        <p14:creationId xmlns:p14="http://schemas.microsoft.com/office/powerpoint/2010/main" val="244655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FD80E-0CF3-42F6-8CF3-9F8C16A44C6F}"/>
              </a:ext>
            </a:extLst>
          </p:cNvPr>
          <p:cNvSpPr>
            <a:spLocks noGrp="1"/>
          </p:cNvSpPr>
          <p:nvPr>
            <p:ph type="title"/>
          </p:nvPr>
        </p:nvSpPr>
        <p:spPr/>
        <p:txBody>
          <a:bodyPr>
            <a:normAutofit fontScale="90000"/>
          </a:bodyPr>
          <a:lstStyle/>
          <a:p>
            <a:r>
              <a:rPr lang="en-SG" dirty="0"/>
              <a:t>GDP</a:t>
            </a:r>
            <a:r>
              <a:rPr lang="en-SG" sz="3600" dirty="0"/>
              <a:t> and its components</a:t>
            </a:r>
            <a:r>
              <a:rPr lang="en-SG" sz="1800" dirty="0"/>
              <a:t>: if GDP is to be increased, then resources must be utilized, and some form of externalities, such as environment cost, would incur; how the GDP is distributed and to what extent people are profited from it is also a matter of complicated calculation; for instance, Clair Brown pointed out that in 2005 the Hurricane Katrina cost more than 1000 people’s life, plus other damages; when more than 160 billion dollars were spent on relief works, those numbers actually were added to the GDP, which made it mysteriously increase rather than shrinking;</a:t>
            </a:r>
          </a:p>
        </p:txBody>
      </p:sp>
      <p:graphicFrame>
        <p:nvGraphicFramePr>
          <p:cNvPr id="4" name="Content Placeholder 3">
            <a:extLst>
              <a:ext uri="{FF2B5EF4-FFF2-40B4-BE49-F238E27FC236}">
                <a16:creationId xmlns:a16="http://schemas.microsoft.com/office/drawing/2014/main" id="{37C71CDA-A83F-4A5B-9AFE-503808F30994}"/>
              </a:ext>
            </a:extLst>
          </p:cNvPr>
          <p:cNvGraphicFramePr>
            <a:graphicFrameLocks noGrp="1"/>
          </p:cNvGraphicFramePr>
          <p:nvPr>
            <p:ph idx="1"/>
            <p:extLst>
              <p:ext uri="{D42A27DB-BD31-4B8C-83A1-F6EECF244321}">
                <p14:modId xmlns:p14="http://schemas.microsoft.com/office/powerpoint/2010/main" val="2112814198"/>
              </p:ext>
            </p:extLst>
          </p:nvPr>
        </p:nvGraphicFramePr>
        <p:xfrm>
          <a:off x="628650" y="2046913"/>
          <a:ext cx="7886700" cy="41300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77359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C8648-B953-436E-BE1A-20382F9854B7}"/>
              </a:ext>
            </a:extLst>
          </p:cNvPr>
          <p:cNvSpPr>
            <a:spLocks noGrp="1"/>
          </p:cNvSpPr>
          <p:nvPr>
            <p:ph type="title"/>
          </p:nvPr>
        </p:nvSpPr>
        <p:spPr/>
        <p:txBody>
          <a:bodyPr/>
          <a:lstStyle/>
          <a:p>
            <a:r>
              <a:rPr lang="en-SG" dirty="0"/>
              <a:t>Different measurements</a:t>
            </a:r>
          </a:p>
        </p:txBody>
      </p:sp>
      <p:sp>
        <p:nvSpPr>
          <p:cNvPr id="3" name="Content Placeholder 2">
            <a:extLst>
              <a:ext uri="{FF2B5EF4-FFF2-40B4-BE49-F238E27FC236}">
                <a16:creationId xmlns:a16="http://schemas.microsoft.com/office/drawing/2014/main" id="{CC12567B-F136-4D13-A954-0EB0303351F1}"/>
              </a:ext>
            </a:extLst>
          </p:cNvPr>
          <p:cNvSpPr>
            <a:spLocks noGrp="1"/>
          </p:cNvSpPr>
          <p:nvPr>
            <p:ph idx="1"/>
          </p:nvPr>
        </p:nvSpPr>
        <p:spPr/>
        <p:txBody>
          <a:bodyPr>
            <a:normAutofit fontScale="77500" lnSpcReduction="20000"/>
          </a:bodyPr>
          <a:lstStyle/>
          <a:p>
            <a:r>
              <a:rPr lang="en-SG" dirty="0"/>
              <a:t>GNH = Gross National Happiness; please pay attention to this system because this is supposed to have been based on Bhutan; but even a casual look at the figures suggest that Bhutan’s IPC/income per capital is rather low compared with other countries, while its life expectancy is about 70+, which is also lower than most of the countries in the world; so it is difficult to quantify happiness and even more difficult to compare with other countries, which apparently based on different criteria;</a:t>
            </a:r>
          </a:p>
          <a:p>
            <a:r>
              <a:rPr lang="en-SG" dirty="0"/>
              <a:t>HDI = Human Development Index; this measurement is based on an aggregated system, including more elements such as life expectancy, education and living standard; so it seems to be more reasonable;</a:t>
            </a:r>
          </a:p>
          <a:p>
            <a:r>
              <a:rPr lang="en-SG" dirty="0"/>
              <a:t>BLI = Better Life Index; because this system was created by the OECD, which consists of mostly developed countries, it is even better than HDI system, although its standard might be highly ideal for some developing countries;</a:t>
            </a:r>
          </a:p>
        </p:txBody>
      </p:sp>
    </p:spTree>
    <p:extLst>
      <p:ext uri="{BB962C8B-B14F-4D97-AF65-F5344CB8AC3E}">
        <p14:creationId xmlns:p14="http://schemas.microsoft.com/office/powerpoint/2010/main" val="2101331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A9F6F-B5C9-4053-B4B1-30CCDF1E0ADF}"/>
              </a:ext>
            </a:extLst>
          </p:cNvPr>
          <p:cNvSpPr>
            <a:spLocks noGrp="1"/>
          </p:cNvSpPr>
          <p:nvPr>
            <p:ph type="title"/>
          </p:nvPr>
        </p:nvSpPr>
        <p:spPr/>
        <p:txBody>
          <a:bodyPr>
            <a:normAutofit fontScale="90000"/>
          </a:bodyPr>
          <a:lstStyle/>
          <a:p>
            <a:r>
              <a:rPr lang="en-SG" dirty="0"/>
              <a:t>Measuring life and happiness?</a:t>
            </a:r>
            <a:r>
              <a:rPr lang="en-SG" sz="2000" dirty="0"/>
              <a:t> As we said, even though life and happiness cannot be meaningfully measured, some systems seem to be reflecting standard of living better than others; of course standard of living may not important to some people; still, it is one of the crucially important elements that a meaningful life can be established; </a:t>
            </a:r>
            <a:endParaRPr lang="en-SG" dirty="0"/>
          </a:p>
        </p:txBody>
      </p:sp>
      <p:graphicFrame>
        <p:nvGraphicFramePr>
          <p:cNvPr id="4" name="Content Placeholder 3">
            <a:extLst>
              <a:ext uri="{FF2B5EF4-FFF2-40B4-BE49-F238E27FC236}">
                <a16:creationId xmlns:a16="http://schemas.microsoft.com/office/drawing/2014/main" id="{042B679B-A0F4-42BE-BB3E-86F3CAB8DF60}"/>
              </a:ext>
            </a:extLst>
          </p:cNvPr>
          <p:cNvGraphicFramePr>
            <a:graphicFrameLocks noGrp="1"/>
          </p:cNvGraphicFramePr>
          <p:nvPr>
            <p:ph idx="1"/>
            <p:extLst>
              <p:ext uri="{D42A27DB-BD31-4B8C-83A1-F6EECF244321}">
                <p14:modId xmlns:p14="http://schemas.microsoft.com/office/powerpoint/2010/main" val="2154312308"/>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05202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56EDA-4ECF-4C8B-B1ED-D65EE075D11A}"/>
              </a:ext>
            </a:extLst>
          </p:cNvPr>
          <p:cNvSpPr>
            <a:spLocks noGrp="1"/>
          </p:cNvSpPr>
          <p:nvPr>
            <p:ph type="title"/>
          </p:nvPr>
        </p:nvSpPr>
        <p:spPr/>
        <p:txBody>
          <a:bodyPr/>
          <a:lstStyle/>
          <a:p>
            <a:r>
              <a:rPr lang="en-SG" dirty="0"/>
              <a:t>A simple comparison</a:t>
            </a:r>
          </a:p>
        </p:txBody>
      </p:sp>
      <p:sp>
        <p:nvSpPr>
          <p:cNvPr id="3" name="Content Placeholder 2">
            <a:extLst>
              <a:ext uri="{FF2B5EF4-FFF2-40B4-BE49-F238E27FC236}">
                <a16:creationId xmlns:a16="http://schemas.microsoft.com/office/drawing/2014/main" id="{B0509524-CD0F-4CA4-9347-4C0CAA158A7F}"/>
              </a:ext>
            </a:extLst>
          </p:cNvPr>
          <p:cNvSpPr>
            <a:spLocks noGrp="1"/>
          </p:cNvSpPr>
          <p:nvPr>
            <p:ph idx="1"/>
          </p:nvPr>
        </p:nvSpPr>
        <p:spPr/>
        <p:txBody>
          <a:bodyPr>
            <a:normAutofit fontScale="70000" lnSpcReduction="20000"/>
          </a:bodyPr>
          <a:lstStyle/>
          <a:p>
            <a:r>
              <a:rPr lang="en-SG" dirty="0"/>
              <a:t>According to Clair Brown, those countries scored high in the HDI – 0.8-0.9 are also the countries which the average income per capital above 20,000 US dollars, while those countries scored low – 0.33-0.55 are the countries with very low income per capital average – about 5,000 US dollars or less;</a:t>
            </a:r>
          </a:p>
          <a:p>
            <a:r>
              <a:rPr lang="en-SG" dirty="0"/>
              <a:t>Also, according to the GPI = Genuine Progress Index measurement, while the rich countries such as US and UK (from 7,500 to 15,000 USD, doubling the number) developed quite quickly between 1990-2005, those countries such as China and Vietnam changed little and very slowly (2,000 USD, almost constant);</a:t>
            </a:r>
          </a:p>
          <a:p>
            <a:r>
              <a:rPr lang="en-SG" dirty="0"/>
              <a:t>In summary, those measurements are generally meaningful to have a rough comparison; but in terms of reality, it is very difficult to be precise because some aspects of economic life such as income and wealthy can be measured but others, such as standard of living and happiness derived from the standard of living are difficult to measure; in particular, if we consider two extremes – </a:t>
            </a:r>
            <a:r>
              <a:rPr lang="en-SG" i="1" dirty="0"/>
              <a:t>rich and poverty</a:t>
            </a:r>
            <a:r>
              <a:rPr lang="en-SG" dirty="0"/>
              <a:t>;</a:t>
            </a:r>
          </a:p>
        </p:txBody>
      </p:sp>
    </p:spTree>
    <p:extLst>
      <p:ext uri="{BB962C8B-B14F-4D97-AF65-F5344CB8AC3E}">
        <p14:creationId xmlns:p14="http://schemas.microsoft.com/office/powerpoint/2010/main" val="34492424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671A0-8C9A-4457-A133-AA1BC5D9837B}"/>
              </a:ext>
            </a:extLst>
          </p:cNvPr>
          <p:cNvSpPr>
            <a:spLocks noGrp="1"/>
          </p:cNvSpPr>
          <p:nvPr>
            <p:ph type="title"/>
          </p:nvPr>
        </p:nvSpPr>
        <p:spPr/>
        <p:txBody>
          <a:bodyPr/>
          <a:lstStyle/>
          <a:p>
            <a:r>
              <a:rPr lang="en-SG" dirty="0"/>
              <a:t>Two kinds of happiness</a:t>
            </a:r>
          </a:p>
        </p:txBody>
      </p:sp>
      <p:sp>
        <p:nvSpPr>
          <p:cNvPr id="3" name="Content Placeholder 2">
            <a:extLst>
              <a:ext uri="{FF2B5EF4-FFF2-40B4-BE49-F238E27FC236}">
                <a16:creationId xmlns:a16="http://schemas.microsoft.com/office/drawing/2014/main" id="{BFC86027-1D83-4578-B76C-0CE5D33D2D72}"/>
              </a:ext>
            </a:extLst>
          </p:cNvPr>
          <p:cNvSpPr>
            <a:spLocks noGrp="1"/>
          </p:cNvSpPr>
          <p:nvPr>
            <p:ph idx="1"/>
          </p:nvPr>
        </p:nvSpPr>
        <p:spPr/>
        <p:txBody>
          <a:bodyPr>
            <a:normAutofit fontScale="70000" lnSpcReduction="20000"/>
          </a:bodyPr>
          <a:lstStyle/>
          <a:p>
            <a:r>
              <a:rPr lang="en-SG" dirty="0"/>
              <a:t>Although happiness is difficult to define, not to mention to measure, there are generally two types of happiness, according to Clair Brown;</a:t>
            </a:r>
          </a:p>
          <a:p>
            <a:r>
              <a:rPr lang="en-SG" dirty="0"/>
              <a:t>First it is called </a:t>
            </a:r>
            <a:r>
              <a:rPr lang="en-SG" i="1" dirty="0"/>
              <a:t>hedonic</a:t>
            </a:r>
            <a:r>
              <a:rPr lang="en-SG" dirty="0"/>
              <a:t>, which is derived from the Greek word </a:t>
            </a:r>
            <a:r>
              <a:rPr lang="en-SG" i="1" dirty="0" err="1"/>
              <a:t>hedone</a:t>
            </a:r>
            <a:r>
              <a:rPr lang="en-SG" dirty="0"/>
              <a:t>, or </a:t>
            </a:r>
            <a:r>
              <a:rPr lang="en-SG" i="1" dirty="0"/>
              <a:t>pleasure</a:t>
            </a:r>
            <a:r>
              <a:rPr lang="en-SG" dirty="0"/>
              <a:t>; as it can be seen, this would generally denote the materialistic aspect of pleasure or enjoyment; of course pleasure can be some sort of happiness which derived from reading a book or achieving some kind of accomplishment; but generally this type of pleasure refers to the material or sensual aspect of delight;</a:t>
            </a:r>
          </a:p>
          <a:p>
            <a:r>
              <a:rPr lang="en-SG" dirty="0"/>
              <a:t>The other type is called </a:t>
            </a:r>
            <a:r>
              <a:rPr lang="en-SG" i="1" dirty="0" err="1"/>
              <a:t>eudaimonic</a:t>
            </a:r>
            <a:r>
              <a:rPr lang="en-SG" dirty="0"/>
              <a:t>, which is again derived from Greek word </a:t>
            </a:r>
            <a:r>
              <a:rPr lang="en-SG" i="1" dirty="0"/>
              <a:t>eudaimonia</a:t>
            </a:r>
            <a:r>
              <a:rPr lang="en-SG" dirty="0"/>
              <a:t>, meaning </a:t>
            </a:r>
            <a:r>
              <a:rPr lang="en-SG" i="1" dirty="0"/>
              <a:t>welfare</a:t>
            </a:r>
            <a:r>
              <a:rPr lang="en-SG" dirty="0"/>
              <a:t>, </a:t>
            </a:r>
            <a:r>
              <a:rPr lang="en-SG" i="1" dirty="0"/>
              <a:t>flourishing</a:t>
            </a:r>
            <a:r>
              <a:rPr lang="en-SG" dirty="0"/>
              <a:t> or </a:t>
            </a:r>
            <a:r>
              <a:rPr lang="en-SG" i="1" dirty="0"/>
              <a:t>prosperity</a:t>
            </a:r>
            <a:r>
              <a:rPr lang="en-SG" dirty="0"/>
              <a:t>; please do not mistake this word with economic prosperity, because the word denotes more meaning on flourishing aspect, suggesting what Socrates called an examined life; in other words, instead of material prosperity, one need to maximize happiness by means of understanding the meaning of life, not possessing excessive material wealth;</a:t>
            </a:r>
          </a:p>
        </p:txBody>
      </p:sp>
    </p:spTree>
    <p:extLst>
      <p:ext uri="{BB962C8B-B14F-4D97-AF65-F5344CB8AC3E}">
        <p14:creationId xmlns:p14="http://schemas.microsoft.com/office/powerpoint/2010/main" val="13459126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1F4E5-88EC-4AD9-BCF8-D9C95AD4A145}"/>
              </a:ext>
            </a:extLst>
          </p:cNvPr>
          <p:cNvSpPr>
            <a:spLocks noGrp="1"/>
          </p:cNvSpPr>
          <p:nvPr>
            <p:ph type="title"/>
          </p:nvPr>
        </p:nvSpPr>
        <p:spPr/>
        <p:txBody>
          <a:bodyPr/>
          <a:lstStyle/>
          <a:p>
            <a:r>
              <a:rPr lang="en-SG" dirty="0" err="1"/>
              <a:t>Cantril</a:t>
            </a:r>
            <a:r>
              <a:rPr lang="en-SG" dirty="0"/>
              <a:t> Ladder and its measurement</a:t>
            </a:r>
          </a:p>
        </p:txBody>
      </p:sp>
      <p:sp>
        <p:nvSpPr>
          <p:cNvPr id="3" name="Content Placeholder 2">
            <a:extLst>
              <a:ext uri="{FF2B5EF4-FFF2-40B4-BE49-F238E27FC236}">
                <a16:creationId xmlns:a16="http://schemas.microsoft.com/office/drawing/2014/main" id="{8CAE660A-B306-426F-B880-922A8B12F791}"/>
              </a:ext>
            </a:extLst>
          </p:cNvPr>
          <p:cNvSpPr>
            <a:spLocks noGrp="1"/>
          </p:cNvSpPr>
          <p:nvPr>
            <p:ph idx="1"/>
          </p:nvPr>
        </p:nvSpPr>
        <p:spPr/>
        <p:txBody>
          <a:bodyPr>
            <a:normAutofit fontScale="77500" lnSpcReduction="20000"/>
          </a:bodyPr>
          <a:lstStyle/>
          <a:p>
            <a:r>
              <a:rPr lang="en-US" dirty="0"/>
              <a:t>This is perhaps the simplest measurement because basically it asks one question: how do you measure your own life; the scale starts from worst situation or 0, and can reach to its highest score 10; so in a ladder that scales from 0-10, there are at least 10 clear-cut possibilities, with up to 100 or more options;</a:t>
            </a:r>
          </a:p>
          <a:p>
            <a:r>
              <a:rPr lang="en-US" dirty="0"/>
              <a:t>In a sense, it may be useful because if asked to measure your own life and the answer is </a:t>
            </a:r>
            <a:r>
              <a:rPr lang="en-US" i="1" u="sng" dirty="0"/>
              <a:t>so </a:t>
            </a:r>
            <a:r>
              <a:rPr lang="en-US" i="1" u="sng" dirty="0" err="1"/>
              <a:t>so</a:t>
            </a:r>
            <a:r>
              <a:rPr lang="en-US" dirty="0"/>
              <a:t>: can we say that we are on the 5</a:t>
            </a:r>
            <a:r>
              <a:rPr lang="en-US" baseline="30000" dirty="0"/>
              <a:t>th</a:t>
            </a:r>
            <a:r>
              <a:rPr lang="en-US" dirty="0"/>
              <a:t> step of the </a:t>
            </a:r>
            <a:r>
              <a:rPr lang="en-US" dirty="0" err="1"/>
              <a:t>Cantril</a:t>
            </a:r>
            <a:r>
              <a:rPr lang="en-US" dirty="0"/>
              <a:t> Ladder? Probably yes, because life may be not very good but can be worse; then for those on top of ladder, the difference may be just a matter of a couple of million dollars or billions of dollars differences; no big deal, right?</a:t>
            </a:r>
          </a:p>
          <a:p>
            <a:r>
              <a:rPr lang="en-US" dirty="0"/>
              <a:t>The main problem is for those who are at the bottom: generally they think they are on the first few steps because hunger or poverty; and then for half a year the did not go hungry because of harvest, they may think that are at the upper steps of the ladder; but then, the difference is a matter of hunger or not hungry!</a:t>
            </a:r>
            <a:endParaRPr lang="en-SG" dirty="0"/>
          </a:p>
        </p:txBody>
      </p:sp>
    </p:spTree>
    <p:extLst>
      <p:ext uri="{BB962C8B-B14F-4D97-AF65-F5344CB8AC3E}">
        <p14:creationId xmlns:p14="http://schemas.microsoft.com/office/powerpoint/2010/main" val="7742549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005FB-99A7-4829-8628-E7606B6DCDC5}"/>
              </a:ext>
            </a:extLst>
          </p:cNvPr>
          <p:cNvSpPr>
            <a:spLocks noGrp="1"/>
          </p:cNvSpPr>
          <p:nvPr>
            <p:ph type="title"/>
          </p:nvPr>
        </p:nvSpPr>
        <p:spPr/>
        <p:txBody>
          <a:bodyPr/>
          <a:lstStyle/>
          <a:p>
            <a:r>
              <a:rPr lang="en-US" dirty="0"/>
              <a:t>Summary and facts-check</a:t>
            </a:r>
            <a:endParaRPr lang="en-SG" dirty="0"/>
          </a:p>
        </p:txBody>
      </p:sp>
      <p:sp>
        <p:nvSpPr>
          <p:cNvPr id="3" name="Content Placeholder 2">
            <a:extLst>
              <a:ext uri="{FF2B5EF4-FFF2-40B4-BE49-F238E27FC236}">
                <a16:creationId xmlns:a16="http://schemas.microsoft.com/office/drawing/2014/main" id="{11EDE2BE-98FB-43F0-85A1-F65D1268154D}"/>
              </a:ext>
            </a:extLst>
          </p:cNvPr>
          <p:cNvSpPr>
            <a:spLocks noGrp="1"/>
          </p:cNvSpPr>
          <p:nvPr>
            <p:ph idx="1"/>
          </p:nvPr>
        </p:nvSpPr>
        <p:spPr/>
        <p:txBody>
          <a:bodyPr>
            <a:normAutofit fontScale="77500" lnSpcReduction="20000"/>
          </a:bodyPr>
          <a:lstStyle/>
          <a:p>
            <a:r>
              <a:rPr lang="en-US" dirty="0"/>
              <a:t>As you may have seen, this lecture should be studied with reference to other previous lectures;</a:t>
            </a:r>
          </a:p>
          <a:p>
            <a:r>
              <a:rPr lang="en-US" dirty="0"/>
              <a:t>First, we need to remember the holistic model: the whole picture; also, in that picture, the center of it is people;</a:t>
            </a:r>
          </a:p>
          <a:p>
            <a:r>
              <a:rPr lang="en-US" dirty="0"/>
              <a:t>Secondly, interdependence and sustainability are also keywords;</a:t>
            </a:r>
          </a:p>
          <a:p>
            <a:r>
              <a:rPr lang="en-US" dirty="0"/>
              <a:t>Thirdly, as the Buddha wisely suggested: life cannot be meaningful without the basic necessities, while wealth does not mean happiness; in fact, attachment to wealth might be hindrance to genuine and lasting happiness;</a:t>
            </a:r>
          </a:p>
          <a:p>
            <a:r>
              <a:rPr lang="en-US" dirty="0"/>
              <a:t>So in Buddhism, measuring life and happiness should always based on the simple equation: maximizing happiness with minimizing material possessions and as little as damage to the world; when we explore all the possibilities of measurements, all the above key points should be borne in mind;</a:t>
            </a:r>
          </a:p>
          <a:p>
            <a:r>
              <a:rPr lang="en-US" dirty="0"/>
              <a:t>I think that should be enough; </a:t>
            </a:r>
            <a:r>
              <a:rPr lang="en-US" b="1" i="1" dirty="0"/>
              <a:t>any questions, please let me know</a:t>
            </a:r>
            <a:r>
              <a:rPr lang="en-US" dirty="0"/>
              <a:t>!</a:t>
            </a:r>
            <a:endParaRPr lang="en-SG" dirty="0"/>
          </a:p>
        </p:txBody>
      </p:sp>
    </p:spTree>
    <p:extLst>
      <p:ext uri="{BB962C8B-B14F-4D97-AF65-F5344CB8AC3E}">
        <p14:creationId xmlns:p14="http://schemas.microsoft.com/office/powerpoint/2010/main" val="35128720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E5A80-0F83-49C9-8186-0DDE3F2508F6}"/>
              </a:ext>
            </a:extLst>
          </p:cNvPr>
          <p:cNvSpPr>
            <a:spLocks noGrp="1"/>
          </p:cNvSpPr>
          <p:nvPr>
            <p:ph type="title"/>
          </p:nvPr>
        </p:nvSpPr>
        <p:spPr/>
        <p:txBody>
          <a:bodyPr/>
          <a:lstStyle/>
          <a:p>
            <a:r>
              <a:rPr lang="en-SG" dirty="0"/>
              <a:t>Exercises:</a:t>
            </a:r>
          </a:p>
        </p:txBody>
      </p:sp>
      <p:sp>
        <p:nvSpPr>
          <p:cNvPr id="3" name="Content Placeholder 2">
            <a:extLst>
              <a:ext uri="{FF2B5EF4-FFF2-40B4-BE49-F238E27FC236}">
                <a16:creationId xmlns:a16="http://schemas.microsoft.com/office/drawing/2014/main" id="{01642E05-3204-4E9C-A5B1-32078799B9DE}"/>
              </a:ext>
            </a:extLst>
          </p:cNvPr>
          <p:cNvSpPr>
            <a:spLocks noGrp="1"/>
          </p:cNvSpPr>
          <p:nvPr>
            <p:ph idx="1"/>
          </p:nvPr>
        </p:nvSpPr>
        <p:spPr/>
        <p:txBody>
          <a:bodyPr>
            <a:normAutofit fontScale="92500" lnSpcReduction="20000"/>
          </a:bodyPr>
          <a:lstStyle/>
          <a:p>
            <a:r>
              <a:rPr lang="en-SG" dirty="0"/>
              <a:t>Do the following exercises and submit them via email (</a:t>
            </a:r>
            <a:r>
              <a:rPr lang="en-SG" dirty="0">
                <a:hlinkClick r:id="rId2"/>
              </a:rPr>
              <a:t>chuanqing@bcs.edu.sg</a:t>
            </a:r>
            <a:r>
              <a:rPr lang="en-SG" dirty="0"/>
              <a:t>) to me by 5:00 pm, on 2</a:t>
            </a:r>
            <a:r>
              <a:rPr lang="en-SG" baseline="30000" dirty="0"/>
              <a:t>nd</a:t>
            </a:r>
            <a:r>
              <a:rPr lang="en-SG" dirty="0"/>
              <a:t> December (Wednesday); as usual, please send the exercises of the two courses (</a:t>
            </a:r>
            <a:r>
              <a:rPr lang="en-SG" i="1" dirty="0"/>
              <a:t>Buddhism and Economics</a:t>
            </a:r>
            <a:r>
              <a:rPr lang="en-SG" dirty="0"/>
              <a:t> &amp; </a:t>
            </a:r>
            <a:r>
              <a:rPr lang="en-SG" i="1" dirty="0"/>
              <a:t>Introduction to Buddhist Logic</a:t>
            </a:r>
            <a:r>
              <a:rPr lang="en-SG" dirty="0"/>
              <a:t>) together in one </a:t>
            </a:r>
            <a:r>
              <a:rPr lang="en-SG" u="sng" dirty="0"/>
              <a:t>Word doc. file</a:t>
            </a:r>
            <a:r>
              <a:rPr lang="en-SG" dirty="0"/>
              <a:t>;</a:t>
            </a:r>
          </a:p>
          <a:p>
            <a:r>
              <a:rPr lang="en-SG" dirty="0"/>
              <a:t>1, Read the textbook </a:t>
            </a:r>
            <a:r>
              <a:rPr lang="en-SG" i="1" dirty="0"/>
              <a:t>Buddhism and Economics</a:t>
            </a:r>
            <a:r>
              <a:rPr lang="en-SG" dirty="0"/>
              <a:t>, pp.115-116, and find out the </a:t>
            </a:r>
            <a:r>
              <a:rPr lang="en-SG" u="sng" dirty="0"/>
              <a:t>GPI ranges</a:t>
            </a:r>
            <a:r>
              <a:rPr lang="en-SG" dirty="0"/>
              <a:t> (the GPI per person) of industrialized countries such as US, UK and Japan and developing countries such as China, India and Vietnam, between 1900-2005. </a:t>
            </a:r>
          </a:p>
          <a:p>
            <a:r>
              <a:rPr lang="en-SG" dirty="0"/>
              <a:t>2, Read the textbook </a:t>
            </a:r>
            <a:r>
              <a:rPr lang="en-SG" i="1" dirty="0"/>
              <a:t>Buddhism and Economics</a:t>
            </a:r>
            <a:r>
              <a:rPr lang="en-SG" dirty="0"/>
              <a:t>, pp.122-123, and find out the HPI scores and ranks of USA, China and India.</a:t>
            </a:r>
          </a:p>
        </p:txBody>
      </p:sp>
    </p:spTree>
    <p:extLst>
      <p:ext uri="{BB962C8B-B14F-4D97-AF65-F5344CB8AC3E}">
        <p14:creationId xmlns:p14="http://schemas.microsoft.com/office/powerpoint/2010/main" val="4054512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49415-391B-4B0E-923C-4AAA7D729F27}"/>
              </a:ext>
            </a:extLst>
          </p:cNvPr>
          <p:cNvSpPr>
            <a:spLocks noGrp="1"/>
          </p:cNvSpPr>
          <p:nvPr>
            <p:ph type="title"/>
          </p:nvPr>
        </p:nvSpPr>
        <p:spPr/>
        <p:txBody>
          <a:bodyPr/>
          <a:lstStyle/>
          <a:p>
            <a:r>
              <a:rPr lang="en-US" dirty="0"/>
              <a:t>Right means of living: right livelihood</a:t>
            </a:r>
            <a:endParaRPr lang="en-SG" dirty="0"/>
          </a:p>
        </p:txBody>
      </p:sp>
      <p:sp>
        <p:nvSpPr>
          <p:cNvPr id="3" name="Content Placeholder 2">
            <a:extLst>
              <a:ext uri="{FF2B5EF4-FFF2-40B4-BE49-F238E27FC236}">
                <a16:creationId xmlns:a16="http://schemas.microsoft.com/office/drawing/2014/main" id="{72367432-036A-48E0-8E3B-A50DE7B0CF63}"/>
              </a:ext>
            </a:extLst>
          </p:cNvPr>
          <p:cNvSpPr>
            <a:spLocks noGrp="1"/>
          </p:cNvSpPr>
          <p:nvPr>
            <p:ph idx="1"/>
          </p:nvPr>
        </p:nvSpPr>
        <p:spPr/>
        <p:txBody>
          <a:bodyPr>
            <a:normAutofit fontScale="77500" lnSpcReduction="20000"/>
          </a:bodyPr>
          <a:lstStyle/>
          <a:p>
            <a:r>
              <a:rPr lang="en-US" dirty="0"/>
              <a:t>As we have repeatedly mentioned, despite being a spiritual way of life, Buddhism indeed recognizes the importance of economic fulfilment for an individual before his spiritual advancement can be achieved; even for a Buddhist monk, the basic provisions, such as robes, food and dwelling places are essential; </a:t>
            </a:r>
          </a:p>
          <a:p>
            <a:r>
              <a:rPr lang="en-US" dirty="0"/>
              <a:t>In Buddhist socio-economic ideas, it is not the wealth that may cause the potential problems, as long as it has been earned by righteous and non-violent means; rather, it is the attachment to wealth or compulsive greed that would be detrimental to a person’s spiritual pursuit;</a:t>
            </a:r>
          </a:p>
          <a:p>
            <a:r>
              <a:rPr lang="en-SG" dirty="0"/>
              <a:t>So we should keep this in mind, and adopt a middle way approach when we are dealing with economic issues; after all, economics without Buddhist ideas are always dangerously one-sided, but Buddhism without economics is too ideal to be practiced in the real world;</a:t>
            </a:r>
          </a:p>
        </p:txBody>
      </p:sp>
    </p:spTree>
    <p:extLst>
      <p:ext uri="{BB962C8B-B14F-4D97-AF65-F5344CB8AC3E}">
        <p14:creationId xmlns:p14="http://schemas.microsoft.com/office/powerpoint/2010/main" val="4203163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18FE5-1CDA-44F9-A924-529A89B3163E}"/>
              </a:ext>
            </a:extLst>
          </p:cNvPr>
          <p:cNvSpPr>
            <a:spLocks noGrp="1"/>
          </p:cNvSpPr>
          <p:nvPr>
            <p:ph type="title"/>
          </p:nvPr>
        </p:nvSpPr>
        <p:spPr/>
        <p:txBody>
          <a:bodyPr>
            <a:normAutofit fontScale="90000"/>
          </a:bodyPr>
          <a:lstStyle/>
          <a:p>
            <a:r>
              <a:rPr lang="en-SG" dirty="0"/>
              <a:t>Buddhism and economics</a:t>
            </a:r>
            <a:r>
              <a:rPr lang="en-SG" sz="2000" dirty="0"/>
              <a:t>: as we have mentioned, there is no contradiction between the spiritual pursuit of Buddhist practice and the mundane pursuit of economic necessities or even wealth; but it must be also pointed out that for Buddhists, the three important issues of material wealth must be heeded: righteous means of wealth, righteous view of wealth and righteous distribution of wealth;</a:t>
            </a:r>
            <a:endParaRPr lang="en-SG" dirty="0"/>
          </a:p>
        </p:txBody>
      </p:sp>
      <p:graphicFrame>
        <p:nvGraphicFramePr>
          <p:cNvPr id="4" name="Content Placeholder 3">
            <a:extLst>
              <a:ext uri="{FF2B5EF4-FFF2-40B4-BE49-F238E27FC236}">
                <a16:creationId xmlns:a16="http://schemas.microsoft.com/office/drawing/2014/main" id="{224E86EB-264A-4EA0-9D92-FAE0B749999A}"/>
              </a:ext>
            </a:extLst>
          </p:cNvPr>
          <p:cNvGraphicFramePr>
            <a:graphicFrameLocks noGrp="1"/>
          </p:cNvGraphicFramePr>
          <p:nvPr>
            <p:ph idx="1"/>
            <p:extLst>
              <p:ext uri="{D42A27DB-BD31-4B8C-83A1-F6EECF244321}">
                <p14:modId xmlns:p14="http://schemas.microsoft.com/office/powerpoint/2010/main" val="3693849864"/>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2312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62A96-458F-4C0D-9289-12B7E09CC70D}"/>
              </a:ext>
            </a:extLst>
          </p:cNvPr>
          <p:cNvSpPr>
            <a:spLocks noGrp="1"/>
          </p:cNvSpPr>
          <p:nvPr>
            <p:ph type="title"/>
          </p:nvPr>
        </p:nvSpPr>
        <p:spPr/>
        <p:txBody>
          <a:bodyPr/>
          <a:lstStyle/>
          <a:p>
            <a:r>
              <a:rPr lang="en-US" dirty="0"/>
              <a:t>Interdependence &amp; sustainability</a:t>
            </a:r>
            <a:endParaRPr lang="en-SG" dirty="0"/>
          </a:p>
        </p:txBody>
      </p:sp>
      <p:sp>
        <p:nvSpPr>
          <p:cNvPr id="3" name="Content Placeholder 2">
            <a:extLst>
              <a:ext uri="{FF2B5EF4-FFF2-40B4-BE49-F238E27FC236}">
                <a16:creationId xmlns:a16="http://schemas.microsoft.com/office/drawing/2014/main" id="{59C76D10-AA62-4702-9D7C-9BE2101F0D32}"/>
              </a:ext>
            </a:extLst>
          </p:cNvPr>
          <p:cNvSpPr>
            <a:spLocks noGrp="1"/>
          </p:cNvSpPr>
          <p:nvPr>
            <p:ph idx="1"/>
          </p:nvPr>
        </p:nvSpPr>
        <p:spPr/>
        <p:txBody>
          <a:bodyPr>
            <a:normAutofit fontScale="77500" lnSpcReduction="20000"/>
          </a:bodyPr>
          <a:lstStyle/>
          <a:p>
            <a:r>
              <a:rPr lang="en-US" dirty="0"/>
              <a:t>As we discussed in the earlier lectures, the Buddhist economics take different issues into account so it is generally regarded as a </a:t>
            </a:r>
            <a:r>
              <a:rPr lang="en-US" i="1" dirty="0"/>
              <a:t>holistic model</a:t>
            </a:r>
            <a:r>
              <a:rPr lang="en-US" dirty="0"/>
              <a:t> – the whole picture; therefore, a good and working system should be measured based on one keyword – </a:t>
            </a:r>
            <a:r>
              <a:rPr lang="en-US" i="1" dirty="0"/>
              <a:t>people</a:t>
            </a:r>
            <a:r>
              <a:rPr lang="en-US" dirty="0"/>
              <a:t>; </a:t>
            </a:r>
          </a:p>
          <a:p>
            <a:r>
              <a:rPr lang="en-US" dirty="0"/>
              <a:t>Because of people is considered as the end of economic development, all others are means of achieving that end;</a:t>
            </a:r>
          </a:p>
          <a:p>
            <a:r>
              <a:rPr lang="en-US" dirty="0"/>
              <a:t>As far as people are concerned, we are all interdependent and connected, so economic affluence and prosperity should be shared by all and excluded none; of course, as we suggested, economic equality means comparative equality, not absolute;</a:t>
            </a:r>
          </a:p>
          <a:p>
            <a:r>
              <a:rPr lang="en-US" dirty="0"/>
              <a:t>Interdependence means that we should also give due consideration to natural world; and because of the connectedness, necessary consideration should also be given to the people of the future generations; as a result, sustainable development is the other keyword of holistic economics;</a:t>
            </a:r>
            <a:endParaRPr lang="en-SG" dirty="0"/>
          </a:p>
        </p:txBody>
      </p:sp>
    </p:spTree>
    <p:extLst>
      <p:ext uri="{BB962C8B-B14F-4D97-AF65-F5344CB8AC3E}">
        <p14:creationId xmlns:p14="http://schemas.microsoft.com/office/powerpoint/2010/main" val="587043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1C424-E083-458C-8D47-F1B796A719F9}"/>
              </a:ext>
            </a:extLst>
          </p:cNvPr>
          <p:cNvSpPr>
            <a:spLocks noGrp="1"/>
          </p:cNvSpPr>
          <p:nvPr>
            <p:ph type="title"/>
          </p:nvPr>
        </p:nvSpPr>
        <p:spPr/>
        <p:txBody>
          <a:bodyPr>
            <a:normAutofit fontScale="90000"/>
          </a:bodyPr>
          <a:lstStyle/>
          <a:p>
            <a:r>
              <a:rPr lang="en-SG" dirty="0"/>
              <a:t>Holistic economic model</a:t>
            </a:r>
            <a:r>
              <a:rPr lang="en-SG" sz="1800" dirty="0"/>
              <a:t>: as we have also mentioned, the </a:t>
            </a:r>
            <a:r>
              <a:rPr lang="en-SG" sz="1800" i="1" dirty="0"/>
              <a:t>Buddhist holistic economic model </a:t>
            </a:r>
            <a:r>
              <a:rPr lang="en-SG" sz="1800" dirty="0"/>
              <a:t>places human beings or people in the centre of everything; so people are the end, and economic development is the means to serve that end – people; in addition to that, in Buddhist theory of interdependence, not only people and their self-ego are connected, but people and people, and the natural world are dependent of each other; as a result, sustainable development is not only a requirement but it should be the basis of the economic development;</a:t>
            </a:r>
          </a:p>
        </p:txBody>
      </p:sp>
      <p:graphicFrame>
        <p:nvGraphicFramePr>
          <p:cNvPr id="4" name="Content Placeholder 3">
            <a:extLst>
              <a:ext uri="{FF2B5EF4-FFF2-40B4-BE49-F238E27FC236}">
                <a16:creationId xmlns:a16="http://schemas.microsoft.com/office/drawing/2014/main" id="{18754193-8607-4F8B-9684-6A674B0B09BE}"/>
              </a:ext>
            </a:extLst>
          </p:cNvPr>
          <p:cNvGraphicFramePr>
            <a:graphicFrameLocks noGrp="1"/>
          </p:cNvGraphicFramePr>
          <p:nvPr>
            <p:ph idx="1"/>
            <p:extLst>
              <p:ext uri="{D42A27DB-BD31-4B8C-83A1-F6EECF244321}">
                <p14:modId xmlns:p14="http://schemas.microsoft.com/office/powerpoint/2010/main" val="4199879195"/>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31093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9D6CC-8976-4288-AF11-42AD2C7487BE}"/>
              </a:ext>
            </a:extLst>
          </p:cNvPr>
          <p:cNvSpPr>
            <a:spLocks noGrp="1"/>
          </p:cNvSpPr>
          <p:nvPr>
            <p:ph type="title"/>
          </p:nvPr>
        </p:nvSpPr>
        <p:spPr/>
        <p:txBody>
          <a:bodyPr/>
          <a:lstStyle/>
          <a:p>
            <a:r>
              <a:rPr lang="en-US" dirty="0"/>
              <a:t>Measuring life: the whole picture</a:t>
            </a:r>
            <a:endParaRPr lang="en-SG" dirty="0"/>
          </a:p>
        </p:txBody>
      </p:sp>
      <p:sp>
        <p:nvSpPr>
          <p:cNvPr id="3" name="Content Placeholder 2">
            <a:extLst>
              <a:ext uri="{FF2B5EF4-FFF2-40B4-BE49-F238E27FC236}">
                <a16:creationId xmlns:a16="http://schemas.microsoft.com/office/drawing/2014/main" id="{B97DAEFD-704E-458F-9BEB-CFE03EED2C7F}"/>
              </a:ext>
            </a:extLst>
          </p:cNvPr>
          <p:cNvSpPr>
            <a:spLocks noGrp="1"/>
          </p:cNvSpPr>
          <p:nvPr>
            <p:ph idx="1"/>
          </p:nvPr>
        </p:nvSpPr>
        <p:spPr/>
        <p:txBody>
          <a:bodyPr>
            <a:normAutofit fontScale="77500" lnSpcReduction="20000"/>
          </a:bodyPr>
          <a:lstStyle/>
          <a:p>
            <a:r>
              <a:rPr lang="en-US" dirty="0"/>
              <a:t>When economic growth is measured, the keywords GDP might immediately jump into your mind; such a scenario had been the constant regularity until in the 1990s when the Pakistani economist </a:t>
            </a:r>
            <a:r>
              <a:rPr lang="en-SG" dirty="0"/>
              <a:t>Mahbub ul </a:t>
            </a:r>
            <a:r>
              <a:rPr lang="en-SG" dirty="0" err="1"/>
              <a:t>Haq</a:t>
            </a:r>
            <a:r>
              <a:rPr lang="en-SG" dirty="0"/>
              <a:t> </a:t>
            </a:r>
            <a:r>
              <a:rPr lang="en-US" dirty="0"/>
              <a:t>proposed a more humanistic measurement – Human Development Index = HDI;</a:t>
            </a:r>
          </a:p>
          <a:p>
            <a:r>
              <a:rPr lang="en-US" dirty="0"/>
              <a:t>In the HDI, economic growth or GDP is less meaningful until the whole picture is taken into account; this includes </a:t>
            </a:r>
            <a:r>
              <a:rPr lang="en-US" i="1" dirty="0"/>
              <a:t>income per capita</a:t>
            </a:r>
            <a:r>
              <a:rPr lang="en-US" dirty="0"/>
              <a:t>l, lifespan (average age of life of a person in a region), education, amongst </a:t>
            </a:r>
            <a:r>
              <a:rPr lang="en-US" i="1" dirty="0"/>
              <a:t>other economic necessities in a modern life</a:t>
            </a:r>
            <a:r>
              <a:rPr lang="en-US" dirty="0"/>
              <a:t>; here please remember modern life, because modern life means a world of affluence and abundance; as a result, the scale of measurement should be adjusted accordingly;</a:t>
            </a:r>
          </a:p>
          <a:p>
            <a:r>
              <a:rPr lang="en-US" dirty="0"/>
              <a:t>By taking the whole picture into consideration, the HDI at least would have drown our attention to the fact that however great an economic theory may be, it is the outcome that matters more than the sophistication of the theory itself;</a:t>
            </a:r>
            <a:endParaRPr lang="en-SG" dirty="0"/>
          </a:p>
        </p:txBody>
      </p:sp>
    </p:spTree>
    <p:extLst>
      <p:ext uri="{BB962C8B-B14F-4D97-AF65-F5344CB8AC3E}">
        <p14:creationId xmlns:p14="http://schemas.microsoft.com/office/powerpoint/2010/main" val="2342309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E5B71-E765-45DE-BDF1-093BEA4F1E7A}"/>
              </a:ext>
            </a:extLst>
          </p:cNvPr>
          <p:cNvSpPr>
            <a:spLocks noGrp="1"/>
          </p:cNvSpPr>
          <p:nvPr>
            <p:ph type="title"/>
          </p:nvPr>
        </p:nvSpPr>
        <p:spPr/>
        <p:txBody>
          <a:bodyPr/>
          <a:lstStyle/>
          <a:p>
            <a:r>
              <a:rPr lang="en-SG" dirty="0"/>
              <a:t>Measuring life: three elements</a:t>
            </a:r>
          </a:p>
        </p:txBody>
      </p:sp>
      <p:sp>
        <p:nvSpPr>
          <p:cNvPr id="3" name="Content Placeholder 2">
            <a:extLst>
              <a:ext uri="{FF2B5EF4-FFF2-40B4-BE49-F238E27FC236}">
                <a16:creationId xmlns:a16="http://schemas.microsoft.com/office/drawing/2014/main" id="{4EE391DB-D02E-421B-AA9F-8C5BFCCDA40F}"/>
              </a:ext>
            </a:extLst>
          </p:cNvPr>
          <p:cNvSpPr>
            <a:spLocks noGrp="1"/>
          </p:cNvSpPr>
          <p:nvPr>
            <p:ph idx="1"/>
          </p:nvPr>
        </p:nvSpPr>
        <p:spPr/>
        <p:txBody>
          <a:bodyPr>
            <a:normAutofit fontScale="70000" lnSpcReduction="20000"/>
          </a:bodyPr>
          <a:lstStyle/>
          <a:p>
            <a:r>
              <a:rPr lang="en-SG" dirty="0"/>
              <a:t>As Clair Brown points out, GDP alone cannot be a meaningful basis for measuring people’s life; so she outlines the three elements that would be useful to understand the economic impact on people life:</a:t>
            </a:r>
          </a:p>
          <a:p>
            <a:r>
              <a:rPr lang="en-SG" i="1" dirty="0"/>
              <a:t>Quality of life</a:t>
            </a:r>
            <a:r>
              <a:rPr lang="en-SG" dirty="0"/>
              <a:t>: generally, as we mentioned, Buddhist idea proposes a simple solution to our daily life: minimizing suffering and maximizing happiness; but the basis of that solution is that people get their daily necessities such as food and clothes first; based on that, some sort of comforts are also necessary for people to lead a life of happiness and joy – quality of life;</a:t>
            </a:r>
          </a:p>
          <a:p>
            <a:r>
              <a:rPr lang="en-SG" i="1" dirty="0"/>
              <a:t>Shared prosperity</a:t>
            </a:r>
            <a:r>
              <a:rPr lang="en-SG" dirty="0"/>
              <a:t>: again, as we mentioned, completed equality is too ideal to be feasible and may even detrimental to a functional society; but reducing the gap between rich and poor to sustainable level is another basis for a well-functional society;</a:t>
            </a:r>
          </a:p>
          <a:p>
            <a:r>
              <a:rPr lang="en-SG" i="1" dirty="0"/>
              <a:t>Sustainability</a:t>
            </a:r>
            <a:r>
              <a:rPr lang="en-SG" dirty="0"/>
              <a:t>: by a more equal distribution system, economic prosperity can be shared by individuals in the society; but sustainability also means that due necessary attention should be paid to natural world and natural resources; this is the third element for measuring life in a society;</a:t>
            </a:r>
          </a:p>
        </p:txBody>
      </p:sp>
    </p:spTree>
    <p:extLst>
      <p:ext uri="{BB962C8B-B14F-4D97-AF65-F5344CB8AC3E}">
        <p14:creationId xmlns:p14="http://schemas.microsoft.com/office/powerpoint/2010/main" val="1181688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78384-7502-488A-8FD5-FAF3D97D8FFB}"/>
              </a:ext>
            </a:extLst>
          </p:cNvPr>
          <p:cNvSpPr>
            <a:spLocks noGrp="1"/>
          </p:cNvSpPr>
          <p:nvPr>
            <p:ph type="title"/>
          </p:nvPr>
        </p:nvSpPr>
        <p:spPr/>
        <p:txBody>
          <a:bodyPr>
            <a:normAutofit fontScale="90000"/>
          </a:bodyPr>
          <a:lstStyle/>
          <a:p>
            <a:r>
              <a:rPr lang="en-SG" dirty="0"/>
              <a:t>Elements for measuring life</a:t>
            </a:r>
            <a:r>
              <a:rPr lang="en-SG" sz="1800" dirty="0"/>
              <a:t>: as we mentioned in the previous slide, GDP cannot be the sole basis for measuring life, because it would be meaningless to measure life without paying the attention to the real people whose life are actually measured, but not those lifeless figures; so quality of life, sustainability and shared prosperity are the important elements for measuring life;</a:t>
            </a:r>
          </a:p>
        </p:txBody>
      </p:sp>
      <p:graphicFrame>
        <p:nvGraphicFramePr>
          <p:cNvPr id="4" name="Content Placeholder 3">
            <a:extLst>
              <a:ext uri="{FF2B5EF4-FFF2-40B4-BE49-F238E27FC236}">
                <a16:creationId xmlns:a16="http://schemas.microsoft.com/office/drawing/2014/main" id="{09535CB1-51D5-4524-9D35-DB7D9E2100F7}"/>
              </a:ext>
            </a:extLst>
          </p:cNvPr>
          <p:cNvGraphicFramePr>
            <a:graphicFrameLocks noGrp="1"/>
          </p:cNvGraphicFramePr>
          <p:nvPr>
            <p:ph idx="1"/>
            <p:extLst>
              <p:ext uri="{D42A27DB-BD31-4B8C-83A1-F6EECF244321}">
                <p14:modId xmlns:p14="http://schemas.microsoft.com/office/powerpoint/2010/main" val="4206033618"/>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86076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0CCCF-22C7-489A-8551-C2BBFD9FC9CE}"/>
              </a:ext>
            </a:extLst>
          </p:cNvPr>
          <p:cNvSpPr>
            <a:spLocks noGrp="1"/>
          </p:cNvSpPr>
          <p:nvPr>
            <p:ph type="title"/>
          </p:nvPr>
        </p:nvSpPr>
        <p:spPr/>
        <p:txBody>
          <a:bodyPr/>
          <a:lstStyle/>
          <a:p>
            <a:r>
              <a:rPr lang="en-SG" dirty="0"/>
              <a:t>GDP: pros and cons</a:t>
            </a:r>
          </a:p>
        </p:txBody>
      </p:sp>
      <p:sp>
        <p:nvSpPr>
          <p:cNvPr id="3" name="Content Placeholder 2">
            <a:extLst>
              <a:ext uri="{FF2B5EF4-FFF2-40B4-BE49-F238E27FC236}">
                <a16:creationId xmlns:a16="http://schemas.microsoft.com/office/drawing/2014/main" id="{4ADA9FF8-FDE2-4D76-9537-E39CD995957A}"/>
              </a:ext>
            </a:extLst>
          </p:cNvPr>
          <p:cNvSpPr>
            <a:spLocks noGrp="1"/>
          </p:cNvSpPr>
          <p:nvPr>
            <p:ph idx="1"/>
          </p:nvPr>
        </p:nvSpPr>
        <p:spPr/>
        <p:txBody>
          <a:bodyPr>
            <a:normAutofit fontScale="70000" lnSpcReduction="20000"/>
          </a:bodyPr>
          <a:lstStyle/>
          <a:p>
            <a:r>
              <a:rPr lang="en-SG" dirty="0"/>
              <a:t>In macroeconomics, GDP is a good tool to measure and assess the overall economic performance of a region or a country; for instance, you may think that a 3% annual growth is not very impressive, but a continued 2.5% increase for a decade would be a 25% increase, if such a sustained increased can be achieved; in less than half a century, or 40 years, you would have a 100% increase of the overall GDP; this means that the figures are not bad at all;</a:t>
            </a:r>
          </a:p>
          <a:p>
            <a:r>
              <a:rPr lang="en-SG" dirty="0"/>
              <a:t>But suppose that after a recession and an economy shrunk by 38%, the economy picked up by 40% in the first year of recovery, and then continues at 2% growth annually since the 2</a:t>
            </a:r>
            <a:r>
              <a:rPr lang="en-SG" baseline="30000" dirty="0"/>
              <a:t>nd</a:t>
            </a:r>
            <a:r>
              <a:rPr lang="en-SG" dirty="0"/>
              <a:t> year of recovery, the numbers appeared to have become more complicated; </a:t>
            </a:r>
          </a:p>
          <a:p>
            <a:r>
              <a:rPr lang="en-SG" dirty="0"/>
              <a:t>And also, as Clair Brown pointed out, GDP growth is the sum total of the </a:t>
            </a:r>
            <a:r>
              <a:rPr lang="en-SG" i="1" dirty="0"/>
              <a:t>gross domestic production</a:t>
            </a:r>
            <a:r>
              <a:rPr lang="en-SG" dirty="0"/>
              <a:t> but a careful look at the breakdowns might paint a very different picture; for instance, the CO</a:t>
            </a:r>
            <a:r>
              <a:rPr lang="en-SG" dirty="0">
                <a:latin typeface="Times New Roman" panose="02020603050405020304" pitchFamily="18" charset="0"/>
                <a:cs typeface="Times New Roman" panose="02020603050405020304" pitchFamily="18" charset="0"/>
              </a:rPr>
              <a:t>₂</a:t>
            </a:r>
            <a:r>
              <a:rPr lang="en-SG" dirty="0"/>
              <a:t> emission, the use of fossil fuels, and the cost of the negative externalities, among other things would render the GDP less impressive than its figure tells us;</a:t>
            </a:r>
          </a:p>
        </p:txBody>
      </p:sp>
    </p:spTree>
    <p:extLst>
      <p:ext uri="{BB962C8B-B14F-4D97-AF65-F5344CB8AC3E}">
        <p14:creationId xmlns:p14="http://schemas.microsoft.com/office/powerpoint/2010/main" val="12712301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Custom 6">
      <a:majorFont>
        <a:latin typeface="Times New Roman"/>
        <a:ea typeface="新宋体"/>
        <a:cs typeface=""/>
      </a:majorFont>
      <a:minorFont>
        <a:latin typeface="Times New Roman"/>
        <a:ea typeface="新宋体"/>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2872</TotalTime>
  <Words>2690</Words>
  <Application>Microsoft Office PowerPoint</Application>
  <PresentationFormat>On-screen Show (4:3)</PresentationFormat>
  <Paragraphs>77</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Times New Roman</vt:lpstr>
      <vt:lpstr>Office Theme</vt:lpstr>
      <vt:lpstr>Lecture 13: Economics and Measuring the Standard of Living</vt:lpstr>
      <vt:lpstr>Right means of living: right livelihood</vt:lpstr>
      <vt:lpstr>Buddhism and economics: as we have mentioned, there is no contradiction between the spiritual pursuit of Buddhist practice and the mundane pursuit of economic necessities or even wealth; but it must be also pointed out that for Buddhists, the three important issues of material wealth must be heeded: righteous means of wealth, righteous view of wealth and righteous distribution of wealth;</vt:lpstr>
      <vt:lpstr>Interdependence &amp; sustainability</vt:lpstr>
      <vt:lpstr>Holistic economic model: as we have also mentioned, the Buddhist holistic economic model places human beings or people in the centre of everything; so people are the end, and economic development is the means to serve that end – people; in addition to that, in Buddhist theory of interdependence, not only people and their self-ego are connected, but people and people, and the natural world are dependent of each other; as a result, sustainable development is not only a requirement but it should be the basis of the economic development;</vt:lpstr>
      <vt:lpstr>Measuring life: the whole picture</vt:lpstr>
      <vt:lpstr>Measuring life: three elements</vt:lpstr>
      <vt:lpstr>Elements for measuring life: as we mentioned in the previous slide, GDP cannot be the sole basis for measuring life, because it would be meaningless to measure life without paying the attention to the real people whose life are actually measured, but not those lifeless figures; so quality of life, sustainability and shared prosperity are the important elements for measuring life;</vt:lpstr>
      <vt:lpstr>GDP: pros and cons</vt:lpstr>
      <vt:lpstr>GDP and its components: if GDP is to be increased, then resources must be utilized, and some form of externalities, such as environment cost, would incur; how the GDP is distributed and to what extent people are profited from it is also a matter of complicated calculation; for instance, Clair Brown pointed out that in 2005 the Hurricane Katrina cost more than 1000 people’s life, plus other damages; when more than 160 billion dollars were spent on relief works, those numbers actually were added to the GDP, which made it mysteriously increase rather than shrinking;</vt:lpstr>
      <vt:lpstr>Different measurements</vt:lpstr>
      <vt:lpstr>Measuring life and happiness? As we said, even though life and happiness cannot be meaningfully measured, some systems seem to be reflecting standard of living better than others; of course standard of living may not important to some people; still, it is one of the crucially important elements that a meaningful life can be established; </vt:lpstr>
      <vt:lpstr>A simple comparison</vt:lpstr>
      <vt:lpstr>Two kinds of happiness</vt:lpstr>
      <vt:lpstr>Cantril Ladder and its measurement</vt:lpstr>
      <vt:lpstr>Summary and facts-check</vt:lpstr>
      <vt:lpstr>Exercises: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[BCS Lecturer] Ven Chuan Qing</dc:creator>
  <cp:lastModifiedBy>[BCS Lecturer] Ven Chuan Qing</cp:lastModifiedBy>
  <cp:revision>46</cp:revision>
  <dcterms:created xsi:type="dcterms:W3CDTF">2020-11-14T06:04:39Z</dcterms:created>
  <dcterms:modified xsi:type="dcterms:W3CDTF">2020-11-18T08:14:57Z</dcterms:modified>
</cp:coreProperties>
</file>