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7" r:id="rId4"/>
    <p:sldId id="266" r:id="rId5"/>
    <p:sldId id="259" r:id="rId6"/>
    <p:sldId id="260" r:id="rId7"/>
    <p:sldId id="261" r:id="rId8"/>
    <p:sldId id="262" r:id="rId9"/>
    <p:sldId id="263" r:id="rId10"/>
    <p:sldId id="264" r:id="rId11"/>
    <p:sldId id="257" r:id="rId12"/>
    <p:sldId id="258"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D00DDD-D55E-4F92-AF05-50FC699E095B}" type="doc">
      <dgm:prSet loTypeId="urn:microsoft.com/office/officeart/2005/8/layout/process3" loCatId="process" qsTypeId="urn:microsoft.com/office/officeart/2005/8/quickstyle/simple1" qsCatId="simple" csTypeId="urn:microsoft.com/office/officeart/2005/8/colors/colorful4" csCatId="colorful" phldr="1"/>
      <dgm:spPr/>
      <dgm:t>
        <a:bodyPr/>
        <a:lstStyle/>
        <a:p>
          <a:endParaRPr lang="en-SG"/>
        </a:p>
      </dgm:t>
    </dgm:pt>
    <dgm:pt modelId="{238601CA-3CD5-459F-BD60-B9740A3FA7B5}">
      <dgm:prSet phldrT="[Text]"/>
      <dgm:spPr/>
      <dgm:t>
        <a:bodyPr/>
        <a:lstStyle/>
        <a:p>
          <a:r>
            <a:rPr lang="en-SG" dirty="0" err="1"/>
            <a:t>Dignaga</a:t>
          </a:r>
          <a:endParaRPr lang="en-SG" dirty="0"/>
        </a:p>
      </dgm:t>
    </dgm:pt>
    <dgm:pt modelId="{DCAE5CE4-ABAF-4210-BA89-C4D7F579EAFA}" type="parTrans" cxnId="{FD6BAA26-AA42-4FD6-9B9A-3D1812845BB8}">
      <dgm:prSet/>
      <dgm:spPr/>
      <dgm:t>
        <a:bodyPr/>
        <a:lstStyle/>
        <a:p>
          <a:endParaRPr lang="en-SG"/>
        </a:p>
      </dgm:t>
    </dgm:pt>
    <dgm:pt modelId="{7ECF55C3-6861-4CCE-934B-84C787FA6546}" type="sibTrans" cxnId="{FD6BAA26-AA42-4FD6-9B9A-3D1812845BB8}">
      <dgm:prSet/>
      <dgm:spPr/>
      <dgm:t>
        <a:bodyPr/>
        <a:lstStyle/>
        <a:p>
          <a:endParaRPr lang="en-SG"/>
        </a:p>
      </dgm:t>
    </dgm:pt>
    <dgm:pt modelId="{9B26FD08-43A2-4D50-BD95-D818A5A1D047}">
      <dgm:prSet phldrT="[Text]"/>
      <dgm:spPr/>
      <dgm:t>
        <a:bodyPr/>
        <a:lstStyle/>
        <a:p>
          <a:r>
            <a:rPr lang="en-SG" dirty="0" err="1"/>
            <a:t>Vyapti</a:t>
          </a:r>
          <a:endParaRPr lang="en-SG" dirty="0"/>
        </a:p>
      </dgm:t>
    </dgm:pt>
    <dgm:pt modelId="{AF7BE580-90A1-4AF7-A069-EB5AA57A4F87}" type="parTrans" cxnId="{73368F39-CBDF-4B42-B0C0-B1F8F4CDB75D}">
      <dgm:prSet/>
      <dgm:spPr/>
      <dgm:t>
        <a:bodyPr/>
        <a:lstStyle/>
        <a:p>
          <a:endParaRPr lang="en-SG"/>
        </a:p>
      </dgm:t>
    </dgm:pt>
    <dgm:pt modelId="{D5193ED0-DE5F-4A92-B0C5-A5487C8104DC}" type="sibTrans" cxnId="{73368F39-CBDF-4B42-B0C0-B1F8F4CDB75D}">
      <dgm:prSet/>
      <dgm:spPr/>
      <dgm:t>
        <a:bodyPr/>
        <a:lstStyle/>
        <a:p>
          <a:endParaRPr lang="en-SG"/>
        </a:p>
      </dgm:t>
    </dgm:pt>
    <dgm:pt modelId="{60950905-AA3D-40C8-9252-17A973456CEB}">
      <dgm:prSet phldrT="[Text]"/>
      <dgm:spPr/>
      <dgm:t>
        <a:bodyPr/>
        <a:lstStyle/>
        <a:p>
          <a:r>
            <a:rPr lang="en-SG" dirty="0" err="1"/>
            <a:t>Dharmakirti</a:t>
          </a:r>
          <a:endParaRPr lang="en-SG" dirty="0"/>
        </a:p>
      </dgm:t>
    </dgm:pt>
    <dgm:pt modelId="{445612CE-36DB-4753-8F82-8A9F313C7206}" type="parTrans" cxnId="{549C0ADF-D6A3-48D2-9A7E-8F602FE73344}">
      <dgm:prSet/>
      <dgm:spPr/>
      <dgm:t>
        <a:bodyPr/>
        <a:lstStyle/>
        <a:p>
          <a:endParaRPr lang="en-SG"/>
        </a:p>
      </dgm:t>
    </dgm:pt>
    <dgm:pt modelId="{E0D75F09-5C01-4760-81AE-B9DEC8186587}" type="sibTrans" cxnId="{549C0ADF-D6A3-48D2-9A7E-8F602FE73344}">
      <dgm:prSet/>
      <dgm:spPr/>
      <dgm:t>
        <a:bodyPr/>
        <a:lstStyle/>
        <a:p>
          <a:endParaRPr lang="en-SG"/>
        </a:p>
      </dgm:t>
    </dgm:pt>
    <dgm:pt modelId="{A94F3059-E365-4CD7-B50A-E1A1E42EB080}">
      <dgm:prSet phldrT="[Text]"/>
      <dgm:spPr/>
      <dgm:t>
        <a:bodyPr/>
        <a:lstStyle/>
        <a:p>
          <a:r>
            <a:rPr lang="en-SG" i="1" dirty="0"/>
            <a:t>Only</a:t>
          </a:r>
          <a:r>
            <a:rPr lang="en-SG" dirty="0"/>
            <a:t> in the subject</a:t>
          </a:r>
        </a:p>
      </dgm:t>
    </dgm:pt>
    <dgm:pt modelId="{1CE951A6-0D7F-4A64-9643-911D9BEDF169}" type="parTrans" cxnId="{B75A2F07-B1DB-4004-8463-C9AFB5220EA7}">
      <dgm:prSet/>
      <dgm:spPr/>
      <dgm:t>
        <a:bodyPr/>
        <a:lstStyle/>
        <a:p>
          <a:endParaRPr lang="en-SG"/>
        </a:p>
      </dgm:t>
    </dgm:pt>
    <dgm:pt modelId="{B91F4D0F-382B-4C2E-8C5F-D88F0F2C33BE}" type="sibTrans" cxnId="{B75A2F07-B1DB-4004-8463-C9AFB5220EA7}">
      <dgm:prSet/>
      <dgm:spPr/>
      <dgm:t>
        <a:bodyPr/>
        <a:lstStyle/>
        <a:p>
          <a:endParaRPr lang="en-SG"/>
        </a:p>
      </dgm:t>
    </dgm:pt>
    <dgm:pt modelId="{D8785B4E-A8AE-4009-90C7-7E2607E88502}">
      <dgm:prSet phldrT="[Text]"/>
      <dgm:spPr/>
      <dgm:t>
        <a:bodyPr/>
        <a:lstStyle/>
        <a:p>
          <a:r>
            <a:rPr lang="en-SG" dirty="0"/>
            <a:t>Modern interpretations</a:t>
          </a:r>
        </a:p>
      </dgm:t>
    </dgm:pt>
    <dgm:pt modelId="{323AEC42-581D-4293-BC18-D2B15FC3D05E}" type="parTrans" cxnId="{C5CDF5C6-3842-421C-9EEE-DD3BDBE36A19}">
      <dgm:prSet/>
      <dgm:spPr/>
      <dgm:t>
        <a:bodyPr/>
        <a:lstStyle/>
        <a:p>
          <a:endParaRPr lang="en-SG"/>
        </a:p>
      </dgm:t>
    </dgm:pt>
    <dgm:pt modelId="{70E0FE18-6A01-4BB6-A2D9-66A02557BA91}" type="sibTrans" cxnId="{C5CDF5C6-3842-421C-9EEE-DD3BDBE36A19}">
      <dgm:prSet/>
      <dgm:spPr/>
      <dgm:t>
        <a:bodyPr/>
        <a:lstStyle/>
        <a:p>
          <a:endParaRPr lang="en-SG"/>
        </a:p>
      </dgm:t>
    </dgm:pt>
    <dgm:pt modelId="{6B40783C-D414-4208-B3EB-0C975AAE6501}">
      <dgm:prSet phldrT="[Text]"/>
      <dgm:spPr/>
      <dgm:t>
        <a:bodyPr/>
        <a:lstStyle/>
        <a:p>
          <a:r>
            <a:rPr lang="en-SG" i="1" dirty="0"/>
            <a:t>Wholly</a:t>
          </a:r>
          <a:r>
            <a:rPr lang="en-SG" dirty="0"/>
            <a:t> in the subject</a:t>
          </a:r>
        </a:p>
      </dgm:t>
    </dgm:pt>
    <dgm:pt modelId="{F37D62F9-7864-4123-9DB9-71A7891EE160}" type="parTrans" cxnId="{A15818C0-D3BC-4EE7-9ED7-09DC53532988}">
      <dgm:prSet/>
      <dgm:spPr/>
      <dgm:t>
        <a:bodyPr/>
        <a:lstStyle/>
        <a:p>
          <a:endParaRPr lang="en-SG"/>
        </a:p>
      </dgm:t>
    </dgm:pt>
    <dgm:pt modelId="{8EC69A99-D1B0-453A-B61A-78944B2A2B07}" type="sibTrans" cxnId="{A15818C0-D3BC-4EE7-9ED7-09DC53532988}">
      <dgm:prSet/>
      <dgm:spPr/>
      <dgm:t>
        <a:bodyPr/>
        <a:lstStyle/>
        <a:p>
          <a:endParaRPr lang="en-SG"/>
        </a:p>
      </dgm:t>
    </dgm:pt>
    <dgm:pt modelId="{1D7E88A4-C671-409F-B57F-540BF6B5A91B}">
      <dgm:prSet phldrT="[Text]"/>
      <dgm:spPr/>
      <dgm:t>
        <a:bodyPr/>
        <a:lstStyle/>
        <a:p>
          <a:r>
            <a:rPr lang="en-SG" dirty="0" err="1"/>
            <a:t>Sapaksa</a:t>
          </a:r>
          <a:endParaRPr lang="en-SG" dirty="0"/>
        </a:p>
      </dgm:t>
    </dgm:pt>
    <dgm:pt modelId="{98DB9BCB-183B-4819-BEA7-9FC311D4B70E}" type="parTrans" cxnId="{AB4016C9-0864-4BB1-A250-6C30716F6F5C}">
      <dgm:prSet/>
      <dgm:spPr/>
      <dgm:t>
        <a:bodyPr/>
        <a:lstStyle/>
        <a:p>
          <a:endParaRPr lang="en-SG"/>
        </a:p>
      </dgm:t>
    </dgm:pt>
    <dgm:pt modelId="{EE42B05A-2F18-4816-98AE-406926E6E193}" type="sibTrans" cxnId="{AB4016C9-0864-4BB1-A250-6C30716F6F5C}">
      <dgm:prSet/>
      <dgm:spPr/>
      <dgm:t>
        <a:bodyPr/>
        <a:lstStyle/>
        <a:p>
          <a:endParaRPr lang="en-SG"/>
        </a:p>
      </dgm:t>
    </dgm:pt>
    <dgm:pt modelId="{E11B80E6-DF7B-4680-8FB4-B7052481A495}">
      <dgm:prSet phldrT="[Text]"/>
      <dgm:spPr/>
      <dgm:t>
        <a:bodyPr/>
        <a:lstStyle/>
        <a:p>
          <a:r>
            <a:rPr lang="en-SG" dirty="0" err="1"/>
            <a:t>Vipaksa</a:t>
          </a:r>
          <a:endParaRPr lang="en-SG" dirty="0"/>
        </a:p>
      </dgm:t>
    </dgm:pt>
    <dgm:pt modelId="{22C58FBF-ACFC-4877-BBA0-580468D81D1A}" type="parTrans" cxnId="{2781FD69-2171-4ED7-9035-1A9C8A800879}">
      <dgm:prSet/>
      <dgm:spPr/>
      <dgm:t>
        <a:bodyPr/>
        <a:lstStyle/>
        <a:p>
          <a:endParaRPr lang="en-SG"/>
        </a:p>
      </dgm:t>
    </dgm:pt>
    <dgm:pt modelId="{7662DB7B-90DC-4243-9C85-1FC0FE3AEF95}" type="sibTrans" cxnId="{2781FD69-2171-4ED7-9035-1A9C8A800879}">
      <dgm:prSet/>
      <dgm:spPr/>
      <dgm:t>
        <a:bodyPr/>
        <a:lstStyle/>
        <a:p>
          <a:endParaRPr lang="en-SG"/>
        </a:p>
      </dgm:t>
    </dgm:pt>
    <dgm:pt modelId="{8AA3F2B3-20F8-4DB4-839B-AB94454B9AAF}">
      <dgm:prSet phldrT="[Text]"/>
      <dgm:spPr/>
      <dgm:t>
        <a:bodyPr/>
        <a:lstStyle/>
        <a:p>
          <a:r>
            <a:rPr lang="en-SG" i="1" dirty="0"/>
            <a:t>Only</a:t>
          </a:r>
          <a:r>
            <a:rPr lang="en-SG" dirty="0"/>
            <a:t> in the similar examples</a:t>
          </a:r>
        </a:p>
      </dgm:t>
    </dgm:pt>
    <dgm:pt modelId="{0B6E2DB4-5C23-45C1-9E29-415881733DD4}" type="parTrans" cxnId="{F5ED34FB-E314-4879-A802-1AF2A3E0C8AE}">
      <dgm:prSet/>
      <dgm:spPr/>
      <dgm:t>
        <a:bodyPr/>
        <a:lstStyle/>
        <a:p>
          <a:endParaRPr lang="en-SG"/>
        </a:p>
      </dgm:t>
    </dgm:pt>
    <dgm:pt modelId="{901FE256-1024-4773-AC72-B24700ECB518}" type="sibTrans" cxnId="{F5ED34FB-E314-4879-A802-1AF2A3E0C8AE}">
      <dgm:prSet/>
      <dgm:spPr/>
      <dgm:t>
        <a:bodyPr/>
        <a:lstStyle/>
        <a:p>
          <a:endParaRPr lang="en-SG"/>
        </a:p>
      </dgm:t>
    </dgm:pt>
    <dgm:pt modelId="{C6BD4FEA-AEF6-4A93-9D71-23D339827B08}">
      <dgm:prSet phldrT="[Text]"/>
      <dgm:spPr/>
      <dgm:t>
        <a:bodyPr/>
        <a:lstStyle/>
        <a:p>
          <a:r>
            <a:rPr lang="en-SG" i="1" dirty="0"/>
            <a:t>Never</a:t>
          </a:r>
          <a:r>
            <a:rPr lang="en-SG" dirty="0"/>
            <a:t> in the dissimilar examples</a:t>
          </a:r>
        </a:p>
      </dgm:t>
    </dgm:pt>
    <dgm:pt modelId="{8F8140B9-84FC-4272-9ED4-A0AAB79AA690}" type="parTrans" cxnId="{F071D7A6-B4CF-4C3D-8B1B-FDB38C28A5E4}">
      <dgm:prSet/>
      <dgm:spPr/>
      <dgm:t>
        <a:bodyPr/>
        <a:lstStyle/>
        <a:p>
          <a:endParaRPr lang="en-SG"/>
        </a:p>
      </dgm:t>
    </dgm:pt>
    <dgm:pt modelId="{75FD1433-0F47-4BE6-A615-AF38BF5DA2DC}" type="sibTrans" cxnId="{F071D7A6-B4CF-4C3D-8B1B-FDB38C28A5E4}">
      <dgm:prSet/>
      <dgm:spPr/>
      <dgm:t>
        <a:bodyPr/>
        <a:lstStyle/>
        <a:p>
          <a:endParaRPr lang="en-SG"/>
        </a:p>
      </dgm:t>
    </dgm:pt>
    <dgm:pt modelId="{8D2CB432-8D67-4DD0-BDF9-F149F100ACCE}">
      <dgm:prSet phldrT="[Text]"/>
      <dgm:spPr/>
      <dgm:t>
        <a:bodyPr/>
        <a:lstStyle/>
        <a:p>
          <a:r>
            <a:rPr lang="en-SG" i="1" dirty="0"/>
            <a:t>Only</a:t>
          </a:r>
          <a:r>
            <a:rPr lang="en-SG" dirty="0"/>
            <a:t> in the similar examples</a:t>
          </a:r>
        </a:p>
      </dgm:t>
    </dgm:pt>
    <dgm:pt modelId="{EFE44716-E98C-4765-ADD1-45B2B4A4AD6F}" type="parTrans" cxnId="{82A9550B-0484-445D-849E-6A9A57063E3B}">
      <dgm:prSet/>
      <dgm:spPr/>
      <dgm:t>
        <a:bodyPr/>
        <a:lstStyle/>
        <a:p>
          <a:endParaRPr lang="en-SG"/>
        </a:p>
      </dgm:t>
    </dgm:pt>
    <dgm:pt modelId="{A4FAFFD8-F8F8-43CC-B9D7-F52D3B12CEF7}" type="sibTrans" cxnId="{82A9550B-0484-445D-849E-6A9A57063E3B}">
      <dgm:prSet/>
      <dgm:spPr/>
      <dgm:t>
        <a:bodyPr/>
        <a:lstStyle/>
        <a:p>
          <a:endParaRPr lang="en-SG"/>
        </a:p>
      </dgm:t>
    </dgm:pt>
    <dgm:pt modelId="{6C81CD98-69BF-4701-840A-0A7176CB497D}">
      <dgm:prSet phldrT="[Text]"/>
      <dgm:spPr/>
      <dgm:t>
        <a:bodyPr/>
        <a:lstStyle/>
        <a:p>
          <a:r>
            <a:rPr lang="en-SG" i="1" dirty="0"/>
            <a:t>Never</a:t>
          </a:r>
          <a:r>
            <a:rPr lang="en-SG" dirty="0"/>
            <a:t> in the dissimilar examples</a:t>
          </a:r>
        </a:p>
      </dgm:t>
    </dgm:pt>
    <dgm:pt modelId="{B4F3D796-2259-47C3-AC12-2A27F04DB726}" type="parTrans" cxnId="{3FA5F456-0687-4028-8AD1-A321ACB10CB6}">
      <dgm:prSet/>
      <dgm:spPr/>
      <dgm:t>
        <a:bodyPr/>
        <a:lstStyle/>
        <a:p>
          <a:endParaRPr lang="en-SG"/>
        </a:p>
      </dgm:t>
    </dgm:pt>
    <dgm:pt modelId="{247AF028-FF41-4FAF-98AD-E11E5DDD8D02}" type="sibTrans" cxnId="{3FA5F456-0687-4028-8AD1-A321ACB10CB6}">
      <dgm:prSet/>
      <dgm:spPr/>
      <dgm:t>
        <a:bodyPr/>
        <a:lstStyle/>
        <a:p>
          <a:endParaRPr lang="en-SG"/>
        </a:p>
      </dgm:t>
    </dgm:pt>
    <dgm:pt modelId="{058DFD5A-8351-45EE-82E4-A477A1B7A4A6}" type="pres">
      <dgm:prSet presAssocID="{A1D00DDD-D55E-4F92-AF05-50FC699E095B}" presName="linearFlow" presStyleCnt="0">
        <dgm:presLayoutVars>
          <dgm:dir/>
          <dgm:animLvl val="lvl"/>
          <dgm:resizeHandles val="exact"/>
        </dgm:presLayoutVars>
      </dgm:prSet>
      <dgm:spPr/>
    </dgm:pt>
    <dgm:pt modelId="{ABBC7A5F-0D50-4654-AF6D-BA8288C5D247}" type="pres">
      <dgm:prSet presAssocID="{238601CA-3CD5-459F-BD60-B9740A3FA7B5}" presName="composite" presStyleCnt="0"/>
      <dgm:spPr/>
    </dgm:pt>
    <dgm:pt modelId="{62582294-0BD8-454D-BE7B-2F5295E0F366}" type="pres">
      <dgm:prSet presAssocID="{238601CA-3CD5-459F-BD60-B9740A3FA7B5}" presName="parTx" presStyleLbl="node1" presStyleIdx="0" presStyleCnt="3">
        <dgm:presLayoutVars>
          <dgm:chMax val="0"/>
          <dgm:chPref val="0"/>
          <dgm:bulletEnabled val="1"/>
        </dgm:presLayoutVars>
      </dgm:prSet>
      <dgm:spPr/>
    </dgm:pt>
    <dgm:pt modelId="{F98ABEA4-7507-4C2C-B096-F943C70A255C}" type="pres">
      <dgm:prSet presAssocID="{238601CA-3CD5-459F-BD60-B9740A3FA7B5}" presName="parSh" presStyleLbl="node1" presStyleIdx="0" presStyleCnt="3"/>
      <dgm:spPr/>
    </dgm:pt>
    <dgm:pt modelId="{53E97C08-2D2E-4695-B1F5-14EC4C6CD0CC}" type="pres">
      <dgm:prSet presAssocID="{238601CA-3CD5-459F-BD60-B9740A3FA7B5}" presName="desTx" presStyleLbl="fgAcc1" presStyleIdx="0" presStyleCnt="3">
        <dgm:presLayoutVars>
          <dgm:bulletEnabled val="1"/>
        </dgm:presLayoutVars>
      </dgm:prSet>
      <dgm:spPr/>
    </dgm:pt>
    <dgm:pt modelId="{B5EFC52F-D1CA-4E2B-8B09-C6E3481A8042}" type="pres">
      <dgm:prSet presAssocID="{7ECF55C3-6861-4CCE-934B-84C787FA6546}" presName="sibTrans" presStyleLbl="sibTrans2D1" presStyleIdx="0" presStyleCnt="2"/>
      <dgm:spPr/>
    </dgm:pt>
    <dgm:pt modelId="{E6D75DC4-5CA1-44AC-A71D-35EC159A8C24}" type="pres">
      <dgm:prSet presAssocID="{7ECF55C3-6861-4CCE-934B-84C787FA6546}" presName="connTx" presStyleLbl="sibTrans2D1" presStyleIdx="0" presStyleCnt="2"/>
      <dgm:spPr/>
    </dgm:pt>
    <dgm:pt modelId="{A80D6A07-1482-4511-9286-DA749F10C1EA}" type="pres">
      <dgm:prSet presAssocID="{60950905-AA3D-40C8-9252-17A973456CEB}" presName="composite" presStyleCnt="0"/>
      <dgm:spPr/>
    </dgm:pt>
    <dgm:pt modelId="{8D5FA3EF-25DB-4BD2-A287-8D6F397782B4}" type="pres">
      <dgm:prSet presAssocID="{60950905-AA3D-40C8-9252-17A973456CEB}" presName="parTx" presStyleLbl="node1" presStyleIdx="0" presStyleCnt="3">
        <dgm:presLayoutVars>
          <dgm:chMax val="0"/>
          <dgm:chPref val="0"/>
          <dgm:bulletEnabled val="1"/>
        </dgm:presLayoutVars>
      </dgm:prSet>
      <dgm:spPr/>
    </dgm:pt>
    <dgm:pt modelId="{175E39FC-E232-494A-9D25-DA2531E8CDD7}" type="pres">
      <dgm:prSet presAssocID="{60950905-AA3D-40C8-9252-17A973456CEB}" presName="parSh" presStyleLbl="node1" presStyleIdx="1" presStyleCnt="3"/>
      <dgm:spPr/>
    </dgm:pt>
    <dgm:pt modelId="{34FA06FB-05E8-423D-B05A-A4CE13653257}" type="pres">
      <dgm:prSet presAssocID="{60950905-AA3D-40C8-9252-17A973456CEB}" presName="desTx" presStyleLbl="fgAcc1" presStyleIdx="1" presStyleCnt="3">
        <dgm:presLayoutVars>
          <dgm:bulletEnabled val="1"/>
        </dgm:presLayoutVars>
      </dgm:prSet>
      <dgm:spPr/>
    </dgm:pt>
    <dgm:pt modelId="{C581138C-8E7A-448B-B4DB-5C6877C76323}" type="pres">
      <dgm:prSet presAssocID="{E0D75F09-5C01-4760-81AE-B9DEC8186587}" presName="sibTrans" presStyleLbl="sibTrans2D1" presStyleIdx="1" presStyleCnt="2"/>
      <dgm:spPr/>
    </dgm:pt>
    <dgm:pt modelId="{E2FD4D82-9689-4D4C-BFCA-11D05DB1B093}" type="pres">
      <dgm:prSet presAssocID="{E0D75F09-5C01-4760-81AE-B9DEC8186587}" presName="connTx" presStyleLbl="sibTrans2D1" presStyleIdx="1" presStyleCnt="2"/>
      <dgm:spPr/>
    </dgm:pt>
    <dgm:pt modelId="{2E882E14-E854-40E7-B29F-7932466AEE60}" type="pres">
      <dgm:prSet presAssocID="{D8785B4E-A8AE-4009-90C7-7E2607E88502}" presName="composite" presStyleCnt="0"/>
      <dgm:spPr/>
    </dgm:pt>
    <dgm:pt modelId="{DFA3C60A-95EC-4B02-9EA5-43807453B110}" type="pres">
      <dgm:prSet presAssocID="{D8785B4E-A8AE-4009-90C7-7E2607E88502}" presName="parTx" presStyleLbl="node1" presStyleIdx="1" presStyleCnt="3">
        <dgm:presLayoutVars>
          <dgm:chMax val="0"/>
          <dgm:chPref val="0"/>
          <dgm:bulletEnabled val="1"/>
        </dgm:presLayoutVars>
      </dgm:prSet>
      <dgm:spPr/>
    </dgm:pt>
    <dgm:pt modelId="{CA8E860F-9E03-40FE-A1B8-91D18C0F3CF9}" type="pres">
      <dgm:prSet presAssocID="{D8785B4E-A8AE-4009-90C7-7E2607E88502}" presName="parSh" presStyleLbl="node1" presStyleIdx="2" presStyleCnt="3"/>
      <dgm:spPr/>
    </dgm:pt>
    <dgm:pt modelId="{9016CCF4-9DDB-4303-A989-A18F8CC3CD7F}" type="pres">
      <dgm:prSet presAssocID="{D8785B4E-A8AE-4009-90C7-7E2607E88502}" presName="desTx" presStyleLbl="fgAcc1" presStyleIdx="2" presStyleCnt="3">
        <dgm:presLayoutVars>
          <dgm:bulletEnabled val="1"/>
        </dgm:presLayoutVars>
      </dgm:prSet>
      <dgm:spPr/>
    </dgm:pt>
  </dgm:ptLst>
  <dgm:cxnLst>
    <dgm:cxn modelId="{B75A2F07-B1DB-4004-8463-C9AFB5220EA7}" srcId="{60950905-AA3D-40C8-9252-17A973456CEB}" destId="{A94F3059-E365-4CD7-B50A-E1A1E42EB080}" srcOrd="0" destOrd="0" parTransId="{1CE951A6-0D7F-4A64-9643-911D9BEDF169}" sibTransId="{B91F4D0F-382B-4C2E-8C5F-D88F0F2C33BE}"/>
    <dgm:cxn modelId="{E0758C0A-4596-485D-A5ED-1C5126F29FD3}" type="presOf" srcId="{D8785B4E-A8AE-4009-90C7-7E2607E88502}" destId="{DFA3C60A-95EC-4B02-9EA5-43807453B110}" srcOrd="0" destOrd="0" presId="urn:microsoft.com/office/officeart/2005/8/layout/process3"/>
    <dgm:cxn modelId="{82A9550B-0484-445D-849E-6A9A57063E3B}" srcId="{D8785B4E-A8AE-4009-90C7-7E2607E88502}" destId="{8D2CB432-8D67-4DD0-BDF9-F149F100ACCE}" srcOrd="1" destOrd="0" parTransId="{EFE44716-E98C-4765-ADD1-45B2B4A4AD6F}" sibTransId="{A4FAFFD8-F8F8-43CC-B9D7-F52D3B12CEF7}"/>
    <dgm:cxn modelId="{88811310-2FD1-4AD1-BFF5-95602B4030EF}" type="presOf" srcId="{60950905-AA3D-40C8-9252-17A973456CEB}" destId="{175E39FC-E232-494A-9D25-DA2531E8CDD7}" srcOrd="1" destOrd="0" presId="urn:microsoft.com/office/officeart/2005/8/layout/process3"/>
    <dgm:cxn modelId="{2F2F7D12-94A5-42B3-B4AC-D10B1DD027B0}" type="presOf" srcId="{1D7E88A4-C671-409F-B57F-540BF6B5A91B}" destId="{53E97C08-2D2E-4695-B1F5-14EC4C6CD0CC}" srcOrd="0" destOrd="1" presId="urn:microsoft.com/office/officeart/2005/8/layout/process3"/>
    <dgm:cxn modelId="{8262DB15-344F-4187-AFA8-548719EB7668}" type="presOf" srcId="{7ECF55C3-6861-4CCE-934B-84C787FA6546}" destId="{B5EFC52F-D1CA-4E2B-8B09-C6E3481A8042}" srcOrd="0" destOrd="0" presId="urn:microsoft.com/office/officeart/2005/8/layout/process3"/>
    <dgm:cxn modelId="{46F12716-4C3B-4068-849B-66B618967517}" type="presOf" srcId="{A94F3059-E365-4CD7-B50A-E1A1E42EB080}" destId="{34FA06FB-05E8-423D-B05A-A4CE13653257}" srcOrd="0" destOrd="0" presId="urn:microsoft.com/office/officeart/2005/8/layout/process3"/>
    <dgm:cxn modelId="{E9A68D16-22DD-4656-A857-91CE9CBB6F6F}" type="presOf" srcId="{60950905-AA3D-40C8-9252-17A973456CEB}" destId="{8D5FA3EF-25DB-4BD2-A287-8D6F397782B4}" srcOrd="0" destOrd="0" presId="urn:microsoft.com/office/officeart/2005/8/layout/process3"/>
    <dgm:cxn modelId="{D148CA22-CEB1-4A97-B2E8-AB2A43181BF0}" type="presOf" srcId="{D8785B4E-A8AE-4009-90C7-7E2607E88502}" destId="{CA8E860F-9E03-40FE-A1B8-91D18C0F3CF9}" srcOrd="1" destOrd="0" presId="urn:microsoft.com/office/officeart/2005/8/layout/process3"/>
    <dgm:cxn modelId="{54531C23-ACCD-4DC7-A918-AA05F2D2F7DB}" type="presOf" srcId="{6C81CD98-69BF-4701-840A-0A7176CB497D}" destId="{9016CCF4-9DDB-4303-A989-A18F8CC3CD7F}" srcOrd="0" destOrd="2" presId="urn:microsoft.com/office/officeart/2005/8/layout/process3"/>
    <dgm:cxn modelId="{FD6BAA26-AA42-4FD6-9B9A-3D1812845BB8}" srcId="{A1D00DDD-D55E-4F92-AF05-50FC699E095B}" destId="{238601CA-3CD5-459F-BD60-B9740A3FA7B5}" srcOrd="0" destOrd="0" parTransId="{DCAE5CE4-ABAF-4210-BA89-C4D7F579EAFA}" sibTransId="{7ECF55C3-6861-4CCE-934B-84C787FA6546}"/>
    <dgm:cxn modelId="{73368F39-CBDF-4B42-B0C0-B1F8F4CDB75D}" srcId="{238601CA-3CD5-459F-BD60-B9740A3FA7B5}" destId="{9B26FD08-43A2-4D50-BD95-D818A5A1D047}" srcOrd="0" destOrd="0" parTransId="{AF7BE580-90A1-4AF7-A069-EB5AA57A4F87}" sibTransId="{D5193ED0-DE5F-4A92-B0C5-A5487C8104DC}"/>
    <dgm:cxn modelId="{D18CA83B-524D-4D7A-844F-495DDCAABF12}" type="presOf" srcId="{7ECF55C3-6861-4CCE-934B-84C787FA6546}" destId="{E6D75DC4-5CA1-44AC-A71D-35EC159A8C24}" srcOrd="1" destOrd="0" presId="urn:microsoft.com/office/officeart/2005/8/layout/process3"/>
    <dgm:cxn modelId="{2BF8DB61-8B69-4C4F-A06F-C9DF9FF19B90}" type="presOf" srcId="{9B26FD08-43A2-4D50-BD95-D818A5A1D047}" destId="{53E97C08-2D2E-4695-B1F5-14EC4C6CD0CC}" srcOrd="0" destOrd="0" presId="urn:microsoft.com/office/officeart/2005/8/layout/process3"/>
    <dgm:cxn modelId="{6E38AA47-5405-4278-B36F-42FCDA2C0391}" type="presOf" srcId="{E11B80E6-DF7B-4680-8FB4-B7052481A495}" destId="{53E97C08-2D2E-4695-B1F5-14EC4C6CD0CC}" srcOrd="0" destOrd="2" presId="urn:microsoft.com/office/officeart/2005/8/layout/process3"/>
    <dgm:cxn modelId="{EFD0AC47-7BEB-4E8D-90DD-99E83B59EC01}" type="presOf" srcId="{C6BD4FEA-AEF6-4A93-9D71-23D339827B08}" destId="{34FA06FB-05E8-423D-B05A-A4CE13653257}" srcOrd="0" destOrd="2" presId="urn:microsoft.com/office/officeart/2005/8/layout/process3"/>
    <dgm:cxn modelId="{2781FD69-2171-4ED7-9035-1A9C8A800879}" srcId="{238601CA-3CD5-459F-BD60-B9740A3FA7B5}" destId="{E11B80E6-DF7B-4680-8FB4-B7052481A495}" srcOrd="2" destOrd="0" parTransId="{22C58FBF-ACFC-4877-BBA0-580468D81D1A}" sibTransId="{7662DB7B-90DC-4243-9C85-1FC0FE3AEF95}"/>
    <dgm:cxn modelId="{3FA5F456-0687-4028-8AD1-A321ACB10CB6}" srcId="{D8785B4E-A8AE-4009-90C7-7E2607E88502}" destId="{6C81CD98-69BF-4701-840A-0A7176CB497D}" srcOrd="2" destOrd="0" parTransId="{B4F3D796-2259-47C3-AC12-2A27F04DB726}" sibTransId="{247AF028-FF41-4FAF-98AD-E11E5DDD8D02}"/>
    <dgm:cxn modelId="{20791385-8FFD-4D3C-B033-DEC0A80E563B}" type="presOf" srcId="{A1D00DDD-D55E-4F92-AF05-50FC699E095B}" destId="{058DFD5A-8351-45EE-82E4-A477A1B7A4A6}" srcOrd="0" destOrd="0" presId="urn:microsoft.com/office/officeart/2005/8/layout/process3"/>
    <dgm:cxn modelId="{60515186-AE45-4241-A904-BDCE5DA26B9B}" type="presOf" srcId="{238601CA-3CD5-459F-BD60-B9740A3FA7B5}" destId="{62582294-0BD8-454D-BE7B-2F5295E0F366}" srcOrd="0" destOrd="0" presId="urn:microsoft.com/office/officeart/2005/8/layout/process3"/>
    <dgm:cxn modelId="{77D8AF87-F75A-4580-ADA3-4159792EBD0B}" type="presOf" srcId="{238601CA-3CD5-459F-BD60-B9740A3FA7B5}" destId="{F98ABEA4-7507-4C2C-B096-F943C70A255C}" srcOrd="1" destOrd="0" presId="urn:microsoft.com/office/officeart/2005/8/layout/process3"/>
    <dgm:cxn modelId="{7FEE2F92-411B-4B3C-B762-C82CCE57B5F5}" type="presOf" srcId="{8AA3F2B3-20F8-4DB4-839B-AB94454B9AAF}" destId="{34FA06FB-05E8-423D-B05A-A4CE13653257}" srcOrd="0" destOrd="1" presId="urn:microsoft.com/office/officeart/2005/8/layout/process3"/>
    <dgm:cxn modelId="{F071D7A6-B4CF-4C3D-8B1B-FDB38C28A5E4}" srcId="{60950905-AA3D-40C8-9252-17A973456CEB}" destId="{C6BD4FEA-AEF6-4A93-9D71-23D339827B08}" srcOrd="2" destOrd="0" parTransId="{8F8140B9-84FC-4272-9ED4-A0AAB79AA690}" sibTransId="{75FD1433-0F47-4BE6-A615-AF38BF5DA2DC}"/>
    <dgm:cxn modelId="{8083CFB0-91E0-49A6-B916-0A359D15FCD4}" type="presOf" srcId="{E0D75F09-5C01-4760-81AE-B9DEC8186587}" destId="{E2FD4D82-9689-4D4C-BFCA-11D05DB1B093}" srcOrd="1" destOrd="0" presId="urn:microsoft.com/office/officeart/2005/8/layout/process3"/>
    <dgm:cxn modelId="{A15818C0-D3BC-4EE7-9ED7-09DC53532988}" srcId="{D8785B4E-A8AE-4009-90C7-7E2607E88502}" destId="{6B40783C-D414-4208-B3EB-0C975AAE6501}" srcOrd="0" destOrd="0" parTransId="{F37D62F9-7864-4123-9DB9-71A7891EE160}" sibTransId="{8EC69A99-D1B0-453A-B61A-78944B2A2B07}"/>
    <dgm:cxn modelId="{26391DC2-854B-4C27-A0D3-3ABB4CC170D3}" type="presOf" srcId="{E0D75F09-5C01-4760-81AE-B9DEC8186587}" destId="{C581138C-8E7A-448B-B4DB-5C6877C76323}" srcOrd="0" destOrd="0" presId="urn:microsoft.com/office/officeart/2005/8/layout/process3"/>
    <dgm:cxn modelId="{C5CDF5C6-3842-421C-9EEE-DD3BDBE36A19}" srcId="{A1D00DDD-D55E-4F92-AF05-50FC699E095B}" destId="{D8785B4E-A8AE-4009-90C7-7E2607E88502}" srcOrd="2" destOrd="0" parTransId="{323AEC42-581D-4293-BC18-D2B15FC3D05E}" sibTransId="{70E0FE18-6A01-4BB6-A2D9-66A02557BA91}"/>
    <dgm:cxn modelId="{AB4016C9-0864-4BB1-A250-6C30716F6F5C}" srcId="{238601CA-3CD5-459F-BD60-B9740A3FA7B5}" destId="{1D7E88A4-C671-409F-B57F-540BF6B5A91B}" srcOrd="1" destOrd="0" parTransId="{98DB9BCB-183B-4819-BEA7-9FC311D4B70E}" sibTransId="{EE42B05A-2F18-4816-98AE-406926E6E193}"/>
    <dgm:cxn modelId="{549C0ADF-D6A3-48D2-9A7E-8F602FE73344}" srcId="{A1D00DDD-D55E-4F92-AF05-50FC699E095B}" destId="{60950905-AA3D-40C8-9252-17A973456CEB}" srcOrd="1" destOrd="0" parTransId="{445612CE-36DB-4753-8F82-8A9F313C7206}" sibTransId="{E0D75F09-5C01-4760-81AE-B9DEC8186587}"/>
    <dgm:cxn modelId="{579D65E0-92DE-4F57-B94E-68C7F3FD07A4}" type="presOf" srcId="{8D2CB432-8D67-4DD0-BDF9-F149F100ACCE}" destId="{9016CCF4-9DDB-4303-A989-A18F8CC3CD7F}" srcOrd="0" destOrd="1" presId="urn:microsoft.com/office/officeart/2005/8/layout/process3"/>
    <dgm:cxn modelId="{DC788AE5-EC81-4E52-89C5-317CFCE0D982}" type="presOf" srcId="{6B40783C-D414-4208-B3EB-0C975AAE6501}" destId="{9016CCF4-9DDB-4303-A989-A18F8CC3CD7F}" srcOrd="0" destOrd="0" presId="urn:microsoft.com/office/officeart/2005/8/layout/process3"/>
    <dgm:cxn modelId="{F5ED34FB-E314-4879-A802-1AF2A3E0C8AE}" srcId="{60950905-AA3D-40C8-9252-17A973456CEB}" destId="{8AA3F2B3-20F8-4DB4-839B-AB94454B9AAF}" srcOrd="1" destOrd="0" parTransId="{0B6E2DB4-5C23-45C1-9E29-415881733DD4}" sibTransId="{901FE256-1024-4773-AC72-B24700ECB518}"/>
    <dgm:cxn modelId="{BAAADC20-6710-4B83-B707-CA3496D08702}" type="presParOf" srcId="{058DFD5A-8351-45EE-82E4-A477A1B7A4A6}" destId="{ABBC7A5F-0D50-4654-AF6D-BA8288C5D247}" srcOrd="0" destOrd="0" presId="urn:microsoft.com/office/officeart/2005/8/layout/process3"/>
    <dgm:cxn modelId="{1331EB4B-FC7F-47B2-B0DD-9704A3FFBDB0}" type="presParOf" srcId="{ABBC7A5F-0D50-4654-AF6D-BA8288C5D247}" destId="{62582294-0BD8-454D-BE7B-2F5295E0F366}" srcOrd="0" destOrd="0" presId="urn:microsoft.com/office/officeart/2005/8/layout/process3"/>
    <dgm:cxn modelId="{C3433FAB-F288-401A-AC35-127F8B905ABA}" type="presParOf" srcId="{ABBC7A5F-0D50-4654-AF6D-BA8288C5D247}" destId="{F98ABEA4-7507-4C2C-B096-F943C70A255C}" srcOrd="1" destOrd="0" presId="urn:microsoft.com/office/officeart/2005/8/layout/process3"/>
    <dgm:cxn modelId="{8B7EEB83-B2C6-4550-BFAD-A0FBFEE438E3}" type="presParOf" srcId="{ABBC7A5F-0D50-4654-AF6D-BA8288C5D247}" destId="{53E97C08-2D2E-4695-B1F5-14EC4C6CD0CC}" srcOrd="2" destOrd="0" presId="urn:microsoft.com/office/officeart/2005/8/layout/process3"/>
    <dgm:cxn modelId="{0C22EAB8-8DD3-459D-A00E-739DE978AD92}" type="presParOf" srcId="{058DFD5A-8351-45EE-82E4-A477A1B7A4A6}" destId="{B5EFC52F-D1CA-4E2B-8B09-C6E3481A8042}" srcOrd="1" destOrd="0" presId="urn:microsoft.com/office/officeart/2005/8/layout/process3"/>
    <dgm:cxn modelId="{B819C1B1-ACF0-42CC-8E70-C61D1A62BEED}" type="presParOf" srcId="{B5EFC52F-D1CA-4E2B-8B09-C6E3481A8042}" destId="{E6D75DC4-5CA1-44AC-A71D-35EC159A8C24}" srcOrd="0" destOrd="0" presId="urn:microsoft.com/office/officeart/2005/8/layout/process3"/>
    <dgm:cxn modelId="{032C6509-0B5A-4CE7-B46C-29322BC62D78}" type="presParOf" srcId="{058DFD5A-8351-45EE-82E4-A477A1B7A4A6}" destId="{A80D6A07-1482-4511-9286-DA749F10C1EA}" srcOrd="2" destOrd="0" presId="urn:microsoft.com/office/officeart/2005/8/layout/process3"/>
    <dgm:cxn modelId="{6F7F438B-3008-4E1B-A66E-3AF53C39A992}" type="presParOf" srcId="{A80D6A07-1482-4511-9286-DA749F10C1EA}" destId="{8D5FA3EF-25DB-4BD2-A287-8D6F397782B4}" srcOrd="0" destOrd="0" presId="urn:microsoft.com/office/officeart/2005/8/layout/process3"/>
    <dgm:cxn modelId="{4FE6F398-658F-4A06-ACBC-1D476B2EC1CE}" type="presParOf" srcId="{A80D6A07-1482-4511-9286-DA749F10C1EA}" destId="{175E39FC-E232-494A-9D25-DA2531E8CDD7}" srcOrd="1" destOrd="0" presId="urn:microsoft.com/office/officeart/2005/8/layout/process3"/>
    <dgm:cxn modelId="{E5160ADF-A9AB-4A49-9F06-B8DD097E1698}" type="presParOf" srcId="{A80D6A07-1482-4511-9286-DA749F10C1EA}" destId="{34FA06FB-05E8-423D-B05A-A4CE13653257}" srcOrd="2" destOrd="0" presId="urn:microsoft.com/office/officeart/2005/8/layout/process3"/>
    <dgm:cxn modelId="{67A6C9F7-5988-4593-880B-862DE8966811}" type="presParOf" srcId="{058DFD5A-8351-45EE-82E4-A477A1B7A4A6}" destId="{C581138C-8E7A-448B-B4DB-5C6877C76323}" srcOrd="3" destOrd="0" presId="urn:microsoft.com/office/officeart/2005/8/layout/process3"/>
    <dgm:cxn modelId="{2D04AEED-5493-42D0-A746-9B8E4C1EA98A}" type="presParOf" srcId="{C581138C-8E7A-448B-B4DB-5C6877C76323}" destId="{E2FD4D82-9689-4D4C-BFCA-11D05DB1B093}" srcOrd="0" destOrd="0" presId="urn:microsoft.com/office/officeart/2005/8/layout/process3"/>
    <dgm:cxn modelId="{FC33BDE1-20D9-407C-806D-F0A552CB01E4}" type="presParOf" srcId="{058DFD5A-8351-45EE-82E4-A477A1B7A4A6}" destId="{2E882E14-E854-40E7-B29F-7932466AEE60}" srcOrd="4" destOrd="0" presId="urn:microsoft.com/office/officeart/2005/8/layout/process3"/>
    <dgm:cxn modelId="{0F00444B-C617-431D-90A9-5300D7C2CDC3}" type="presParOf" srcId="{2E882E14-E854-40E7-B29F-7932466AEE60}" destId="{DFA3C60A-95EC-4B02-9EA5-43807453B110}" srcOrd="0" destOrd="0" presId="urn:microsoft.com/office/officeart/2005/8/layout/process3"/>
    <dgm:cxn modelId="{D05E7308-F475-4384-9D70-CCDF5954C98B}" type="presParOf" srcId="{2E882E14-E854-40E7-B29F-7932466AEE60}" destId="{CA8E860F-9E03-40FE-A1B8-91D18C0F3CF9}" srcOrd="1" destOrd="0" presId="urn:microsoft.com/office/officeart/2005/8/layout/process3"/>
    <dgm:cxn modelId="{64024BCB-CF9A-40CC-A0F3-01BA21552DC7}" type="presParOf" srcId="{2E882E14-E854-40E7-B29F-7932466AEE60}" destId="{9016CCF4-9DDB-4303-A989-A18F8CC3CD7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8BEEA5-6058-4ECE-BFDA-06957CCF7EAB}"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en-SG"/>
        </a:p>
      </dgm:t>
    </dgm:pt>
    <dgm:pt modelId="{ECD92E06-C710-4A5C-8DB4-5FAB358F4A2B}">
      <dgm:prSet phldrT="[Text]"/>
      <dgm:spPr/>
      <dgm:t>
        <a:bodyPr/>
        <a:lstStyle/>
        <a:p>
          <a:r>
            <a:rPr lang="en-SG" i="1" dirty="0" err="1"/>
            <a:t>Pram</a:t>
          </a:r>
          <a:r>
            <a:rPr lang="en-SG" i="1" dirty="0" err="1">
              <a:latin typeface="Times New Roman" panose="02020603050405020304" pitchFamily="18" charset="0"/>
              <a:cs typeface="Times New Roman" panose="02020603050405020304" pitchFamily="18" charset="0"/>
            </a:rPr>
            <a:t>āṇavārttika</a:t>
          </a:r>
          <a:endParaRPr lang="en-SG" i="1" dirty="0">
            <a:latin typeface="Times New Roman" panose="02020603050405020304" pitchFamily="18" charset="0"/>
            <a:cs typeface="Times New Roman" panose="02020603050405020304" pitchFamily="18" charset="0"/>
          </a:endParaRPr>
        </a:p>
        <a:p>
          <a:r>
            <a:rPr lang="en-SG" dirty="0">
              <a:latin typeface="Times New Roman" panose="02020603050405020304" pitchFamily="18" charset="0"/>
              <a:cs typeface="Times New Roman" panose="02020603050405020304" pitchFamily="18" charset="0"/>
            </a:rPr>
            <a:t>/commentary on </a:t>
          </a:r>
          <a:r>
            <a:rPr lang="en-SG" i="1" dirty="0" err="1">
              <a:latin typeface="Times New Roman" panose="02020603050405020304" pitchFamily="18" charset="0"/>
              <a:cs typeface="Times New Roman" panose="02020603050405020304" pitchFamily="18" charset="0"/>
            </a:rPr>
            <a:t>Pramāṇasamuccaya</a:t>
          </a:r>
          <a:endParaRPr lang="en-SG" i="1" dirty="0"/>
        </a:p>
      </dgm:t>
    </dgm:pt>
    <dgm:pt modelId="{A637B792-A863-4126-9E92-153264CBF0EE}" type="parTrans" cxnId="{1757EFBB-5D7A-485E-B1CB-050D55D73CEF}">
      <dgm:prSet/>
      <dgm:spPr/>
      <dgm:t>
        <a:bodyPr/>
        <a:lstStyle/>
        <a:p>
          <a:endParaRPr lang="en-SG"/>
        </a:p>
      </dgm:t>
    </dgm:pt>
    <dgm:pt modelId="{E857185C-BC03-4870-88F6-B2DF3C4CF965}" type="sibTrans" cxnId="{1757EFBB-5D7A-485E-B1CB-050D55D73CEF}">
      <dgm:prSet/>
      <dgm:spPr/>
      <dgm:t>
        <a:bodyPr/>
        <a:lstStyle/>
        <a:p>
          <a:endParaRPr lang="en-SG"/>
        </a:p>
      </dgm:t>
    </dgm:pt>
    <dgm:pt modelId="{9C2C1601-9DFF-4BD4-81AA-148422F8B904}">
      <dgm:prSet phldrT="[Text]"/>
      <dgm:spPr/>
      <dgm:t>
        <a:bodyPr/>
        <a:lstStyle/>
        <a:p>
          <a:r>
            <a:rPr lang="en-SG" i="1" dirty="0" err="1"/>
            <a:t>Pram</a:t>
          </a:r>
          <a:r>
            <a:rPr lang="en-SG" i="1" dirty="0" err="1">
              <a:latin typeface="Times New Roman" panose="02020603050405020304" pitchFamily="18" charset="0"/>
              <a:cs typeface="Times New Roman" panose="02020603050405020304" pitchFamily="18" charset="0"/>
            </a:rPr>
            <a:t>āṇaviniścaya</a:t>
          </a:r>
          <a:endParaRPr lang="en-SG" i="1" dirty="0">
            <a:latin typeface="Times New Roman" panose="02020603050405020304" pitchFamily="18" charset="0"/>
            <a:cs typeface="Times New Roman" panose="02020603050405020304" pitchFamily="18" charset="0"/>
          </a:endParaRPr>
        </a:p>
        <a:p>
          <a:r>
            <a:rPr lang="en-SG" dirty="0">
              <a:latin typeface="Times New Roman" panose="02020603050405020304" pitchFamily="18" charset="0"/>
              <a:cs typeface="Times New Roman" panose="02020603050405020304" pitchFamily="18" charset="0"/>
            </a:rPr>
            <a:t>/condensed version of </a:t>
          </a:r>
          <a:r>
            <a:rPr lang="en-SG" i="1" dirty="0" err="1">
              <a:latin typeface="Times New Roman" panose="02020603050405020304" pitchFamily="18" charset="0"/>
              <a:cs typeface="Times New Roman" panose="02020603050405020304" pitchFamily="18" charset="0"/>
            </a:rPr>
            <a:t>Pramāṇavārttika</a:t>
          </a:r>
          <a:endParaRPr lang="en-SG" i="1" dirty="0"/>
        </a:p>
      </dgm:t>
    </dgm:pt>
    <dgm:pt modelId="{EC372D4B-172F-40B1-BA48-80FB50CC5AB9}" type="parTrans" cxnId="{9A80B8FB-D508-426E-ACE0-43459E8C334A}">
      <dgm:prSet/>
      <dgm:spPr/>
      <dgm:t>
        <a:bodyPr/>
        <a:lstStyle/>
        <a:p>
          <a:endParaRPr lang="en-SG"/>
        </a:p>
      </dgm:t>
    </dgm:pt>
    <dgm:pt modelId="{B9890002-513A-4556-953E-93C48F3D9839}" type="sibTrans" cxnId="{9A80B8FB-D508-426E-ACE0-43459E8C334A}">
      <dgm:prSet/>
      <dgm:spPr/>
      <dgm:t>
        <a:bodyPr/>
        <a:lstStyle/>
        <a:p>
          <a:endParaRPr lang="en-SG"/>
        </a:p>
      </dgm:t>
    </dgm:pt>
    <dgm:pt modelId="{C08C08CD-4DC8-45BE-ABE4-CFC477E25584}">
      <dgm:prSet phldrT="[Text]"/>
      <dgm:spPr/>
      <dgm:t>
        <a:bodyPr/>
        <a:lstStyle/>
        <a:p>
          <a:r>
            <a:rPr lang="en-SG" i="1" dirty="0" err="1"/>
            <a:t>Nyayabindu</a:t>
          </a:r>
          <a:r>
            <a:rPr lang="en-SG" dirty="0"/>
            <a:t>/condensed version of </a:t>
          </a:r>
          <a:r>
            <a:rPr lang="en-SG" i="1" dirty="0" err="1"/>
            <a:t>Pram</a:t>
          </a:r>
          <a:r>
            <a:rPr lang="en-SG" i="1" dirty="0" err="1">
              <a:latin typeface="Times New Roman" panose="02020603050405020304" pitchFamily="18" charset="0"/>
              <a:cs typeface="Times New Roman" panose="02020603050405020304" pitchFamily="18" charset="0"/>
            </a:rPr>
            <a:t>āṇaviniścaya</a:t>
          </a:r>
          <a:endParaRPr lang="en-SG" i="1" dirty="0">
            <a:latin typeface="Times New Roman" panose="02020603050405020304" pitchFamily="18" charset="0"/>
            <a:cs typeface="Times New Roman" panose="02020603050405020304" pitchFamily="18" charset="0"/>
          </a:endParaRPr>
        </a:p>
        <a:p>
          <a:r>
            <a:rPr lang="en-SG" dirty="0">
              <a:latin typeface="Times New Roman" panose="02020603050405020304" pitchFamily="18" charset="0"/>
              <a:cs typeface="Times New Roman" panose="02020603050405020304" pitchFamily="18" charset="0"/>
            </a:rPr>
            <a:t>as well as a independent manual of Buddhist logical method</a:t>
          </a:r>
          <a:endParaRPr lang="en-SG" dirty="0"/>
        </a:p>
      </dgm:t>
    </dgm:pt>
    <dgm:pt modelId="{E363702F-570F-4567-8B0C-BCB81209FB9B}" type="parTrans" cxnId="{2B658B24-93A9-472E-B258-B88724B547A4}">
      <dgm:prSet/>
      <dgm:spPr/>
      <dgm:t>
        <a:bodyPr/>
        <a:lstStyle/>
        <a:p>
          <a:endParaRPr lang="en-SG"/>
        </a:p>
      </dgm:t>
    </dgm:pt>
    <dgm:pt modelId="{45432021-653F-4496-B2D2-CE5CBBF70E87}" type="sibTrans" cxnId="{2B658B24-93A9-472E-B258-B88724B547A4}">
      <dgm:prSet/>
      <dgm:spPr/>
      <dgm:t>
        <a:bodyPr/>
        <a:lstStyle/>
        <a:p>
          <a:endParaRPr lang="en-SG"/>
        </a:p>
      </dgm:t>
    </dgm:pt>
    <dgm:pt modelId="{C0742476-7B95-4C06-ABC7-BB0DC7CB5828}" type="pres">
      <dgm:prSet presAssocID="{9D8BEEA5-6058-4ECE-BFDA-06957CCF7EAB}" presName="rootnode" presStyleCnt="0">
        <dgm:presLayoutVars>
          <dgm:chMax/>
          <dgm:chPref/>
          <dgm:dir/>
          <dgm:animLvl val="lvl"/>
        </dgm:presLayoutVars>
      </dgm:prSet>
      <dgm:spPr/>
    </dgm:pt>
    <dgm:pt modelId="{3EAED659-5924-49D9-8357-34B3152ACFBD}" type="pres">
      <dgm:prSet presAssocID="{ECD92E06-C710-4A5C-8DB4-5FAB358F4A2B}" presName="composite" presStyleCnt="0"/>
      <dgm:spPr/>
    </dgm:pt>
    <dgm:pt modelId="{9BBE8E72-6F64-46D8-BF77-37097768E47B}" type="pres">
      <dgm:prSet presAssocID="{ECD92E06-C710-4A5C-8DB4-5FAB358F4A2B}" presName="LShape" presStyleLbl="alignNode1" presStyleIdx="0" presStyleCnt="5"/>
      <dgm:spPr/>
    </dgm:pt>
    <dgm:pt modelId="{B12023DA-2F0A-46FE-8709-8A5779C2D641}" type="pres">
      <dgm:prSet presAssocID="{ECD92E06-C710-4A5C-8DB4-5FAB358F4A2B}" presName="ParentText" presStyleLbl="revTx" presStyleIdx="0" presStyleCnt="3">
        <dgm:presLayoutVars>
          <dgm:chMax val="0"/>
          <dgm:chPref val="0"/>
          <dgm:bulletEnabled val="1"/>
        </dgm:presLayoutVars>
      </dgm:prSet>
      <dgm:spPr/>
    </dgm:pt>
    <dgm:pt modelId="{003E0196-0579-4B91-AD61-BCE9E3942116}" type="pres">
      <dgm:prSet presAssocID="{ECD92E06-C710-4A5C-8DB4-5FAB358F4A2B}" presName="Triangle" presStyleLbl="alignNode1" presStyleIdx="1" presStyleCnt="5"/>
      <dgm:spPr/>
    </dgm:pt>
    <dgm:pt modelId="{2DA647A9-B644-4416-A4B9-B13A56B7CFD3}" type="pres">
      <dgm:prSet presAssocID="{E857185C-BC03-4870-88F6-B2DF3C4CF965}" presName="sibTrans" presStyleCnt="0"/>
      <dgm:spPr/>
    </dgm:pt>
    <dgm:pt modelId="{DF960E77-7E23-4569-9151-FAA28B92DE8B}" type="pres">
      <dgm:prSet presAssocID="{E857185C-BC03-4870-88F6-B2DF3C4CF965}" presName="space" presStyleCnt="0"/>
      <dgm:spPr/>
    </dgm:pt>
    <dgm:pt modelId="{2E8440A1-4A91-4E75-930D-3EA363A3CE36}" type="pres">
      <dgm:prSet presAssocID="{9C2C1601-9DFF-4BD4-81AA-148422F8B904}" presName="composite" presStyleCnt="0"/>
      <dgm:spPr/>
    </dgm:pt>
    <dgm:pt modelId="{B194CE7D-8BD0-4991-B5CB-E8FE3DB1B945}" type="pres">
      <dgm:prSet presAssocID="{9C2C1601-9DFF-4BD4-81AA-148422F8B904}" presName="LShape" presStyleLbl="alignNode1" presStyleIdx="2" presStyleCnt="5"/>
      <dgm:spPr/>
    </dgm:pt>
    <dgm:pt modelId="{5E22AD08-7732-4914-9602-B763E20CD71C}" type="pres">
      <dgm:prSet presAssocID="{9C2C1601-9DFF-4BD4-81AA-148422F8B904}" presName="ParentText" presStyleLbl="revTx" presStyleIdx="1" presStyleCnt="3">
        <dgm:presLayoutVars>
          <dgm:chMax val="0"/>
          <dgm:chPref val="0"/>
          <dgm:bulletEnabled val="1"/>
        </dgm:presLayoutVars>
      </dgm:prSet>
      <dgm:spPr/>
    </dgm:pt>
    <dgm:pt modelId="{2F548910-859C-4EC8-B958-2AFED34EE4D1}" type="pres">
      <dgm:prSet presAssocID="{9C2C1601-9DFF-4BD4-81AA-148422F8B904}" presName="Triangle" presStyleLbl="alignNode1" presStyleIdx="3" presStyleCnt="5"/>
      <dgm:spPr/>
    </dgm:pt>
    <dgm:pt modelId="{CF61CA57-C12E-496C-AD09-7BDC2C6B14F8}" type="pres">
      <dgm:prSet presAssocID="{B9890002-513A-4556-953E-93C48F3D9839}" presName="sibTrans" presStyleCnt="0"/>
      <dgm:spPr/>
    </dgm:pt>
    <dgm:pt modelId="{0B83FD85-3B52-4E1E-8982-5BD1538F79F7}" type="pres">
      <dgm:prSet presAssocID="{B9890002-513A-4556-953E-93C48F3D9839}" presName="space" presStyleCnt="0"/>
      <dgm:spPr/>
    </dgm:pt>
    <dgm:pt modelId="{5D8AEF2A-53D9-4659-83D7-A93E5C25B91A}" type="pres">
      <dgm:prSet presAssocID="{C08C08CD-4DC8-45BE-ABE4-CFC477E25584}" presName="composite" presStyleCnt="0"/>
      <dgm:spPr/>
    </dgm:pt>
    <dgm:pt modelId="{BCDD49C0-6E5E-446E-94F1-D35E45FC5D8B}" type="pres">
      <dgm:prSet presAssocID="{C08C08CD-4DC8-45BE-ABE4-CFC477E25584}" presName="LShape" presStyleLbl="alignNode1" presStyleIdx="4" presStyleCnt="5"/>
      <dgm:spPr/>
    </dgm:pt>
    <dgm:pt modelId="{A06C316A-32C4-440B-BCED-26D557FEDD0E}" type="pres">
      <dgm:prSet presAssocID="{C08C08CD-4DC8-45BE-ABE4-CFC477E25584}" presName="ParentText" presStyleLbl="revTx" presStyleIdx="2" presStyleCnt="3">
        <dgm:presLayoutVars>
          <dgm:chMax val="0"/>
          <dgm:chPref val="0"/>
          <dgm:bulletEnabled val="1"/>
        </dgm:presLayoutVars>
      </dgm:prSet>
      <dgm:spPr/>
    </dgm:pt>
  </dgm:ptLst>
  <dgm:cxnLst>
    <dgm:cxn modelId="{764AF606-35A6-44B0-8E79-C85F847E5D68}" type="presOf" srcId="{ECD92E06-C710-4A5C-8DB4-5FAB358F4A2B}" destId="{B12023DA-2F0A-46FE-8709-8A5779C2D641}" srcOrd="0" destOrd="0" presId="urn:microsoft.com/office/officeart/2009/3/layout/StepUpProcess"/>
    <dgm:cxn modelId="{462D7C10-1043-4D52-A3D3-01AC00974D34}" type="presOf" srcId="{9D8BEEA5-6058-4ECE-BFDA-06957CCF7EAB}" destId="{C0742476-7B95-4C06-ABC7-BB0DC7CB5828}" srcOrd="0" destOrd="0" presId="urn:microsoft.com/office/officeart/2009/3/layout/StepUpProcess"/>
    <dgm:cxn modelId="{2B658B24-93A9-472E-B258-B88724B547A4}" srcId="{9D8BEEA5-6058-4ECE-BFDA-06957CCF7EAB}" destId="{C08C08CD-4DC8-45BE-ABE4-CFC477E25584}" srcOrd="2" destOrd="0" parTransId="{E363702F-570F-4567-8B0C-BCB81209FB9B}" sibTransId="{45432021-653F-4496-B2D2-CE5CBBF70E87}"/>
    <dgm:cxn modelId="{E037EC38-6EB3-48DD-A1D9-21A291296EA3}" type="presOf" srcId="{9C2C1601-9DFF-4BD4-81AA-148422F8B904}" destId="{5E22AD08-7732-4914-9602-B763E20CD71C}" srcOrd="0" destOrd="0" presId="urn:microsoft.com/office/officeart/2009/3/layout/StepUpProcess"/>
    <dgm:cxn modelId="{1F621570-C3F4-4A89-A514-C7CC1CBB42E2}" type="presOf" srcId="{C08C08CD-4DC8-45BE-ABE4-CFC477E25584}" destId="{A06C316A-32C4-440B-BCED-26D557FEDD0E}" srcOrd="0" destOrd="0" presId="urn:microsoft.com/office/officeart/2009/3/layout/StepUpProcess"/>
    <dgm:cxn modelId="{1757EFBB-5D7A-485E-B1CB-050D55D73CEF}" srcId="{9D8BEEA5-6058-4ECE-BFDA-06957CCF7EAB}" destId="{ECD92E06-C710-4A5C-8DB4-5FAB358F4A2B}" srcOrd="0" destOrd="0" parTransId="{A637B792-A863-4126-9E92-153264CBF0EE}" sibTransId="{E857185C-BC03-4870-88F6-B2DF3C4CF965}"/>
    <dgm:cxn modelId="{9A80B8FB-D508-426E-ACE0-43459E8C334A}" srcId="{9D8BEEA5-6058-4ECE-BFDA-06957CCF7EAB}" destId="{9C2C1601-9DFF-4BD4-81AA-148422F8B904}" srcOrd="1" destOrd="0" parTransId="{EC372D4B-172F-40B1-BA48-80FB50CC5AB9}" sibTransId="{B9890002-513A-4556-953E-93C48F3D9839}"/>
    <dgm:cxn modelId="{3C3E975E-7D12-4F73-8BDF-15755116B077}" type="presParOf" srcId="{C0742476-7B95-4C06-ABC7-BB0DC7CB5828}" destId="{3EAED659-5924-49D9-8357-34B3152ACFBD}" srcOrd="0" destOrd="0" presId="urn:microsoft.com/office/officeart/2009/3/layout/StepUpProcess"/>
    <dgm:cxn modelId="{88953C63-1867-432C-A246-69E6F04A320D}" type="presParOf" srcId="{3EAED659-5924-49D9-8357-34B3152ACFBD}" destId="{9BBE8E72-6F64-46D8-BF77-37097768E47B}" srcOrd="0" destOrd="0" presId="urn:microsoft.com/office/officeart/2009/3/layout/StepUpProcess"/>
    <dgm:cxn modelId="{C54382DA-07C1-4FDB-B454-32C4AC9ED89C}" type="presParOf" srcId="{3EAED659-5924-49D9-8357-34B3152ACFBD}" destId="{B12023DA-2F0A-46FE-8709-8A5779C2D641}" srcOrd="1" destOrd="0" presId="urn:microsoft.com/office/officeart/2009/3/layout/StepUpProcess"/>
    <dgm:cxn modelId="{CC701060-ACC1-49F6-ADD8-465DEE158A18}" type="presParOf" srcId="{3EAED659-5924-49D9-8357-34B3152ACFBD}" destId="{003E0196-0579-4B91-AD61-BCE9E3942116}" srcOrd="2" destOrd="0" presId="urn:microsoft.com/office/officeart/2009/3/layout/StepUpProcess"/>
    <dgm:cxn modelId="{1B42EC50-9222-41DE-BE38-4EE00E36A93B}" type="presParOf" srcId="{C0742476-7B95-4C06-ABC7-BB0DC7CB5828}" destId="{2DA647A9-B644-4416-A4B9-B13A56B7CFD3}" srcOrd="1" destOrd="0" presId="urn:microsoft.com/office/officeart/2009/3/layout/StepUpProcess"/>
    <dgm:cxn modelId="{4D13BFB9-2915-4679-BFC2-F1C14FF7F633}" type="presParOf" srcId="{2DA647A9-B644-4416-A4B9-B13A56B7CFD3}" destId="{DF960E77-7E23-4569-9151-FAA28B92DE8B}" srcOrd="0" destOrd="0" presId="urn:microsoft.com/office/officeart/2009/3/layout/StepUpProcess"/>
    <dgm:cxn modelId="{350C0D8F-3377-4674-8E16-770C853F2854}" type="presParOf" srcId="{C0742476-7B95-4C06-ABC7-BB0DC7CB5828}" destId="{2E8440A1-4A91-4E75-930D-3EA363A3CE36}" srcOrd="2" destOrd="0" presId="urn:microsoft.com/office/officeart/2009/3/layout/StepUpProcess"/>
    <dgm:cxn modelId="{802A763C-3157-4574-8B25-39C3846E2B34}" type="presParOf" srcId="{2E8440A1-4A91-4E75-930D-3EA363A3CE36}" destId="{B194CE7D-8BD0-4991-B5CB-E8FE3DB1B945}" srcOrd="0" destOrd="0" presId="urn:microsoft.com/office/officeart/2009/3/layout/StepUpProcess"/>
    <dgm:cxn modelId="{9232DC75-2571-4363-B9A1-877078AA544F}" type="presParOf" srcId="{2E8440A1-4A91-4E75-930D-3EA363A3CE36}" destId="{5E22AD08-7732-4914-9602-B763E20CD71C}" srcOrd="1" destOrd="0" presId="urn:microsoft.com/office/officeart/2009/3/layout/StepUpProcess"/>
    <dgm:cxn modelId="{DEA7D38E-90BD-47CD-BE51-3ADEE3A5BD5A}" type="presParOf" srcId="{2E8440A1-4A91-4E75-930D-3EA363A3CE36}" destId="{2F548910-859C-4EC8-B958-2AFED34EE4D1}" srcOrd="2" destOrd="0" presId="urn:microsoft.com/office/officeart/2009/3/layout/StepUpProcess"/>
    <dgm:cxn modelId="{0FD2FF33-B1EF-45F3-8FAA-D0A4ED5D2C22}" type="presParOf" srcId="{C0742476-7B95-4C06-ABC7-BB0DC7CB5828}" destId="{CF61CA57-C12E-496C-AD09-7BDC2C6B14F8}" srcOrd="3" destOrd="0" presId="urn:microsoft.com/office/officeart/2009/3/layout/StepUpProcess"/>
    <dgm:cxn modelId="{BBB6A1F0-DD4F-463C-8A0E-2AFA32E2D42A}" type="presParOf" srcId="{CF61CA57-C12E-496C-AD09-7BDC2C6B14F8}" destId="{0B83FD85-3B52-4E1E-8982-5BD1538F79F7}" srcOrd="0" destOrd="0" presId="urn:microsoft.com/office/officeart/2009/3/layout/StepUpProcess"/>
    <dgm:cxn modelId="{5BF74127-1C83-444D-AAA4-BD62056C76A7}" type="presParOf" srcId="{C0742476-7B95-4C06-ABC7-BB0DC7CB5828}" destId="{5D8AEF2A-53D9-4659-83D7-A93E5C25B91A}" srcOrd="4" destOrd="0" presId="urn:microsoft.com/office/officeart/2009/3/layout/StepUpProcess"/>
    <dgm:cxn modelId="{CA9CA920-3BFB-4CA3-B72D-F794526DB2F6}" type="presParOf" srcId="{5D8AEF2A-53D9-4659-83D7-A93E5C25B91A}" destId="{BCDD49C0-6E5E-446E-94F1-D35E45FC5D8B}" srcOrd="0" destOrd="0" presId="urn:microsoft.com/office/officeart/2009/3/layout/StepUpProcess"/>
    <dgm:cxn modelId="{197C98D4-E0AD-4E73-B4B6-FCB6732A62F4}" type="presParOf" srcId="{5D8AEF2A-53D9-4659-83D7-A93E5C25B91A}" destId="{A06C316A-32C4-440B-BCED-26D557FEDD0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ABEA4-7507-4C2C-B096-F943C70A255C}">
      <dsp:nvSpPr>
        <dsp:cNvPr id="0" name=""/>
        <dsp:cNvSpPr/>
      </dsp:nvSpPr>
      <dsp:spPr>
        <a:xfrm>
          <a:off x="3922" y="587156"/>
          <a:ext cx="1783518" cy="10623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SG" sz="1900" kern="1200" dirty="0" err="1"/>
            <a:t>Dignaga</a:t>
          </a:r>
          <a:endParaRPr lang="en-SG" sz="1900" kern="1200" dirty="0"/>
        </a:p>
      </dsp:txBody>
      <dsp:txXfrm>
        <a:off x="3922" y="587156"/>
        <a:ext cx="1783518" cy="708213"/>
      </dsp:txXfrm>
    </dsp:sp>
    <dsp:sp modelId="{53E97C08-2D2E-4695-B1F5-14EC4C6CD0CC}">
      <dsp:nvSpPr>
        <dsp:cNvPr id="0" name=""/>
        <dsp:cNvSpPr/>
      </dsp:nvSpPr>
      <dsp:spPr>
        <a:xfrm>
          <a:off x="369221" y="1295369"/>
          <a:ext cx="1783518" cy="246881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SG" sz="1900" kern="1200" dirty="0" err="1"/>
            <a:t>Vyapti</a:t>
          </a:r>
          <a:endParaRPr lang="en-SG" sz="1900" kern="1200" dirty="0"/>
        </a:p>
        <a:p>
          <a:pPr marL="171450" lvl="1" indent="-171450" algn="l" defTabSz="844550">
            <a:lnSpc>
              <a:spcPct val="90000"/>
            </a:lnSpc>
            <a:spcBef>
              <a:spcPct val="0"/>
            </a:spcBef>
            <a:spcAft>
              <a:spcPct val="15000"/>
            </a:spcAft>
            <a:buChar char="•"/>
          </a:pPr>
          <a:r>
            <a:rPr lang="en-SG" sz="1900" kern="1200" dirty="0" err="1"/>
            <a:t>Sapaksa</a:t>
          </a:r>
          <a:endParaRPr lang="en-SG" sz="1900" kern="1200" dirty="0"/>
        </a:p>
        <a:p>
          <a:pPr marL="171450" lvl="1" indent="-171450" algn="l" defTabSz="844550">
            <a:lnSpc>
              <a:spcPct val="90000"/>
            </a:lnSpc>
            <a:spcBef>
              <a:spcPct val="0"/>
            </a:spcBef>
            <a:spcAft>
              <a:spcPct val="15000"/>
            </a:spcAft>
            <a:buChar char="•"/>
          </a:pPr>
          <a:r>
            <a:rPr lang="en-SG" sz="1900" kern="1200" dirty="0" err="1"/>
            <a:t>Vipaksa</a:t>
          </a:r>
          <a:endParaRPr lang="en-SG" sz="1900" kern="1200" dirty="0"/>
        </a:p>
      </dsp:txBody>
      <dsp:txXfrm>
        <a:off x="421458" y="1347606"/>
        <a:ext cx="1679044" cy="2364338"/>
      </dsp:txXfrm>
    </dsp:sp>
    <dsp:sp modelId="{B5EFC52F-D1CA-4E2B-8B09-C6E3481A8042}">
      <dsp:nvSpPr>
        <dsp:cNvPr id="0" name=""/>
        <dsp:cNvSpPr/>
      </dsp:nvSpPr>
      <dsp:spPr>
        <a:xfrm>
          <a:off x="2057816" y="719240"/>
          <a:ext cx="573194" cy="44404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SG" sz="1500" kern="1200"/>
        </a:p>
      </dsp:txBody>
      <dsp:txXfrm>
        <a:off x="2057816" y="808049"/>
        <a:ext cx="439981" cy="266426"/>
      </dsp:txXfrm>
    </dsp:sp>
    <dsp:sp modelId="{175E39FC-E232-494A-9D25-DA2531E8CDD7}">
      <dsp:nvSpPr>
        <dsp:cNvPr id="0" name=""/>
        <dsp:cNvSpPr/>
      </dsp:nvSpPr>
      <dsp:spPr>
        <a:xfrm>
          <a:off x="2868941" y="587156"/>
          <a:ext cx="1783518" cy="1062320"/>
        </a:xfrm>
        <a:prstGeom prst="roundRect">
          <a:avLst>
            <a:gd name="adj" fmla="val 1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SG" sz="1900" kern="1200" dirty="0" err="1"/>
            <a:t>Dharmakirti</a:t>
          </a:r>
          <a:endParaRPr lang="en-SG" sz="1900" kern="1200" dirty="0"/>
        </a:p>
      </dsp:txBody>
      <dsp:txXfrm>
        <a:off x="2868941" y="587156"/>
        <a:ext cx="1783518" cy="708213"/>
      </dsp:txXfrm>
    </dsp:sp>
    <dsp:sp modelId="{34FA06FB-05E8-423D-B05A-A4CE13653257}">
      <dsp:nvSpPr>
        <dsp:cNvPr id="0" name=""/>
        <dsp:cNvSpPr/>
      </dsp:nvSpPr>
      <dsp:spPr>
        <a:xfrm>
          <a:off x="3234240" y="1295369"/>
          <a:ext cx="1783518" cy="246881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SG" sz="1900" i="1" kern="1200" dirty="0"/>
            <a:t>Only</a:t>
          </a:r>
          <a:r>
            <a:rPr lang="en-SG" sz="1900" kern="1200" dirty="0"/>
            <a:t> in the subject</a:t>
          </a:r>
        </a:p>
        <a:p>
          <a:pPr marL="171450" lvl="1" indent="-171450" algn="l" defTabSz="844550">
            <a:lnSpc>
              <a:spcPct val="90000"/>
            </a:lnSpc>
            <a:spcBef>
              <a:spcPct val="0"/>
            </a:spcBef>
            <a:spcAft>
              <a:spcPct val="15000"/>
            </a:spcAft>
            <a:buChar char="•"/>
          </a:pPr>
          <a:r>
            <a:rPr lang="en-SG" sz="1900" i="1" kern="1200" dirty="0"/>
            <a:t>Only</a:t>
          </a:r>
          <a:r>
            <a:rPr lang="en-SG" sz="1900" kern="1200" dirty="0"/>
            <a:t> in the similar examples</a:t>
          </a:r>
        </a:p>
        <a:p>
          <a:pPr marL="171450" lvl="1" indent="-171450" algn="l" defTabSz="844550">
            <a:lnSpc>
              <a:spcPct val="90000"/>
            </a:lnSpc>
            <a:spcBef>
              <a:spcPct val="0"/>
            </a:spcBef>
            <a:spcAft>
              <a:spcPct val="15000"/>
            </a:spcAft>
            <a:buChar char="•"/>
          </a:pPr>
          <a:r>
            <a:rPr lang="en-SG" sz="1900" i="1" kern="1200" dirty="0"/>
            <a:t>Never</a:t>
          </a:r>
          <a:r>
            <a:rPr lang="en-SG" sz="1900" kern="1200" dirty="0"/>
            <a:t> in the dissimilar examples</a:t>
          </a:r>
        </a:p>
      </dsp:txBody>
      <dsp:txXfrm>
        <a:off x="3286477" y="1347606"/>
        <a:ext cx="1679044" cy="2364338"/>
      </dsp:txXfrm>
    </dsp:sp>
    <dsp:sp modelId="{C581138C-8E7A-448B-B4DB-5C6877C76323}">
      <dsp:nvSpPr>
        <dsp:cNvPr id="0" name=""/>
        <dsp:cNvSpPr/>
      </dsp:nvSpPr>
      <dsp:spPr>
        <a:xfrm>
          <a:off x="4922834" y="719240"/>
          <a:ext cx="573194" cy="444044"/>
        </a:xfrm>
        <a:prstGeom prst="rightArrow">
          <a:avLst>
            <a:gd name="adj1" fmla="val 60000"/>
            <a:gd name="adj2" fmla="val 5000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SG" sz="1500" kern="1200"/>
        </a:p>
      </dsp:txBody>
      <dsp:txXfrm>
        <a:off x="4922834" y="808049"/>
        <a:ext cx="439981" cy="266426"/>
      </dsp:txXfrm>
    </dsp:sp>
    <dsp:sp modelId="{CA8E860F-9E03-40FE-A1B8-91D18C0F3CF9}">
      <dsp:nvSpPr>
        <dsp:cNvPr id="0" name=""/>
        <dsp:cNvSpPr/>
      </dsp:nvSpPr>
      <dsp:spPr>
        <a:xfrm>
          <a:off x="5733959" y="587156"/>
          <a:ext cx="1783518" cy="1062320"/>
        </a:xfrm>
        <a:prstGeom prst="roundRect">
          <a:avLst>
            <a:gd name="adj" fmla="val 1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SG" sz="1900" kern="1200" dirty="0"/>
            <a:t>Modern interpretations</a:t>
          </a:r>
        </a:p>
      </dsp:txBody>
      <dsp:txXfrm>
        <a:off x="5733959" y="587156"/>
        <a:ext cx="1783518" cy="708213"/>
      </dsp:txXfrm>
    </dsp:sp>
    <dsp:sp modelId="{9016CCF4-9DDB-4303-A989-A18F8CC3CD7F}">
      <dsp:nvSpPr>
        <dsp:cNvPr id="0" name=""/>
        <dsp:cNvSpPr/>
      </dsp:nvSpPr>
      <dsp:spPr>
        <a:xfrm>
          <a:off x="6099258" y="1295369"/>
          <a:ext cx="1783518" cy="246881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SG" sz="1900" i="1" kern="1200" dirty="0"/>
            <a:t>Wholly</a:t>
          </a:r>
          <a:r>
            <a:rPr lang="en-SG" sz="1900" kern="1200" dirty="0"/>
            <a:t> in the subject</a:t>
          </a:r>
        </a:p>
        <a:p>
          <a:pPr marL="171450" lvl="1" indent="-171450" algn="l" defTabSz="844550">
            <a:lnSpc>
              <a:spcPct val="90000"/>
            </a:lnSpc>
            <a:spcBef>
              <a:spcPct val="0"/>
            </a:spcBef>
            <a:spcAft>
              <a:spcPct val="15000"/>
            </a:spcAft>
            <a:buChar char="•"/>
          </a:pPr>
          <a:r>
            <a:rPr lang="en-SG" sz="1900" i="1" kern="1200" dirty="0"/>
            <a:t>Only</a:t>
          </a:r>
          <a:r>
            <a:rPr lang="en-SG" sz="1900" kern="1200" dirty="0"/>
            <a:t> in the similar examples</a:t>
          </a:r>
        </a:p>
        <a:p>
          <a:pPr marL="171450" lvl="1" indent="-171450" algn="l" defTabSz="844550">
            <a:lnSpc>
              <a:spcPct val="90000"/>
            </a:lnSpc>
            <a:spcBef>
              <a:spcPct val="0"/>
            </a:spcBef>
            <a:spcAft>
              <a:spcPct val="15000"/>
            </a:spcAft>
            <a:buChar char="•"/>
          </a:pPr>
          <a:r>
            <a:rPr lang="en-SG" sz="1900" i="1" kern="1200" dirty="0"/>
            <a:t>Never</a:t>
          </a:r>
          <a:r>
            <a:rPr lang="en-SG" sz="1900" kern="1200" dirty="0"/>
            <a:t> in the dissimilar examples</a:t>
          </a:r>
        </a:p>
      </dsp:txBody>
      <dsp:txXfrm>
        <a:off x="6151495" y="1347606"/>
        <a:ext cx="1679044" cy="23643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E8E72-6F64-46D8-BF77-37097768E47B}">
      <dsp:nvSpPr>
        <dsp:cNvPr id="0" name=""/>
        <dsp:cNvSpPr/>
      </dsp:nvSpPr>
      <dsp:spPr>
        <a:xfrm rot="5400000">
          <a:off x="491702" y="1264489"/>
          <a:ext cx="1474614" cy="2453724"/>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2023DA-2F0A-46FE-8709-8A5779C2D641}">
      <dsp:nvSpPr>
        <dsp:cNvPr id="0" name=""/>
        <dsp:cNvSpPr/>
      </dsp:nvSpPr>
      <dsp:spPr>
        <a:xfrm>
          <a:off x="245552" y="1997624"/>
          <a:ext cx="2215236" cy="1941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i="1" kern="1200" dirty="0" err="1"/>
            <a:t>Pram</a:t>
          </a:r>
          <a:r>
            <a:rPr lang="en-SG" sz="1700" i="1" kern="1200" dirty="0" err="1">
              <a:latin typeface="Times New Roman" panose="02020603050405020304" pitchFamily="18" charset="0"/>
              <a:cs typeface="Times New Roman" panose="02020603050405020304" pitchFamily="18" charset="0"/>
            </a:rPr>
            <a:t>āṇavārttika</a:t>
          </a:r>
          <a:endParaRPr lang="en-SG" sz="1700" i="1" kern="1200" dirty="0">
            <a:latin typeface="Times New Roman" panose="02020603050405020304" pitchFamily="18" charset="0"/>
            <a:cs typeface="Times New Roman" panose="02020603050405020304" pitchFamily="18" charset="0"/>
          </a:endParaRPr>
        </a:p>
        <a:p>
          <a:pPr marL="0" lvl="0" indent="0" algn="l" defTabSz="755650">
            <a:lnSpc>
              <a:spcPct val="90000"/>
            </a:lnSpc>
            <a:spcBef>
              <a:spcPct val="0"/>
            </a:spcBef>
            <a:spcAft>
              <a:spcPct val="35000"/>
            </a:spcAft>
            <a:buNone/>
          </a:pPr>
          <a:r>
            <a:rPr lang="en-SG" sz="1700" kern="1200" dirty="0">
              <a:latin typeface="Times New Roman" panose="02020603050405020304" pitchFamily="18" charset="0"/>
              <a:cs typeface="Times New Roman" panose="02020603050405020304" pitchFamily="18" charset="0"/>
            </a:rPr>
            <a:t>/commentary on </a:t>
          </a:r>
          <a:r>
            <a:rPr lang="en-SG" sz="1700" i="1" kern="1200" dirty="0" err="1">
              <a:latin typeface="Times New Roman" panose="02020603050405020304" pitchFamily="18" charset="0"/>
              <a:cs typeface="Times New Roman" panose="02020603050405020304" pitchFamily="18" charset="0"/>
            </a:rPr>
            <a:t>Pramāṇasamuccaya</a:t>
          </a:r>
          <a:endParaRPr lang="en-SG" sz="1700" i="1" kern="1200" dirty="0"/>
        </a:p>
      </dsp:txBody>
      <dsp:txXfrm>
        <a:off x="245552" y="1997624"/>
        <a:ext cx="2215236" cy="1941784"/>
      </dsp:txXfrm>
    </dsp:sp>
    <dsp:sp modelId="{003E0196-0579-4B91-AD61-BCE9E3942116}">
      <dsp:nvSpPr>
        <dsp:cNvPr id="0" name=""/>
        <dsp:cNvSpPr/>
      </dsp:nvSpPr>
      <dsp:spPr>
        <a:xfrm>
          <a:off x="2042819" y="1083843"/>
          <a:ext cx="417969" cy="417969"/>
        </a:xfrm>
        <a:prstGeom prst="triangle">
          <a:avLst>
            <a:gd name="adj" fmla="val 100000"/>
          </a:avLst>
        </a:prstGeom>
        <a:solidFill>
          <a:schemeClr val="accent4">
            <a:hueOff val="-2799437"/>
            <a:satOff val="1315"/>
            <a:lumOff val="490"/>
            <a:alphaOff val="0"/>
          </a:schemeClr>
        </a:solidFill>
        <a:ln w="12700" cap="flat" cmpd="sng" algn="ctr">
          <a:solidFill>
            <a:schemeClr val="accent4">
              <a:hueOff val="-2799437"/>
              <a:satOff val="1315"/>
              <a:lumOff val="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94CE7D-8BD0-4991-B5CB-E8FE3DB1B945}">
      <dsp:nvSpPr>
        <dsp:cNvPr id="0" name=""/>
        <dsp:cNvSpPr/>
      </dsp:nvSpPr>
      <dsp:spPr>
        <a:xfrm rot="5400000">
          <a:off x="3203584" y="593431"/>
          <a:ext cx="1474614" cy="2453724"/>
        </a:xfrm>
        <a:prstGeom prst="corner">
          <a:avLst>
            <a:gd name="adj1" fmla="val 16120"/>
            <a:gd name="adj2" fmla="val 16110"/>
          </a:avLst>
        </a:prstGeom>
        <a:solidFill>
          <a:schemeClr val="accent4">
            <a:hueOff val="-5598875"/>
            <a:satOff val="2630"/>
            <a:lumOff val="98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22AD08-7732-4914-9602-B763E20CD71C}">
      <dsp:nvSpPr>
        <dsp:cNvPr id="0" name=""/>
        <dsp:cNvSpPr/>
      </dsp:nvSpPr>
      <dsp:spPr>
        <a:xfrm>
          <a:off x="2957434" y="1326566"/>
          <a:ext cx="2215236" cy="1941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i="1" kern="1200" dirty="0" err="1"/>
            <a:t>Pram</a:t>
          </a:r>
          <a:r>
            <a:rPr lang="en-SG" sz="1700" i="1" kern="1200" dirty="0" err="1">
              <a:latin typeface="Times New Roman" panose="02020603050405020304" pitchFamily="18" charset="0"/>
              <a:cs typeface="Times New Roman" panose="02020603050405020304" pitchFamily="18" charset="0"/>
            </a:rPr>
            <a:t>āṇaviniścaya</a:t>
          </a:r>
          <a:endParaRPr lang="en-SG" sz="1700" i="1" kern="1200" dirty="0">
            <a:latin typeface="Times New Roman" panose="02020603050405020304" pitchFamily="18" charset="0"/>
            <a:cs typeface="Times New Roman" panose="02020603050405020304" pitchFamily="18" charset="0"/>
          </a:endParaRPr>
        </a:p>
        <a:p>
          <a:pPr marL="0" lvl="0" indent="0" algn="l" defTabSz="755650">
            <a:lnSpc>
              <a:spcPct val="90000"/>
            </a:lnSpc>
            <a:spcBef>
              <a:spcPct val="0"/>
            </a:spcBef>
            <a:spcAft>
              <a:spcPct val="35000"/>
            </a:spcAft>
            <a:buNone/>
          </a:pPr>
          <a:r>
            <a:rPr lang="en-SG" sz="1700" kern="1200" dirty="0">
              <a:latin typeface="Times New Roman" panose="02020603050405020304" pitchFamily="18" charset="0"/>
              <a:cs typeface="Times New Roman" panose="02020603050405020304" pitchFamily="18" charset="0"/>
            </a:rPr>
            <a:t>/condensed version of </a:t>
          </a:r>
          <a:r>
            <a:rPr lang="en-SG" sz="1700" i="1" kern="1200" dirty="0" err="1">
              <a:latin typeface="Times New Roman" panose="02020603050405020304" pitchFamily="18" charset="0"/>
              <a:cs typeface="Times New Roman" panose="02020603050405020304" pitchFamily="18" charset="0"/>
            </a:rPr>
            <a:t>Pramāṇavārttika</a:t>
          </a:r>
          <a:endParaRPr lang="en-SG" sz="1700" i="1" kern="1200" dirty="0"/>
        </a:p>
      </dsp:txBody>
      <dsp:txXfrm>
        <a:off x="2957434" y="1326566"/>
        <a:ext cx="2215236" cy="1941784"/>
      </dsp:txXfrm>
    </dsp:sp>
    <dsp:sp modelId="{2F548910-859C-4EC8-B958-2AFED34EE4D1}">
      <dsp:nvSpPr>
        <dsp:cNvPr id="0" name=""/>
        <dsp:cNvSpPr/>
      </dsp:nvSpPr>
      <dsp:spPr>
        <a:xfrm>
          <a:off x="4754701" y="412785"/>
          <a:ext cx="417969" cy="417969"/>
        </a:xfrm>
        <a:prstGeom prst="triangle">
          <a:avLst>
            <a:gd name="adj" fmla="val 100000"/>
          </a:avLst>
        </a:prstGeom>
        <a:solidFill>
          <a:schemeClr val="accent4">
            <a:hueOff val="-8398312"/>
            <a:satOff val="3945"/>
            <a:lumOff val="1469"/>
            <a:alphaOff val="0"/>
          </a:schemeClr>
        </a:solidFill>
        <a:ln w="12700" cap="flat" cmpd="sng" algn="ctr">
          <a:solidFill>
            <a:schemeClr val="accent4">
              <a:hueOff val="-8398312"/>
              <a:satOff val="3945"/>
              <a:lumOff val="14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D49C0-6E5E-446E-94F1-D35E45FC5D8B}">
      <dsp:nvSpPr>
        <dsp:cNvPr id="0" name=""/>
        <dsp:cNvSpPr/>
      </dsp:nvSpPr>
      <dsp:spPr>
        <a:xfrm rot="5400000">
          <a:off x="5915466" y="-77626"/>
          <a:ext cx="1474614" cy="2453724"/>
        </a:xfrm>
        <a:prstGeom prst="corner">
          <a:avLst>
            <a:gd name="adj1" fmla="val 16120"/>
            <a:gd name="adj2" fmla="val 16110"/>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6C316A-32C4-440B-BCED-26D557FEDD0E}">
      <dsp:nvSpPr>
        <dsp:cNvPr id="0" name=""/>
        <dsp:cNvSpPr/>
      </dsp:nvSpPr>
      <dsp:spPr>
        <a:xfrm>
          <a:off x="5669316" y="655508"/>
          <a:ext cx="2215236" cy="1941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i="1" kern="1200" dirty="0" err="1"/>
            <a:t>Nyayabindu</a:t>
          </a:r>
          <a:r>
            <a:rPr lang="en-SG" sz="1700" kern="1200" dirty="0"/>
            <a:t>/condensed version of </a:t>
          </a:r>
          <a:r>
            <a:rPr lang="en-SG" sz="1700" i="1" kern="1200" dirty="0" err="1"/>
            <a:t>Pram</a:t>
          </a:r>
          <a:r>
            <a:rPr lang="en-SG" sz="1700" i="1" kern="1200" dirty="0" err="1">
              <a:latin typeface="Times New Roman" panose="02020603050405020304" pitchFamily="18" charset="0"/>
              <a:cs typeface="Times New Roman" panose="02020603050405020304" pitchFamily="18" charset="0"/>
            </a:rPr>
            <a:t>āṇaviniścaya</a:t>
          </a:r>
          <a:endParaRPr lang="en-SG" sz="1700" i="1" kern="1200" dirty="0">
            <a:latin typeface="Times New Roman" panose="02020603050405020304" pitchFamily="18" charset="0"/>
            <a:cs typeface="Times New Roman" panose="02020603050405020304" pitchFamily="18" charset="0"/>
          </a:endParaRPr>
        </a:p>
        <a:p>
          <a:pPr marL="0" lvl="0" indent="0" algn="l" defTabSz="755650">
            <a:lnSpc>
              <a:spcPct val="90000"/>
            </a:lnSpc>
            <a:spcBef>
              <a:spcPct val="0"/>
            </a:spcBef>
            <a:spcAft>
              <a:spcPct val="35000"/>
            </a:spcAft>
            <a:buNone/>
          </a:pPr>
          <a:r>
            <a:rPr lang="en-SG" sz="1700" kern="1200" dirty="0">
              <a:latin typeface="Times New Roman" panose="02020603050405020304" pitchFamily="18" charset="0"/>
              <a:cs typeface="Times New Roman" panose="02020603050405020304" pitchFamily="18" charset="0"/>
            </a:rPr>
            <a:t>as well as a independent manual of Buddhist logical method</a:t>
          </a:r>
          <a:endParaRPr lang="en-SG" sz="1700" kern="1200" dirty="0"/>
        </a:p>
      </dsp:txBody>
      <dsp:txXfrm>
        <a:off x="5669316" y="655508"/>
        <a:ext cx="2215236" cy="194178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6983CB-12BF-4F1B-BBB2-1947F6BFB849}"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66080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6983CB-12BF-4F1B-BBB2-1947F6BFB849}"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247277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6983CB-12BF-4F1B-BBB2-1947F6BFB849}"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187986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6983CB-12BF-4F1B-BBB2-1947F6BFB849}"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3141666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6983CB-12BF-4F1B-BBB2-1947F6BFB849}"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3425172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6983CB-12BF-4F1B-BBB2-1947F6BFB849}" type="datetimeFigureOut">
              <a:rPr lang="en-SG" smtClean="0"/>
              <a:t>25/11/2020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226060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6983CB-12BF-4F1B-BBB2-1947F6BFB849}" type="datetimeFigureOut">
              <a:rPr lang="en-SG" smtClean="0"/>
              <a:t>25/11/2020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4250898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6983CB-12BF-4F1B-BBB2-1947F6BFB849}" type="datetimeFigureOut">
              <a:rPr lang="en-SG" smtClean="0"/>
              <a:t>25/11/2020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32154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983CB-12BF-4F1B-BBB2-1947F6BFB849}" type="datetimeFigureOut">
              <a:rPr lang="en-SG" smtClean="0"/>
              <a:t>25/11/2020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53353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6983CB-12BF-4F1B-BBB2-1947F6BFB849}" type="datetimeFigureOut">
              <a:rPr lang="en-SG" smtClean="0"/>
              <a:t>25/11/2020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3944819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6983CB-12BF-4F1B-BBB2-1947F6BFB849}" type="datetimeFigureOut">
              <a:rPr lang="en-SG" smtClean="0"/>
              <a:t>25/11/2020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2B3A93D-027C-4AB6-B284-57C3DEB18947}" type="slidenum">
              <a:rPr lang="en-SG" smtClean="0"/>
              <a:t>‹#›</a:t>
            </a:fld>
            <a:endParaRPr lang="en-SG"/>
          </a:p>
        </p:txBody>
      </p:sp>
    </p:spTree>
    <p:extLst>
      <p:ext uri="{BB962C8B-B14F-4D97-AF65-F5344CB8AC3E}">
        <p14:creationId xmlns:p14="http://schemas.microsoft.com/office/powerpoint/2010/main" val="2042343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983CB-12BF-4F1B-BBB2-1947F6BFB849}" type="datetimeFigureOut">
              <a:rPr lang="en-SG" smtClean="0"/>
              <a:t>25/11/2020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3A93D-027C-4AB6-B284-57C3DEB18947}" type="slidenum">
              <a:rPr lang="en-SG" smtClean="0"/>
              <a:t>‹#›</a:t>
            </a:fld>
            <a:endParaRPr lang="en-SG"/>
          </a:p>
        </p:txBody>
      </p:sp>
    </p:spTree>
    <p:extLst>
      <p:ext uri="{BB962C8B-B14F-4D97-AF65-F5344CB8AC3E}">
        <p14:creationId xmlns:p14="http://schemas.microsoft.com/office/powerpoint/2010/main" val="37585642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2F2E79-2BFA-4A77-B4FC-14E84FD2F8EC}"/>
              </a:ext>
            </a:extLst>
          </p:cNvPr>
          <p:cNvSpPr>
            <a:spLocks noGrp="1"/>
          </p:cNvSpPr>
          <p:nvPr>
            <p:ph type="title"/>
          </p:nvPr>
        </p:nvSpPr>
        <p:spPr/>
        <p:txBody>
          <a:bodyPr>
            <a:normAutofit fontScale="90000"/>
          </a:bodyPr>
          <a:lstStyle/>
          <a:p>
            <a:r>
              <a:rPr lang="en-US" dirty="0"/>
              <a:t>Lecture 14</a:t>
            </a:r>
            <a:r>
              <a:rPr lang="en-US" sz="3100" dirty="0"/>
              <a:t>: </a:t>
            </a:r>
            <a:r>
              <a:rPr lang="en-US" sz="3100" dirty="0" err="1"/>
              <a:t>Dharmakirti</a:t>
            </a:r>
            <a:r>
              <a:rPr lang="en-US" sz="3100" dirty="0"/>
              <a:t>, his important logical ideas and some readings of his </a:t>
            </a:r>
            <a:r>
              <a:rPr lang="en-US" sz="3100" i="1" dirty="0" err="1"/>
              <a:t>Nyayabindu</a:t>
            </a:r>
            <a:endParaRPr lang="en-SG" sz="3100" i="1" dirty="0"/>
          </a:p>
        </p:txBody>
      </p:sp>
      <p:sp>
        <p:nvSpPr>
          <p:cNvPr id="5" name="Content Placeholder 4">
            <a:extLst>
              <a:ext uri="{FF2B5EF4-FFF2-40B4-BE49-F238E27FC236}">
                <a16:creationId xmlns:a16="http://schemas.microsoft.com/office/drawing/2014/main" id="{9BB30942-2941-4217-9E38-51E9A4364CE5}"/>
              </a:ext>
            </a:extLst>
          </p:cNvPr>
          <p:cNvSpPr>
            <a:spLocks noGrp="1"/>
          </p:cNvSpPr>
          <p:nvPr>
            <p:ph idx="1"/>
          </p:nvPr>
        </p:nvSpPr>
        <p:spPr/>
        <p:txBody>
          <a:bodyPr>
            <a:normAutofit fontScale="85000" lnSpcReduction="10000"/>
          </a:bodyPr>
          <a:lstStyle/>
          <a:p>
            <a:r>
              <a:rPr lang="en-SG" dirty="0"/>
              <a:t>In the last lecture, we briefly introduced </a:t>
            </a:r>
            <a:r>
              <a:rPr lang="en-SG" dirty="0" err="1"/>
              <a:t>Dharmakirti</a:t>
            </a:r>
            <a:r>
              <a:rPr lang="en-SG" dirty="0"/>
              <a:t> and his important logical treatises; also, we pointed out that this time, we are able to read some pages of one of his important treatise: </a:t>
            </a:r>
            <a:r>
              <a:rPr lang="en-SG" i="1" dirty="0" err="1"/>
              <a:t>Nyayabindu</a:t>
            </a:r>
            <a:r>
              <a:rPr lang="en-SG" dirty="0"/>
              <a:t> because it was translated into English as the 2</a:t>
            </a:r>
            <a:r>
              <a:rPr lang="en-SG" baseline="30000" dirty="0"/>
              <a:t>nd</a:t>
            </a:r>
            <a:r>
              <a:rPr lang="en-SG" dirty="0"/>
              <a:t> volume of </a:t>
            </a:r>
            <a:r>
              <a:rPr lang="en-SG" i="1" dirty="0"/>
              <a:t>Buddhist Logic </a:t>
            </a:r>
            <a:r>
              <a:rPr lang="en-SG" dirty="0"/>
              <a:t>by Theodore Scherbatsky; we </a:t>
            </a:r>
            <a:r>
              <a:rPr lang="en-US" altLang="zh-CN" dirty="0"/>
              <a:t>also </a:t>
            </a:r>
            <a:r>
              <a:rPr lang="en-SG" dirty="0"/>
              <a:t>briefly mentioned about the 3fold division of inference proposed by </a:t>
            </a:r>
            <a:r>
              <a:rPr lang="en-SG" dirty="0" err="1"/>
              <a:t>Dharmakirti</a:t>
            </a:r>
            <a:r>
              <a:rPr lang="en-SG" dirty="0"/>
              <a:t> instead of the 2fold division by his predecessor </a:t>
            </a:r>
            <a:r>
              <a:rPr lang="en-SG" dirty="0" err="1"/>
              <a:t>Dignaga</a:t>
            </a:r>
            <a:r>
              <a:rPr lang="en-SG" dirty="0"/>
              <a:t>; </a:t>
            </a:r>
          </a:p>
          <a:p>
            <a:r>
              <a:rPr lang="en-SG" dirty="0"/>
              <a:t>In this lecture, we shall further discuss the 3fold division; in addition to that, we shall explain in some detail about some important clarifications made by </a:t>
            </a:r>
            <a:r>
              <a:rPr lang="en-SG" dirty="0" err="1"/>
              <a:t>Dharmakirti</a:t>
            </a:r>
            <a:r>
              <a:rPr lang="en-SG" dirty="0"/>
              <a:t> regarding the </a:t>
            </a:r>
            <a:r>
              <a:rPr lang="en-SG" i="1" dirty="0" err="1"/>
              <a:t>trairupya</a:t>
            </a:r>
            <a:r>
              <a:rPr lang="en-SG" dirty="0"/>
              <a:t>; in the lecture notes, we shall discuss some issues about the reading of Scherbatsky’s </a:t>
            </a:r>
            <a:r>
              <a:rPr lang="en-SG" i="1" dirty="0" err="1"/>
              <a:t>Nyayabindu</a:t>
            </a:r>
            <a:r>
              <a:rPr lang="en-SG" dirty="0"/>
              <a:t>;</a:t>
            </a:r>
          </a:p>
        </p:txBody>
      </p:sp>
    </p:spTree>
    <p:extLst>
      <p:ext uri="{BB962C8B-B14F-4D97-AF65-F5344CB8AC3E}">
        <p14:creationId xmlns:p14="http://schemas.microsoft.com/office/powerpoint/2010/main" val="3499363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C112-EC9F-4D53-8A6C-7B7AE7EAD644}"/>
              </a:ext>
            </a:extLst>
          </p:cNvPr>
          <p:cNvSpPr>
            <a:spLocks noGrp="1"/>
          </p:cNvSpPr>
          <p:nvPr>
            <p:ph type="title"/>
          </p:nvPr>
        </p:nvSpPr>
        <p:spPr/>
        <p:txBody>
          <a:bodyPr>
            <a:normAutofit fontScale="90000"/>
          </a:bodyPr>
          <a:lstStyle/>
          <a:p>
            <a:r>
              <a:rPr lang="en-SG" dirty="0"/>
              <a:t>Comparison</a:t>
            </a:r>
            <a:r>
              <a:rPr lang="en-SG" sz="2000" dirty="0"/>
              <a:t>: as can be seen from the previous discussions, there are not many significant changes when the theory of </a:t>
            </a:r>
            <a:r>
              <a:rPr lang="en-SG" sz="2000" i="1" dirty="0" err="1"/>
              <a:t>trairupya</a:t>
            </a:r>
            <a:r>
              <a:rPr lang="en-SG" sz="2000" dirty="0"/>
              <a:t> between </a:t>
            </a:r>
            <a:r>
              <a:rPr lang="en-SG" sz="2000" dirty="0" err="1"/>
              <a:t>Dignaga’s</a:t>
            </a:r>
            <a:r>
              <a:rPr lang="en-SG" sz="2000" dirty="0"/>
              <a:t> and </a:t>
            </a:r>
            <a:r>
              <a:rPr lang="en-SG" sz="2000" dirty="0" err="1"/>
              <a:t>Dharmakirti’s</a:t>
            </a:r>
            <a:r>
              <a:rPr lang="en-SG" sz="2000" dirty="0"/>
              <a:t>; however, it is noticeable that when </a:t>
            </a:r>
            <a:r>
              <a:rPr lang="en-SG" sz="2000" dirty="0" err="1"/>
              <a:t>Dharmakirti</a:t>
            </a:r>
            <a:r>
              <a:rPr lang="en-SG" sz="2000" dirty="0"/>
              <a:t> studied the theory, he tried to make some necessary clarifications; although modern interpretations varied, the basic idea of the definitive word </a:t>
            </a:r>
            <a:r>
              <a:rPr lang="en-SG" sz="2000" i="1" dirty="0" err="1"/>
              <a:t>eva</a:t>
            </a:r>
            <a:r>
              <a:rPr lang="en-SG" sz="2000" i="1" dirty="0"/>
              <a:t>/only</a:t>
            </a:r>
            <a:r>
              <a:rPr lang="en-SG" sz="2000" dirty="0"/>
              <a:t>, appeared to have noticed and accepted by some sort of unofficial consensus;</a:t>
            </a:r>
            <a:endParaRPr lang="en-SG" dirty="0"/>
          </a:p>
        </p:txBody>
      </p:sp>
      <p:graphicFrame>
        <p:nvGraphicFramePr>
          <p:cNvPr id="4" name="Content Placeholder 3">
            <a:extLst>
              <a:ext uri="{FF2B5EF4-FFF2-40B4-BE49-F238E27FC236}">
                <a16:creationId xmlns:a16="http://schemas.microsoft.com/office/drawing/2014/main" id="{1D8FBDAC-96A4-42B3-9D1A-B1242A5A2C07}"/>
              </a:ext>
            </a:extLst>
          </p:cNvPr>
          <p:cNvGraphicFramePr>
            <a:graphicFrameLocks noGrp="1"/>
          </p:cNvGraphicFramePr>
          <p:nvPr>
            <p:ph idx="1"/>
            <p:extLst>
              <p:ext uri="{D42A27DB-BD31-4B8C-83A1-F6EECF244321}">
                <p14:modId xmlns:p14="http://schemas.microsoft.com/office/powerpoint/2010/main" val="141337851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948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E1912-6F2D-4B46-BE25-9D436E19C552}"/>
              </a:ext>
            </a:extLst>
          </p:cNvPr>
          <p:cNvSpPr>
            <a:spLocks noGrp="1"/>
          </p:cNvSpPr>
          <p:nvPr>
            <p:ph type="title"/>
          </p:nvPr>
        </p:nvSpPr>
        <p:spPr/>
        <p:txBody>
          <a:bodyPr>
            <a:normAutofit fontScale="90000"/>
          </a:bodyPr>
          <a:lstStyle/>
          <a:p>
            <a:r>
              <a:rPr lang="en-SG" i="1" dirty="0" err="1"/>
              <a:t>Nyayabindu</a:t>
            </a:r>
            <a:r>
              <a:rPr lang="en-SG" sz="2000" dirty="0"/>
              <a:t>:  although it is sometimes regarded as a condensed version of the </a:t>
            </a:r>
            <a:r>
              <a:rPr lang="en-US" sz="2000" i="1" dirty="0" err="1"/>
              <a:t>Pramāṇaviniścaya</a:t>
            </a:r>
            <a:r>
              <a:rPr lang="en-US" sz="2000" dirty="0"/>
              <a:t> (this is a condensed version of the commentary on </a:t>
            </a:r>
            <a:r>
              <a:rPr lang="en-US" sz="2000" i="1" dirty="0" err="1"/>
              <a:t>Pramāṇasamuccaya</a:t>
            </a:r>
            <a:r>
              <a:rPr lang="en-US" sz="2000" dirty="0"/>
              <a:t> by </a:t>
            </a:r>
            <a:r>
              <a:rPr lang="en-US" sz="2000" dirty="0" err="1"/>
              <a:t>Dignaga</a:t>
            </a:r>
            <a:r>
              <a:rPr lang="en-US" sz="2000" dirty="0"/>
              <a:t>, which is entitled as </a:t>
            </a:r>
            <a:r>
              <a:rPr lang="en-US" sz="2000" i="1" dirty="0"/>
              <a:t>Pramāṇavārttika</a:t>
            </a:r>
            <a:r>
              <a:rPr lang="en-US" sz="2000" dirty="0"/>
              <a:t>), the treatise itself is a kind of logical manual that is intended to serve as an introduction manual for anyone who wanted to study Buddhist logic;</a:t>
            </a:r>
            <a:endParaRPr lang="en-SG" sz="2000" dirty="0"/>
          </a:p>
        </p:txBody>
      </p:sp>
      <p:graphicFrame>
        <p:nvGraphicFramePr>
          <p:cNvPr id="6" name="Content Placeholder 5">
            <a:extLst>
              <a:ext uri="{FF2B5EF4-FFF2-40B4-BE49-F238E27FC236}">
                <a16:creationId xmlns:a16="http://schemas.microsoft.com/office/drawing/2014/main" id="{1CC98494-A472-422D-8C0D-1B65BE351341}"/>
              </a:ext>
            </a:extLst>
          </p:cNvPr>
          <p:cNvGraphicFramePr>
            <a:graphicFrameLocks noGrp="1"/>
          </p:cNvGraphicFramePr>
          <p:nvPr>
            <p:ph idx="1"/>
            <p:extLst>
              <p:ext uri="{D42A27DB-BD31-4B8C-83A1-F6EECF244321}">
                <p14:modId xmlns:p14="http://schemas.microsoft.com/office/powerpoint/2010/main" val="225194770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7333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6C2A-08AE-4EE5-B5FB-42BAA9441164}"/>
              </a:ext>
            </a:extLst>
          </p:cNvPr>
          <p:cNvSpPr>
            <a:spLocks noGrp="1"/>
          </p:cNvSpPr>
          <p:nvPr>
            <p:ph type="title"/>
          </p:nvPr>
        </p:nvSpPr>
        <p:spPr/>
        <p:txBody>
          <a:bodyPr/>
          <a:lstStyle/>
          <a:p>
            <a:r>
              <a:rPr lang="en-US" dirty="0"/>
              <a:t>Reading strategies</a:t>
            </a:r>
            <a:endParaRPr lang="en-SG" dirty="0"/>
          </a:p>
        </p:txBody>
      </p:sp>
      <p:sp>
        <p:nvSpPr>
          <p:cNvPr id="3" name="Content Placeholder 2">
            <a:extLst>
              <a:ext uri="{FF2B5EF4-FFF2-40B4-BE49-F238E27FC236}">
                <a16:creationId xmlns:a16="http://schemas.microsoft.com/office/drawing/2014/main" id="{D6D7B3BD-3660-4F57-BA43-7BDA0A22E969}"/>
              </a:ext>
            </a:extLst>
          </p:cNvPr>
          <p:cNvSpPr>
            <a:spLocks noGrp="1"/>
          </p:cNvSpPr>
          <p:nvPr>
            <p:ph idx="1"/>
          </p:nvPr>
        </p:nvSpPr>
        <p:spPr/>
        <p:txBody>
          <a:bodyPr>
            <a:normAutofit fontScale="62500" lnSpcReduction="20000"/>
          </a:bodyPr>
          <a:lstStyle/>
          <a:p>
            <a:r>
              <a:rPr lang="en-US" dirty="0"/>
              <a:t>When you read Scherbatsky’s translation of </a:t>
            </a:r>
            <a:r>
              <a:rPr lang="en-US" i="1" dirty="0" err="1"/>
              <a:t>Nyayabindu</a:t>
            </a:r>
            <a:r>
              <a:rPr lang="en-US" dirty="0"/>
              <a:t>, you may have already noticed that his English expression is very old; but generally speaking, his writing is quite clear and readable if you get used to it; so read more than once and slowly but surely, you would understand the translation; also, please read the lecture notes about some more information about how to read the treatise;</a:t>
            </a:r>
          </a:p>
          <a:p>
            <a:r>
              <a:rPr lang="en-US" dirty="0"/>
              <a:t>When you are not sure about some English translations of the proper names or terminologies, just read the footnotes (at the bottom of the page), Scherbatsky provided the terms and his detailed explanations in those footnotes are useful;</a:t>
            </a:r>
          </a:p>
          <a:p>
            <a:r>
              <a:rPr lang="en-US" dirty="0"/>
              <a:t>Do not concentrate on one lecture notes or PPTs but always go back to the other relevant lecture notes and PPTs; as we mentioned before, one thing is wonderful about logic is that </a:t>
            </a:r>
            <a:r>
              <a:rPr lang="en-US" i="1" dirty="0"/>
              <a:t>it is very logical – step by step</a:t>
            </a:r>
            <a:r>
              <a:rPr lang="en-US" dirty="0"/>
              <a:t>; so if you understand one point, you will understand the next; when you understand one point, go to the next; if you do not understand, do not leap to the next point, because if you do that, you have to come back again; by that time, you already missed too much steps to catch up; that is the time when logical becomes somewhat illogical; and you have to start from the beginning all over again!</a:t>
            </a:r>
          </a:p>
          <a:p>
            <a:endParaRPr lang="en-SG" dirty="0"/>
          </a:p>
        </p:txBody>
      </p:sp>
    </p:spTree>
    <p:extLst>
      <p:ext uri="{BB962C8B-B14F-4D97-AF65-F5344CB8AC3E}">
        <p14:creationId xmlns:p14="http://schemas.microsoft.com/office/powerpoint/2010/main" val="3201967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66AC7-5877-4E24-80AD-C418B92ABB21}"/>
              </a:ext>
            </a:extLst>
          </p:cNvPr>
          <p:cNvSpPr>
            <a:spLocks noGrp="1"/>
          </p:cNvSpPr>
          <p:nvPr>
            <p:ph type="title"/>
          </p:nvPr>
        </p:nvSpPr>
        <p:spPr/>
        <p:txBody>
          <a:bodyPr/>
          <a:lstStyle/>
          <a:p>
            <a:r>
              <a:rPr lang="en-US" dirty="0"/>
              <a:t>Summary and facts-check</a:t>
            </a:r>
            <a:endParaRPr lang="en-SG" dirty="0"/>
          </a:p>
        </p:txBody>
      </p:sp>
      <p:sp>
        <p:nvSpPr>
          <p:cNvPr id="3" name="Content Placeholder 2">
            <a:extLst>
              <a:ext uri="{FF2B5EF4-FFF2-40B4-BE49-F238E27FC236}">
                <a16:creationId xmlns:a16="http://schemas.microsoft.com/office/drawing/2014/main" id="{967F952D-5620-4153-8495-B55382D28A9C}"/>
              </a:ext>
            </a:extLst>
          </p:cNvPr>
          <p:cNvSpPr>
            <a:spLocks noGrp="1"/>
          </p:cNvSpPr>
          <p:nvPr>
            <p:ph idx="1"/>
          </p:nvPr>
        </p:nvSpPr>
        <p:spPr/>
        <p:txBody>
          <a:bodyPr>
            <a:normAutofit fontScale="62500" lnSpcReduction="20000"/>
          </a:bodyPr>
          <a:lstStyle/>
          <a:p>
            <a:r>
              <a:rPr lang="en-US" dirty="0"/>
              <a:t>In this lecture, the main points are straightforward:</a:t>
            </a:r>
          </a:p>
          <a:p>
            <a:r>
              <a:rPr lang="en-US" dirty="0" err="1"/>
              <a:t>Dharmakirti</a:t>
            </a:r>
            <a:r>
              <a:rPr lang="en-US" dirty="0"/>
              <a:t> was not a direct pupil of </a:t>
            </a:r>
            <a:r>
              <a:rPr lang="en-US" dirty="0" err="1"/>
              <a:t>Dignaga</a:t>
            </a:r>
            <a:r>
              <a:rPr lang="en-US" dirty="0"/>
              <a:t> but intellectually he was the most important and perhaps the last Buddhist logician of original ideas;</a:t>
            </a:r>
          </a:p>
          <a:p>
            <a:r>
              <a:rPr lang="en-US" dirty="0"/>
              <a:t>He tried to revise the twofold division of inference into threefold, thus coming up the idea of inference of own nature, inference of causal relation and above all, inference of non-perception;</a:t>
            </a:r>
          </a:p>
          <a:p>
            <a:r>
              <a:rPr lang="en-US" dirty="0"/>
              <a:t>He then noticed the ambiguities of the famous </a:t>
            </a:r>
            <a:r>
              <a:rPr lang="en-US" i="1" dirty="0" err="1"/>
              <a:t>trairuypa</a:t>
            </a:r>
            <a:r>
              <a:rPr lang="en-US" dirty="0"/>
              <a:t> so he also modified it by adding the word </a:t>
            </a:r>
            <a:r>
              <a:rPr lang="en-US" i="1" dirty="0" err="1"/>
              <a:t>eva</a:t>
            </a:r>
            <a:r>
              <a:rPr lang="en-US" dirty="0"/>
              <a:t> as he saw fit; as we said, although his modification was further clarified by later commentators, his contribution is original and remarkable;</a:t>
            </a:r>
          </a:p>
          <a:p>
            <a:r>
              <a:rPr lang="en-US" dirty="0"/>
              <a:t>We also discussed the reading and noticed the different translations among scholars, noticeably those appeared in Scherbatsky’s translation; despite the obvious stylish and terminological differences, the basics are about the same;</a:t>
            </a:r>
          </a:p>
          <a:p>
            <a:r>
              <a:rPr lang="en-US" dirty="0"/>
              <a:t>Please read the lecture notes and the translated treatise; meanwhile, </a:t>
            </a:r>
            <a:r>
              <a:rPr lang="en-US" i="1" dirty="0"/>
              <a:t>any particular questions, let me know;</a:t>
            </a:r>
            <a:r>
              <a:rPr lang="en-US" dirty="0"/>
              <a:t> </a:t>
            </a:r>
            <a:endParaRPr lang="en-SG" dirty="0"/>
          </a:p>
        </p:txBody>
      </p:sp>
    </p:spTree>
    <p:extLst>
      <p:ext uri="{BB962C8B-B14F-4D97-AF65-F5344CB8AC3E}">
        <p14:creationId xmlns:p14="http://schemas.microsoft.com/office/powerpoint/2010/main" val="2822589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7CBF8-7958-4F51-875D-AD127F2427AC}"/>
              </a:ext>
            </a:extLst>
          </p:cNvPr>
          <p:cNvSpPr>
            <a:spLocks noGrp="1"/>
          </p:cNvSpPr>
          <p:nvPr>
            <p:ph type="title"/>
          </p:nvPr>
        </p:nvSpPr>
        <p:spPr/>
        <p:txBody>
          <a:bodyPr/>
          <a:lstStyle/>
          <a:p>
            <a:r>
              <a:rPr lang="en-US" dirty="0"/>
              <a:t>Exercises/assignments</a:t>
            </a:r>
            <a:endParaRPr lang="en-SG" dirty="0"/>
          </a:p>
        </p:txBody>
      </p:sp>
      <p:sp>
        <p:nvSpPr>
          <p:cNvPr id="3" name="Content Placeholder 2">
            <a:extLst>
              <a:ext uri="{FF2B5EF4-FFF2-40B4-BE49-F238E27FC236}">
                <a16:creationId xmlns:a16="http://schemas.microsoft.com/office/drawing/2014/main" id="{446C10F3-ED54-438A-AEF6-9913F845A648}"/>
              </a:ext>
            </a:extLst>
          </p:cNvPr>
          <p:cNvSpPr>
            <a:spLocks noGrp="1"/>
          </p:cNvSpPr>
          <p:nvPr>
            <p:ph idx="1"/>
          </p:nvPr>
        </p:nvSpPr>
        <p:spPr/>
        <p:txBody>
          <a:bodyPr>
            <a:normAutofit fontScale="92500"/>
          </a:bodyPr>
          <a:lstStyle/>
          <a:p>
            <a:r>
              <a:rPr lang="en-SG" dirty="0"/>
              <a:t>Do the following exercises and submit them via email (</a:t>
            </a:r>
            <a:r>
              <a:rPr lang="en-SG" dirty="0">
                <a:hlinkClick r:id="rId2"/>
              </a:rPr>
              <a:t>chuanqing@bcs.edu.sg</a:t>
            </a:r>
            <a:r>
              <a:rPr lang="en-SG" dirty="0"/>
              <a:t>) to me by 5:00 pm, on 9</a:t>
            </a:r>
            <a:r>
              <a:rPr lang="en-SG" baseline="30000" dirty="0"/>
              <a:t>th</a:t>
            </a:r>
            <a:r>
              <a:rPr lang="en-SG" dirty="0"/>
              <a:t> December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p>
          <a:p>
            <a:r>
              <a:rPr lang="en-SG" dirty="0"/>
              <a:t>1, Compared with </a:t>
            </a:r>
            <a:r>
              <a:rPr lang="en-SG" dirty="0" err="1"/>
              <a:t>Dignaga’s</a:t>
            </a:r>
            <a:r>
              <a:rPr lang="en-SG" dirty="0"/>
              <a:t> 2fold division of inference, how many types of inference in </a:t>
            </a:r>
            <a:r>
              <a:rPr lang="en-SG" dirty="0" err="1"/>
              <a:t>Dharmakirti’s</a:t>
            </a:r>
            <a:r>
              <a:rPr lang="en-SG" dirty="0"/>
              <a:t> division?</a:t>
            </a:r>
          </a:p>
          <a:p>
            <a:r>
              <a:rPr lang="en-SG" dirty="0"/>
              <a:t>2, </a:t>
            </a:r>
            <a:r>
              <a:rPr lang="en-SG" i="1" dirty="0" err="1"/>
              <a:t>Nyayabindu</a:t>
            </a:r>
            <a:r>
              <a:rPr lang="en-SG" dirty="0"/>
              <a:t> is a concise but important logical treatise compiled by </a:t>
            </a:r>
            <a:r>
              <a:rPr lang="en-SG" dirty="0" err="1"/>
              <a:t>Dharmakirti</a:t>
            </a:r>
            <a:r>
              <a:rPr lang="en-SG" dirty="0"/>
              <a:t>. It is also a condensed version of another </a:t>
            </a:r>
            <a:r>
              <a:rPr lang="en-SG" dirty="0" err="1"/>
              <a:t>Dharmakirti’s</a:t>
            </a:r>
            <a:r>
              <a:rPr lang="en-SG" dirty="0"/>
              <a:t> logical treatise. Which one?</a:t>
            </a:r>
          </a:p>
        </p:txBody>
      </p:sp>
    </p:spTree>
    <p:extLst>
      <p:ext uri="{BB962C8B-B14F-4D97-AF65-F5344CB8AC3E}">
        <p14:creationId xmlns:p14="http://schemas.microsoft.com/office/powerpoint/2010/main" val="1321734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EC11-F679-43B6-A00F-123182A08EF3}"/>
              </a:ext>
            </a:extLst>
          </p:cNvPr>
          <p:cNvSpPr>
            <a:spLocks noGrp="1"/>
          </p:cNvSpPr>
          <p:nvPr>
            <p:ph type="title"/>
          </p:nvPr>
        </p:nvSpPr>
        <p:spPr/>
        <p:txBody>
          <a:bodyPr/>
          <a:lstStyle/>
          <a:p>
            <a:r>
              <a:rPr lang="en-SG" dirty="0"/>
              <a:t>Threefold division</a:t>
            </a:r>
          </a:p>
        </p:txBody>
      </p:sp>
      <p:sp>
        <p:nvSpPr>
          <p:cNvPr id="3" name="Content Placeholder 2">
            <a:extLst>
              <a:ext uri="{FF2B5EF4-FFF2-40B4-BE49-F238E27FC236}">
                <a16:creationId xmlns:a16="http://schemas.microsoft.com/office/drawing/2014/main" id="{DE40CD99-3B55-4A72-BCC2-00E30E15F92A}"/>
              </a:ext>
            </a:extLst>
          </p:cNvPr>
          <p:cNvSpPr>
            <a:spLocks noGrp="1"/>
          </p:cNvSpPr>
          <p:nvPr>
            <p:ph idx="1"/>
          </p:nvPr>
        </p:nvSpPr>
        <p:spPr/>
        <p:txBody>
          <a:bodyPr>
            <a:normAutofit fontScale="92500" lnSpcReduction="10000"/>
          </a:bodyPr>
          <a:lstStyle/>
          <a:p>
            <a:r>
              <a:rPr lang="en-SG" dirty="0"/>
              <a:t>Inference of its own nature</a:t>
            </a:r>
          </a:p>
          <a:p>
            <a:r>
              <a:rPr lang="en-SG" dirty="0"/>
              <a:t>Inference of causal relation</a:t>
            </a:r>
          </a:p>
          <a:p>
            <a:r>
              <a:rPr lang="en-SG" dirty="0"/>
              <a:t>Inference of non-perception</a:t>
            </a:r>
          </a:p>
          <a:p>
            <a:r>
              <a:rPr lang="en-SG" dirty="0"/>
              <a:t>For the first type of inference, Scherbatsky also referred as the inference based on the </a:t>
            </a:r>
            <a:r>
              <a:rPr lang="en-SG" i="1" dirty="0"/>
              <a:t>identity of reference</a:t>
            </a:r>
            <a:r>
              <a:rPr lang="en-SG" dirty="0"/>
              <a:t>, such as tree and bodhi tree; although those are two different things, they are associated with the same category or </a:t>
            </a:r>
            <a:r>
              <a:rPr lang="en-SG" i="1" dirty="0"/>
              <a:t>tree</a:t>
            </a:r>
            <a:r>
              <a:rPr lang="en-SG" dirty="0"/>
              <a:t>; or like impermanence and conditionality (conditioned or produced) which are associated by </a:t>
            </a:r>
            <a:r>
              <a:rPr lang="en-SG" i="1" dirty="0"/>
              <a:t>the property of sound</a:t>
            </a:r>
            <a:r>
              <a:rPr lang="en-SG" dirty="0"/>
              <a:t>, which is produced and therefore impermanent (Scherbatsky, 1993:248-250); </a:t>
            </a:r>
          </a:p>
          <a:p>
            <a:endParaRPr lang="en-SG" dirty="0"/>
          </a:p>
        </p:txBody>
      </p:sp>
    </p:spTree>
    <p:extLst>
      <p:ext uri="{BB962C8B-B14F-4D97-AF65-F5344CB8AC3E}">
        <p14:creationId xmlns:p14="http://schemas.microsoft.com/office/powerpoint/2010/main" val="221003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F4C8-3AD0-4824-9152-492E572E0A8B}"/>
              </a:ext>
            </a:extLst>
          </p:cNvPr>
          <p:cNvSpPr>
            <a:spLocks noGrp="1"/>
          </p:cNvSpPr>
          <p:nvPr>
            <p:ph type="title"/>
          </p:nvPr>
        </p:nvSpPr>
        <p:spPr/>
        <p:txBody>
          <a:bodyPr/>
          <a:lstStyle/>
          <a:p>
            <a:r>
              <a:rPr lang="en-US" dirty="0"/>
              <a:t>Inference of causal relation</a:t>
            </a:r>
            <a:endParaRPr lang="en-SG" dirty="0"/>
          </a:p>
        </p:txBody>
      </p:sp>
      <p:sp>
        <p:nvSpPr>
          <p:cNvPr id="3" name="Content Placeholder 2">
            <a:extLst>
              <a:ext uri="{FF2B5EF4-FFF2-40B4-BE49-F238E27FC236}">
                <a16:creationId xmlns:a16="http://schemas.microsoft.com/office/drawing/2014/main" id="{93744812-148F-4A34-8E5E-48E6D2CAB5FD}"/>
              </a:ext>
            </a:extLst>
          </p:cNvPr>
          <p:cNvSpPr>
            <a:spLocks noGrp="1"/>
          </p:cNvSpPr>
          <p:nvPr>
            <p:ph idx="1"/>
          </p:nvPr>
        </p:nvSpPr>
        <p:spPr/>
        <p:txBody>
          <a:bodyPr>
            <a:normAutofit fontScale="85000" lnSpcReduction="20000"/>
          </a:bodyPr>
          <a:lstStyle/>
          <a:p>
            <a:r>
              <a:rPr lang="en-SG" dirty="0"/>
              <a:t>Secondly, there is the inference of causal relation, which means that one thing is the cause while the other is the effect, such as fire and smoke (Scherbatsky, 1993:249-250);</a:t>
            </a:r>
          </a:p>
          <a:p>
            <a:r>
              <a:rPr lang="en-SG" dirty="0"/>
              <a:t>As you can see above, this type of inference is rather straightforward, because according to traditional Indian and Buddhist logical reasoning, if there is a causal relation between two things, then the existence of one thing would be inferred from the existence of the other;</a:t>
            </a:r>
          </a:p>
          <a:p>
            <a:r>
              <a:rPr lang="en-SG" dirty="0"/>
              <a:t>The reason is because the </a:t>
            </a:r>
            <a:r>
              <a:rPr lang="en-SG" i="1" dirty="0" err="1"/>
              <a:t>trair</a:t>
            </a:r>
            <a:r>
              <a:rPr lang="en-SG" i="1" dirty="0" err="1">
                <a:latin typeface="Times New Roman" panose="02020603050405020304" pitchFamily="18" charset="0"/>
                <a:cs typeface="Times New Roman" panose="02020603050405020304" pitchFamily="18" charset="0"/>
              </a:rPr>
              <a:t>ūpya</a:t>
            </a:r>
            <a:r>
              <a:rPr lang="en-SG" dirty="0">
                <a:latin typeface="Times New Roman" panose="02020603050405020304" pitchFamily="18" charset="0"/>
                <a:cs typeface="Times New Roman" panose="02020603050405020304" pitchFamily="18" charset="0"/>
              </a:rPr>
              <a:t>: </a:t>
            </a:r>
            <a:r>
              <a:rPr lang="en-SG" i="1" dirty="0" err="1">
                <a:latin typeface="Times New Roman" panose="02020603050405020304" pitchFamily="18" charset="0"/>
                <a:cs typeface="Times New Roman" panose="02020603050405020304" pitchFamily="18" charset="0"/>
              </a:rPr>
              <a:t>vyāpti</a:t>
            </a:r>
            <a:r>
              <a:rPr lang="en-SG" dirty="0">
                <a:latin typeface="Times New Roman" panose="02020603050405020304" pitchFamily="18" charset="0"/>
                <a:cs typeface="Times New Roman" panose="02020603050405020304" pitchFamily="18" charset="0"/>
              </a:rPr>
              <a:t>, </a:t>
            </a:r>
            <a:r>
              <a:rPr lang="en-SG" i="1" dirty="0">
                <a:latin typeface="Times New Roman" panose="02020603050405020304" pitchFamily="18" charset="0"/>
                <a:cs typeface="Times New Roman" panose="02020603050405020304" pitchFamily="18" charset="0"/>
              </a:rPr>
              <a:t>sapakṣa</a:t>
            </a:r>
            <a:r>
              <a:rPr lang="en-SG" dirty="0">
                <a:latin typeface="Times New Roman" panose="02020603050405020304" pitchFamily="18" charset="0"/>
                <a:cs typeface="Times New Roman" panose="02020603050405020304" pitchFamily="18" charset="0"/>
              </a:rPr>
              <a:t> and </a:t>
            </a:r>
            <a:r>
              <a:rPr lang="en-SG" i="1" dirty="0">
                <a:latin typeface="Times New Roman" panose="02020603050405020304" pitchFamily="18" charset="0"/>
                <a:cs typeface="Times New Roman" panose="02020603050405020304" pitchFamily="18" charset="0"/>
              </a:rPr>
              <a:t>vipakṣa/</a:t>
            </a:r>
            <a:r>
              <a:rPr lang="en-SG" i="1" dirty="0" err="1">
                <a:latin typeface="Times New Roman" panose="02020603050405020304" pitchFamily="18" charset="0"/>
                <a:cs typeface="Times New Roman" panose="02020603050405020304" pitchFamily="18" charset="0"/>
              </a:rPr>
              <a:t>asapakṣa</a:t>
            </a:r>
            <a:r>
              <a:rPr lang="en-SG" dirty="0">
                <a:latin typeface="Times New Roman" panose="02020603050405020304" pitchFamily="18" charset="0"/>
                <a:cs typeface="Times New Roman" panose="02020603050405020304" pitchFamily="18" charset="0"/>
              </a:rPr>
              <a:t> that would establish the necessary connection among those three elements of the inference; the </a:t>
            </a:r>
            <a:r>
              <a:rPr lang="en-SG" i="1" dirty="0">
                <a:latin typeface="Times New Roman" panose="02020603050405020304" pitchFamily="18" charset="0"/>
                <a:cs typeface="Times New Roman" panose="02020603050405020304" pitchFamily="18" charset="0"/>
              </a:rPr>
              <a:t>fire</a:t>
            </a:r>
            <a:r>
              <a:rPr lang="en-SG" dirty="0">
                <a:latin typeface="Times New Roman" panose="02020603050405020304" pitchFamily="18" charset="0"/>
                <a:cs typeface="Times New Roman" panose="02020603050405020304" pitchFamily="18" charset="0"/>
              </a:rPr>
              <a:t> would cause </a:t>
            </a:r>
            <a:r>
              <a:rPr lang="en-SG" i="1" dirty="0">
                <a:latin typeface="Times New Roman" panose="02020603050405020304" pitchFamily="18" charset="0"/>
                <a:cs typeface="Times New Roman" panose="02020603050405020304" pitchFamily="18" charset="0"/>
              </a:rPr>
              <a:t>smoke</a:t>
            </a:r>
            <a:r>
              <a:rPr lang="en-SG" dirty="0">
                <a:latin typeface="Times New Roman" panose="02020603050405020304" pitchFamily="18" charset="0"/>
                <a:cs typeface="Times New Roman" panose="02020603050405020304" pitchFamily="18" charset="0"/>
              </a:rPr>
              <a:t>, and they always take place concomitantly; while the </a:t>
            </a:r>
            <a:r>
              <a:rPr lang="en-SG" i="1" dirty="0">
                <a:latin typeface="Times New Roman" panose="02020603050405020304" pitchFamily="18" charset="0"/>
                <a:cs typeface="Times New Roman" panose="02020603050405020304" pitchFamily="18" charset="0"/>
              </a:rPr>
              <a:t>sapakṣa</a:t>
            </a:r>
            <a:r>
              <a:rPr lang="en-SG" dirty="0">
                <a:latin typeface="Times New Roman" panose="02020603050405020304" pitchFamily="18" charset="0"/>
                <a:cs typeface="Times New Roman" panose="02020603050405020304" pitchFamily="18" charset="0"/>
              </a:rPr>
              <a:t> support the fire-smoke association, the </a:t>
            </a:r>
            <a:r>
              <a:rPr lang="en-SG" i="1" dirty="0">
                <a:latin typeface="Times New Roman" panose="02020603050405020304" pitchFamily="18" charset="0"/>
                <a:cs typeface="Times New Roman" panose="02020603050405020304" pitchFamily="18" charset="0"/>
              </a:rPr>
              <a:t>vipakṣa </a:t>
            </a:r>
            <a:r>
              <a:rPr lang="en-SG" dirty="0">
                <a:latin typeface="Times New Roman" panose="02020603050405020304" pitchFamily="18" charset="0"/>
                <a:cs typeface="Times New Roman" panose="02020603050405020304" pitchFamily="18" charset="0"/>
              </a:rPr>
              <a:t>excludes the possibility of absent of one and present of the other; i.e., both would be absent;</a:t>
            </a:r>
            <a:endParaRPr lang="en-SG" i="1" dirty="0"/>
          </a:p>
        </p:txBody>
      </p:sp>
    </p:spTree>
    <p:extLst>
      <p:ext uri="{BB962C8B-B14F-4D97-AF65-F5344CB8AC3E}">
        <p14:creationId xmlns:p14="http://schemas.microsoft.com/office/powerpoint/2010/main" val="352393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0B568-CCAD-4B83-A3B5-C8E41D07A70D}"/>
              </a:ext>
            </a:extLst>
          </p:cNvPr>
          <p:cNvSpPr>
            <a:spLocks noGrp="1"/>
          </p:cNvSpPr>
          <p:nvPr>
            <p:ph type="title"/>
          </p:nvPr>
        </p:nvSpPr>
        <p:spPr/>
        <p:txBody>
          <a:bodyPr/>
          <a:lstStyle/>
          <a:p>
            <a:r>
              <a:rPr lang="en-SG" dirty="0"/>
              <a:t>Inference of non-perception </a:t>
            </a:r>
          </a:p>
        </p:txBody>
      </p:sp>
      <p:sp>
        <p:nvSpPr>
          <p:cNvPr id="3" name="Content Placeholder 2">
            <a:extLst>
              <a:ext uri="{FF2B5EF4-FFF2-40B4-BE49-F238E27FC236}">
                <a16:creationId xmlns:a16="http://schemas.microsoft.com/office/drawing/2014/main" id="{8F7D0D2A-C344-4927-9C9D-D3646A8EF332}"/>
              </a:ext>
            </a:extLst>
          </p:cNvPr>
          <p:cNvSpPr>
            <a:spLocks noGrp="1"/>
          </p:cNvSpPr>
          <p:nvPr>
            <p:ph idx="1"/>
          </p:nvPr>
        </p:nvSpPr>
        <p:spPr/>
        <p:txBody>
          <a:bodyPr>
            <a:normAutofit fontScale="62500" lnSpcReduction="20000"/>
          </a:bodyPr>
          <a:lstStyle/>
          <a:p>
            <a:r>
              <a:rPr lang="en-SG" dirty="0"/>
              <a:t>In the third category of inference or inference of non-perception, </a:t>
            </a:r>
            <a:r>
              <a:rPr lang="en-SG" dirty="0" err="1"/>
              <a:t>Dharmakirti’s</a:t>
            </a:r>
            <a:r>
              <a:rPr lang="en-SG" dirty="0"/>
              <a:t> explanations are a little bit ambiguous but in terms of logical reasoning, they are subtly profound; for instance, he listed about 11 occasions through which he tried to make his position:</a:t>
            </a:r>
          </a:p>
          <a:p>
            <a:r>
              <a:rPr lang="en-SG" dirty="0"/>
              <a:t>For instance, </a:t>
            </a:r>
            <a:r>
              <a:rPr lang="en-SG" u="sng" dirty="0"/>
              <a:t>the inference of non-perception of essential nature of the property</a:t>
            </a:r>
            <a:r>
              <a:rPr lang="en-SG" dirty="0"/>
              <a:t>; i.e., </a:t>
            </a:r>
            <a:r>
              <a:rPr lang="en-SG" i="1" dirty="0"/>
              <a:t>there is no smoke here, because the perceivable property of smoke is non-existent and intangible by perception</a:t>
            </a:r>
            <a:r>
              <a:rPr lang="en-SG" dirty="0"/>
              <a:t>; </a:t>
            </a:r>
          </a:p>
          <a:p>
            <a:r>
              <a:rPr lang="en-SG" dirty="0"/>
              <a:t>If you are confused, just think this way: generally, in the bimonthly recitation of </a:t>
            </a:r>
            <a:r>
              <a:rPr lang="en-SG" i="1" dirty="0" err="1"/>
              <a:t>P</a:t>
            </a:r>
            <a:r>
              <a:rPr lang="en-SG" i="1" dirty="0" err="1">
                <a:latin typeface="Times New Roman" panose="02020603050405020304" pitchFamily="18" charset="0"/>
                <a:cs typeface="Times New Roman" panose="02020603050405020304" pitchFamily="18" charset="0"/>
              </a:rPr>
              <a:t>āṭ</a:t>
            </a:r>
            <a:r>
              <a:rPr lang="en-SG" i="1" dirty="0" err="1"/>
              <a:t>imokkha</a:t>
            </a:r>
            <a:r>
              <a:rPr lang="en-SG" dirty="0"/>
              <a:t>, anyone who committed any kind of transgression need to expose his wrongdoings by standing up and making a confession; but because everyone is silent, inference can be made based on </a:t>
            </a:r>
            <a:r>
              <a:rPr lang="en-SG" i="1" dirty="0"/>
              <a:t>the absence of any sound or sign of confession – </a:t>
            </a:r>
            <a:r>
              <a:rPr lang="en-SG" i="1" u="sng" dirty="0"/>
              <a:t>non-perceptible</a:t>
            </a:r>
            <a:r>
              <a:rPr lang="en-SG" dirty="0"/>
              <a:t>: everyone must be pure and free of any transgression [the conclusion may be false but the inference is acceptable];</a:t>
            </a:r>
          </a:p>
          <a:p>
            <a:r>
              <a:rPr lang="en-SG" dirty="0"/>
              <a:t>So based on the above observation, it appears that </a:t>
            </a:r>
            <a:r>
              <a:rPr lang="en-SG" dirty="0" err="1"/>
              <a:t>Dharmakirti</a:t>
            </a:r>
            <a:r>
              <a:rPr lang="en-SG" dirty="0"/>
              <a:t> and his seemingly minor observations of the inferences of </a:t>
            </a:r>
            <a:r>
              <a:rPr lang="en-SG" i="1" dirty="0"/>
              <a:t>non-perception</a:t>
            </a:r>
            <a:r>
              <a:rPr lang="en-SG" dirty="0"/>
              <a:t> is subtly profound and inconspicuously meaningful; (some more examples, see </a:t>
            </a:r>
            <a:r>
              <a:rPr lang="en-SG" i="1" dirty="0" err="1"/>
              <a:t>Nyayabindu</a:t>
            </a:r>
            <a:r>
              <a:rPr lang="en-SG" dirty="0"/>
              <a:t>; </a:t>
            </a:r>
            <a:r>
              <a:rPr lang="en-SG" dirty="0" err="1"/>
              <a:t>Scherbastky’s</a:t>
            </a:r>
            <a:r>
              <a:rPr lang="en-SG" dirty="0"/>
              <a:t> translation, </a:t>
            </a:r>
            <a:r>
              <a:rPr lang="en-SG" i="1" dirty="0"/>
              <a:t>Buddhist Logic</a:t>
            </a:r>
            <a:r>
              <a:rPr lang="en-SG" dirty="0"/>
              <a:t>, Vol.2, pp.77-108)</a:t>
            </a:r>
          </a:p>
        </p:txBody>
      </p:sp>
    </p:spTree>
    <p:extLst>
      <p:ext uri="{BB962C8B-B14F-4D97-AF65-F5344CB8AC3E}">
        <p14:creationId xmlns:p14="http://schemas.microsoft.com/office/powerpoint/2010/main" val="281390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04181-3209-423F-BDBC-0DA4638AB5F2}"/>
              </a:ext>
            </a:extLst>
          </p:cNvPr>
          <p:cNvSpPr>
            <a:spLocks noGrp="1"/>
          </p:cNvSpPr>
          <p:nvPr>
            <p:ph type="title"/>
          </p:nvPr>
        </p:nvSpPr>
        <p:spPr/>
        <p:txBody>
          <a:bodyPr>
            <a:normAutofit fontScale="90000"/>
          </a:bodyPr>
          <a:lstStyle/>
          <a:p>
            <a:r>
              <a:rPr lang="en-SG" i="1" dirty="0"/>
              <a:t>Trair</a:t>
            </a:r>
            <a:r>
              <a:rPr lang="en-SG" i="1" dirty="0">
                <a:latin typeface="Times New Roman" panose="02020603050405020304" pitchFamily="18" charset="0"/>
                <a:cs typeface="Times New Roman" panose="02020603050405020304" pitchFamily="18" charset="0"/>
              </a:rPr>
              <a:t>ū</a:t>
            </a:r>
            <a:r>
              <a:rPr lang="en-SG" i="1" dirty="0"/>
              <a:t>pya</a:t>
            </a:r>
            <a:r>
              <a:rPr lang="en-SG" sz="1800" dirty="0"/>
              <a:t>: as we have discussed, this term means the </a:t>
            </a:r>
            <a:r>
              <a:rPr lang="en-SG" sz="1800" i="1" dirty="0"/>
              <a:t>threefold stipulations</a:t>
            </a:r>
            <a:r>
              <a:rPr lang="en-SG" sz="1800" dirty="0"/>
              <a:t> of the </a:t>
            </a:r>
            <a:r>
              <a:rPr lang="en-SG" sz="1800" i="1" dirty="0"/>
              <a:t>sign/reason</a:t>
            </a:r>
            <a:r>
              <a:rPr lang="en-SG" sz="1800" dirty="0"/>
              <a:t>; although the concept and theory was invented and discussed by </a:t>
            </a:r>
            <a:r>
              <a:rPr lang="en-SG" sz="1800" dirty="0" err="1"/>
              <a:t>Dignaga</a:t>
            </a:r>
            <a:r>
              <a:rPr lang="en-SG" sz="1800" dirty="0"/>
              <a:t> himself, the definition was by no means consistent and clear; therefore, when </a:t>
            </a:r>
            <a:r>
              <a:rPr lang="en-SG" sz="1800" dirty="0" err="1"/>
              <a:t>Dharmakirt</a:t>
            </a:r>
            <a:r>
              <a:rPr lang="en-SG" sz="1800" dirty="0"/>
              <a:t> produced his commentaries, he tried to clarify further;</a:t>
            </a:r>
          </a:p>
        </p:txBody>
      </p:sp>
      <p:sp>
        <p:nvSpPr>
          <p:cNvPr id="3" name="Content Placeholder 2">
            <a:extLst>
              <a:ext uri="{FF2B5EF4-FFF2-40B4-BE49-F238E27FC236}">
                <a16:creationId xmlns:a16="http://schemas.microsoft.com/office/drawing/2014/main" id="{C902B0D2-DC72-4321-9619-75D509685D14}"/>
              </a:ext>
            </a:extLst>
          </p:cNvPr>
          <p:cNvSpPr>
            <a:spLocks noGrp="1"/>
          </p:cNvSpPr>
          <p:nvPr>
            <p:ph idx="1"/>
          </p:nvPr>
        </p:nvSpPr>
        <p:spPr/>
        <p:txBody>
          <a:bodyPr>
            <a:normAutofit fontScale="70000" lnSpcReduction="20000"/>
          </a:bodyPr>
          <a:lstStyle/>
          <a:p>
            <a:r>
              <a:rPr lang="en-SG" dirty="0"/>
              <a:t>For instance, in the </a:t>
            </a:r>
            <a:r>
              <a:rPr lang="en-SG" i="1" dirty="0" err="1"/>
              <a:t>Hetucakra</a:t>
            </a:r>
            <a:r>
              <a:rPr lang="en-SG" dirty="0"/>
              <a:t>, </a:t>
            </a:r>
            <a:r>
              <a:rPr lang="en-SG" dirty="0" err="1"/>
              <a:t>Dignaga’s</a:t>
            </a:r>
            <a:r>
              <a:rPr lang="en-SG" dirty="0"/>
              <a:t> definition of </a:t>
            </a:r>
            <a:r>
              <a:rPr lang="en-SG" i="1" dirty="0"/>
              <a:t>trair</a:t>
            </a:r>
            <a:r>
              <a:rPr lang="en-SG" i="1" dirty="0">
                <a:latin typeface="Times New Roman" panose="02020603050405020304" pitchFamily="18" charset="0"/>
                <a:cs typeface="Times New Roman" panose="02020603050405020304" pitchFamily="18" charset="0"/>
              </a:rPr>
              <a:t>ū</a:t>
            </a:r>
            <a:r>
              <a:rPr lang="en-SG" i="1" dirty="0"/>
              <a:t>pya</a:t>
            </a:r>
            <a:r>
              <a:rPr lang="en-SG" dirty="0"/>
              <a:t> was rather straightforward:</a:t>
            </a:r>
          </a:p>
          <a:p>
            <a:r>
              <a:rPr lang="en-SG" dirty="0"/>
              <a:t>1, the </a:t>
            </a:r>
            <a:r>
              <a:rPr lang="en-SG" i="1" dirty="0" err="1"/>
              <a:t>hetu</a:t>
            </a:r>
            <a:r>
              <a:rPr lang="en-SG" dirty="0"/>
              <a:t> is present in the subject of inference</a:t>
            </a:r>
          </a:p>
          <a:p>
            <a:r>
              <a:rPr lang="en-SG" dirty="0"/>
              <a:t>2, it is present in the </a:t>
            </a:r>
            <a:r>
              <a:rPr lang="en-SG" i="1" dirty="0"/>
              <a:t>similar instances</a:t>
            </a:r>
          </a:p>
          <a:p>
            <a:r>
              <a:rPr lang="en-SG" dirty="0"/>
              <a:t>3, and it is absent in the </a:t>
            </a:r>
            <a:r>
              <a:rPr lang="en-SG" i="1" dirty="0"/>
              <a:t>dissimilar instances</a:t>
            </a:r>
          </a:p>
          <a:p>
            <a:r>
              <a:rPr lang="en-SG" dirty="0"/>
              <a:t>But in the </a:t>
            </a:r>
            <a:r>
              <a:rPr lang="en-SG" i="1" dirty="0" err="1"/>
              <a:t>Pram</a:t>
            </a:r>
            <a:r>
              <a:rPr lang="en-SG" i="1" dirty="0" err="1">
                <a:latin typeface="Times New Roman" panose="02020603050405020304" pitchFamily="18" charset="0"/>
                <a:cs typeface="Times New Roman" panose="02020603050405020304" pitchFamily="18" charset="0"/>
              </a:rPr>
              <a:t>āṇasamuccaya</a:t>
            </a:r>
            <a:r>
              <a:rPr lang="en-SG" dirty="0">
                <a:latin typeface="Times New Roman" panose="02020603050405020304" pitchFamily="18" charset="0"/>
                <a:cs typeface="Times New Roman" panose="02020603050405020304" pitchFamily="18" charset="0"/>
              </a:rPr>
              <a:t>, the definition of </a:t>
            </a:r>
            <a:r>
              <a:rPr lang="en-SG" i="1" dirty="0"/>
              <a:t>trair</a:t>
            </a:r>
            <a:r>
              <a:rPr lang="en-SG" i="1" dirty="0">
                <a:latin typeface="Times New Roman" panose="02020603050405020304" pitchFamily="18" charset="0"/>
                <a:cs typeface="Times New Roman" panose="02020603050405020304" pitchFamily="18" charset="0"/>
              </a:rPr>
              <a:t>ū</a:t>
            </a:r>
            <a:r>
              <a:rPr lang="en-SG" i="1" dirty="0"/>
              <a:t>pya</a:t>
            </a:r>
            <a:r>
              <a:rPr lang="en-SG" dirty="0"/>
              <a:t> seems to be open for interpretation because </a:t>
            </a:r>
            <a:r>
              <a:rPr lang="en-SG" dirty="0" err="1"/>
              <a:t>Uddyotakara</a:t>
            </a:r>
            <a:r>
              <a:rPr lang="en-SG" dirty="0"/>
              <a:t> provides two alternatives: </a:t>
            </a:r>
          </a:p>
          <a:p>
            <a:r>
              <a:rPr lang="en-SG" dirty="0"/>
              <a:t>Similar examples: 1), the </a:t>
            </a:r>
            <a:r>
              <a:rPr lang="en-SG" i="1" dirty="0" err="1"/>
              <a:t>hetu</a:t>
            </a:r>
            <a:r>
              <a:rPr lang="en-SG" dirty="0"/>
              <a:t> is present in </a:t>
            </a:r>
            <a:r>
              <a:rPr lang="en-SG" i="1" dirty="0"/>
              <a:t>similar instances</a:t>
            </a:r>
            <a:r>
              <a:rPr lang="en-SG" dirty="0"/>
              <a:t> only; 2), the </a:t>
            </a:r>
            <a:r>
              <a:rPr lang="en-SG" i="1" dirty="0" err="1"/>
              <a:t>hetu</a:t>
            </a:r>
            <a:r>
              <a:rPr lang="en-SG" dirty="0"/>
              <a:t> is present in “</a:t>
            </a:r>
            <a:r>
              <a:rPr lang="en-SG" i="1" dirty="0"/>
              <a:t>all similar instances</a:t>
            </a:r>
            <a:r>
              <a:rPr lang="en-SG" dirty="0"/>
              <a:t>”; </a:t>
            </a:r>
          </a:p>
          <a:p>
            <a:r>
              <a:rPr lang="en-SG" dirty="0"/>
              <a:t>Dissimilar examples: 1), </a:t>
            </a:r>
            <a:r>
              <a:rPr lang="en-SG" i="1" dirty="0"/>
              <a:t>only the </a:t>
            </a:r>
            <a:r>
              <a:rPr lang="en-SG" i="1" dirty="0" err="1"/>
              <a:t>hetu</a:t>
            </a:r>
            <a:r>
              <a:rPr lang="en-SG" dirty="0"/>
              <a:t> is absent in the “</a:t>
            </a:r>
            <a:r>
              <a:rPr lang="en-SG" i="1" dirty="0"/>
              <a:t>dissimilar instances</a:t>
            </a:r>
            <a:r>
              <a:rPr lang="en-SG" dirty="0"/>
              <a:t>”; 2), the </a:t>
            </a:r>
            <a:r>
              <a:rPr lang="en-SG" i="1" dirty="0" err="1"/>
              <a:t>hetu</a:t>
            </a:r>
            <a:r>
              <a:rPr lang="en-SG" dirty="0"/>
              <a:t> is absent in the </a:t>
            </a:r>
            <a:r>
              <a:rPr lang="en-SG" i="1" dirty="0"/>
              <a:t>dissimilar instances</a:t>
            </a:r>
            <a:r>
              <a:rPr lang="en-SG" dirty="0"/>
              <a:t> only; (see Bhatt and Mehrotra, 2000:80-81)</a:t>
            </a:r>
          </a:p>
          <a:p>
            <a:r>
              <a:rPr lang="en-SG" dirty="0"/>
              <a:t>So from the above examples, it is clear that at the inception of the concept, </a:t>
            </a:r>
            <a:r>
              <a:rPr lang="en-SG" dirty="0" err="1"/>
              <a:t>Dignaga’s</a:t>
            </a:r>
            <a:r>
              <a:rPr lang="en-SG" dirty="0"/>
              <a:t> </a:t>
            </a:r>
            <a:r>
              <a:rPr lang="en-SG" i="1" dirty="0"/>
              <a:t>trair</a:t>
            </a:r>
            <a:r>
              <a:rPr lang="en-SG" i="1" dirty="0">
                <a:latin typeface="Times New Roman" panose="02020603050405020304" pitchFamily="18" charset="0"/>
                <a:cs typeface="Times New Roman" panose="02020603050405020304" pitchFamily="18" charset="0"/>
              </a:rPr>
              <a:t>ū</a:t>
            </a:r>
            <a:r>
              <a:rPr lang="en-SG" i="1" dirty="0"/>
              <a:t>pya</a:t>
            </a:r>
            <a:r>
              <a:rPr lang="en-SG" dirty="0"/>
              <a:t> was in need of clarifications;</a:t>
            </a:r>
          </a:p>
        </p:txBody>
      </p:sp>
    </p:spTree>
    <p:extLst>
      <p:ext uri="{BB962C8B-B14F-4D97-AF65-F5344CB8AC3E}">
        <p14:creationId xmlns:p14="http://schemas.microsoft.com/office/powerpoint/2010/main" val="358257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DB1B-7028-4011-8D6F-EC98D7FC55D9}"/>
              </a:ext>
            </a:extLst>
          </p:cNvPr>
          <p:cNvSpPr>
            <a:spLocks noGrp="1"/>
          </p:cNvSpPr>
          <p:nvPr>
            <p:ph type="title"/>
          </p:nvPr>
        </p:nvSpPr>
        <p:spPr/>
        <p:txBody>
          <a:bodyPr>
            <a:normAutofit fontScale="90000"/>
          </a:bodyPr>
          <a:lstStyle/>
          <a:p>
            <a:r>
              <a:rPr lang="en-SG" dirty="0" err="1"/>
              <a:t>Dharmakirti’s</a:t>
            </a:r>
            <a:r>
              <a:rPr lang="en-SG" dirty="0"/>
              <a:t> revision</a:t>
            </a:r>
            <a:r>
              <a:rPr lang="en-SG" sz="1800" dirty="0"/>
              <a:t>: as we have mentioned in the early lectures, the </a:t>
            </a:r>
            <a:r>
              <a:rPr lang="en-SG" sz="1800" i="1" dirty="0"/>
              <a:t>trair</a:t>
            </a:r>
            <a:r>
              <a:rPr lang="en-SG" sz="1800" i="1" dirty="0">
                <a:latin typeface="Times New Roman" panose="02020603050405020304" pitchFamily="18" charset="0"/>
                <a:cs typeface="Times New Roman" panose="02020603050405020304" pitchFamily="18" charset="0"/>
              </a:rPr>
              <a:t>ū</a:t>
            </a:r>
            <a:r>
              <a:rPr lang="en-SG" sz="1800" i="1" dirty="0"/>
              <a:t>pya</a:t>
            </a:r>
            <a:r>
              <a:rPr lang="en-SG" sz="1800" dirty="0"/>
              <a:t> itself was not very well-formed when </a:t>
            </a:r>
            <a:r>
              <a:rPr lang="en-SG" sz="1800" dirty="0" err="1"/>
              <a:t>Dignaga</a:t>
            </a:r>
            <a:r>
              <a:rPr lang="en-SG" sz="1800" dirty="0"/>
              <a:t> invented it; in fact, we have provided several versions of it and all of them were to some extent modified; so even </a:t>
            </a:r>
            <a:r>
              <a:rPr lang="en-SG" sz="1800" dirty="0" err="1"/>
              <a:t>Dharmakirti’s</a:t>
            </a:r>
            <a:r>
              <a:rPr lang="en-SG" sz="1800" dirty="0"/>
              <a:t> version seemed to have been difficult to understand;</a:t>
            </a:r>
            <a:endParaRPr lang="en-SG" dirty="0"/>
          </a:p>
        </p:txBody>
      </p:sp>
      <p:sp>
        <p:nvSpPr>
          <p:cNvPr id="3" name="Content Placeholder 2">
            <a:extLst>
              <a:ext uri="{FF2B5EF4-FFF2-40B4-BE49-F238E27FC236}">
                <a16:creationId xmlns:a16="http://schemas.microsoft.com/office/drawing/2014/main" id="{6DC02A81-9BDA-4390-8EA6-26D22CF63EE4}"/>
              </a:ext>
            </a:extLst>
          </p:cNvPr>
          <p:cNvSpPr>
            <a:spLocks noGrp="1"/>
          </p:cNvSpPr>
          <p:nvPr>
            <p:ph idx="1"/>
          </p:nvPr>
        </p:nvSpPr>
        <p:spPr/>
        <p:txBody>
          <a:bodyPr>
            <a:normAutofit fontScale="62500" lnSpcReduction="20000"/>
          </a:bodyPr>
          <a:lstStyle/>
          <a:p>
            <a:r>
              <a:rPr lang="en-SG" dirty="0"/>
              <a:t>Perhaps because of the potential or even obvious ambiguities in </a:t>
            </a:r>
            <a:r>
              <a:rPr lang="en-SG" dirty="0" err="1"/>
              <a:t>Dignaga’s</a:t>
            </a:r>
            <a:r>
              <a:rPr lang="en-SG" dirty="0"/>
              <a:t> concept, </a:t>
            </a:r>
            <a:r>
              <a:rPr lang="en-SG" dirty="0" err="1"/>
              <a:t>Dharmakirti</a:t>
            </a:r>
            <a:r>
              <a:rPr lang="en-SG" dirty="0"/>
              <a:t> clarified the definitions of </a:t>
            </a:r>
            <a:r>
              <a:rPr lang="en-SG" i="1" dirty="0"/>
              <a:t>trair</a:t>
            </a:r>
            <a:r>
              <a:rPr lang="en-SG" i="1" dirty="0">
                <a:latin typeface="Times New Roman" panose="02020603050405020304" pitchFamily="18" charset="0"/>
                <a:cs typeface="Times New Roman" panose="02020603050405020304" pitchFamily="18" charset="0"/>
              </a:rPr>
              <a:t>ū</a:t>
            </a:r>
            <a:r>
              <a:rPr lang="en-SG" i="1" dirty="0"/>
              <a:t>pya</a:t>
            </a:r>
            <a:r>
              <a:rPr lang="en-SG" dirty="0"/>
              <a:t> by reformulating it; </a:t>
            </a:r>
          </a:p>
          <a:p>
            <a:r>
              <a:rPr lang="en-SG" dirty="0"/>
              <a:t>In doing so, he added the word </a:t>
            </a:r>
            <a:r>
              <a:rPr lang="en-SG" i="1" dirty="0" err="1"/>
              <a:t>eva</a:t>
            </a:r>
            <a:r>
              <a:rPr lang="en-SG" dirty="0"/>
              <a:t>, or </a:t>
            </a:r>
            <a:r>
              <a:rPr lang="en-SG" i="1" dirty="0"/>
              <a:t>only</a:t>
            </a:r>
            <a:r>
              <a:rPr lang="en-SG" dirty="0"/>
              <a:t> to the definitions of the three aspects/characteristics of the </a:t>
            </a:r>
            <a:r>
              <a:rPr lang="en-SG" i="1" dirty="0" err="1"/>
              <a:t>hetu</a:t>
            </a:r>
            <a:r>
              <a:rPr lang="en-SG" i="1" dirty="0"/>
              <a:t> </a:t>
            </a:r>
            <a:r>
              <a:rPr lang="en-SG" dirty="0"/>
              <a:t>as follows: </a:t>
            </a:r>
          </a:p>
          <a:p>
            <a:r>
              <a:rPr lang="en-SG" dirty="0"/>
              <a:t>(1), </a:t>
            </a:r>
            <a:r>
              <a:rPr lang="en-SG" i="1" dirty="0" err="1"/>
              <a:t>anumeye</a:t>
            </a:r>
            <a:r>
              <a:rPr lang="en-SG" i="1" dirty="0"/>
              <a:t> </a:t>
            </a:r>
            <a:r>
              <a:rPr lang="en-SG" i="1" dirty="0" err="1"/>
              <a:t>sattvam</a:t>
            </a:r>
            <a:r>
              <a:rPr lang="en-SG" i="1" dirty="0"/>
              <a:t> </a:t>
            </a:r>
            <a:r>
              <a:rPr lang="en-SG" b="1" i="1" dirty="0" err="1"/>
              <a:t>eva</a:t>
            </a:r>
            <a:r>
              <a:rPr lang="en-SG" dirty="0"/>
              <a:t> (existent in the subject </a:t>
            </a:r>
            <a:r>
              <a:rPr lang="en-SG" i="1" dirty="0"/>
              <a:t>only</a:t>
            </a:r>
            <a:r>
              <a:rPr lang="en-SG" dirty="0"/>
              <a:t>)</a:t>
            </a:r>
            <a:endParaRPr lang="en-SG" b="1" i="1" dirty="0"/>
          </a:p>
          <a:p>
            <a:r>
              <a:rPr lang="en-SG" dirty="0"/>
              <a:t>(2), </a:t>
            </a:r>
            <a:r>
              <a:rPr lang="en-SG" i="1" dirty="0"/>
              <a:t>sapak</a:t>
            </a:r>
            <a:r>
              <a:rPr lang="en-SG" i="1" dirty="0">
                <a:latin typeface="Times New Roman" panose="02020603050405020304" pitchFamily="18" charset="0"/>
                <a:cs typeface="Times New Roman" panose="02020603050405020304" pitchFamily="18" charset="0"/>
              </a:rPr>
              <a:t>ṣ</a:t>
            </a:r>
            <a:r>
              <a:rPr lang="en-SG" i="1" dirty="0"/>
              <a:t>a </a:t>
            </a:r>
            <a:r>
              <a:rPr lang="en-SG" b="1" i="1" dirty="0" err="1"/>
              <a:t>eva</a:t>
            </a:r>
            <a:r>
              <a:rPr lang="en-SG" i="1" dirty="0"/>
              <a:t> </a:t>
            </a:r>
            <a:r>
              <a:rPr lang="en-SG" i="1" dirty="0" err="1"/>
              <a:t>sattvam</a:t>
            </a:r>
            <a:r>
              <a:rPr lang="en-SG" i="1" dirty="0"/>
              <a:t> </a:t>
            </a:r>
            <a:r>
              <a:rPr lang="en-SG" dirty="0"/>
              <a:t>(existent </a:t>
            </a:r>
            <a:r>
              <a:rPr lang="en-SG" i="1" dirty="0"/>
              <a:t>only</a:t>
            </a:r>
            <a:r>
              <a:rPr lang="en-SG" dirty="0"/>
              <a:t> in the in the similar example)</a:t>
            </a:r>
            <a:endParaRPr lang="en-SG" i="1" dirty="0"/>
          </a:p>
          <a:p>
            <a:r>
              <a:rPr lang="en-SG" dirty="0"/>
              <a:t>(3), </a:t>
            </a:r>
            <a:r>
              <a:rPr lang="en-SG" i="1" dirty="0" err="1"/>
              <a:t>asapak</a:t>
            </a:r>
            <a:r>
              <a:rPr lang="en-SG" i="1" dirty="0" err="1">
                <a:latin typeface="Times New Roman" panose="02020603050405020304" pitchFamily="18" charset="0"/>
                <a:cs typeface="Times New Roman" panose="02020603050405020304" pitchFamily="18" charset="0"/>
              </a:rPr>
              <a:t>ṣ</a:t>
            </a:r>
            <a:r>
              <a:rPr lang="en-SG" i="1" dirty="0" err="1"/>
              <a:t>e</a:t>
            </a:r>
            <a:r>
              <a:rPr lang="en-SG" i="1" dirty="0"/>
              <a:t> </a:t>
            </a:r>
            <a:r>
              <a:rPr lang="en-SG" i="1" dirty="0" err="1"/>
              <a:t>c</a:t>
            </a:r>
            <a:r>
              <a:rPr lang="en-SG" i="1" dirty="0" err="1">
                <a:latin typeface="Times New Roman" panose="02020603050405020304" pitchFamily="18" charset="0"/>
                <a:cs typeface="Times New Roman" panose="02020603050405020304" pitchFamily="18" charset="0"/>
              </a:rPr>
              <a:t>ā</a:t>
            </a:r>
            <a:r>
              <a:rPr lang="en-SG" i="1" dirty="0" err="1"/>
              <a:t>sattvam</a:t>
            </a:r>
            <a:r>
              <a:rPr lang="en-SG" i="1" dirty="0"/>
              <a:t> </a:t>
            </a:r>
            <a:r>
              <a:rPr lang="en-SG" b="1" i="1" dirty="0" err="1"/>
              <a:t>eva</a:t>
            </a:r>
            <a:r>
              <a:rPr lang="en-SG" b="1" i="1" dirty="0"/>
              <a:t> </a:t>
            </a:r>
            <a:r>
              <a:rPr lang="en-SG" dirty="0"/>
              <a:t>(non-existent in the dissimilar example </a:t>
            </a:r>
            <a:r>
              <a:rPr lang="en-SG" i="1" dirty="0"/>
              <a:t>only</a:t>
            </a:r>
            <a:r>
              <a:rPr lang="en-SG" dirty="0"/>
              <a:t>)</a:t>
            </a:r>
            <a:endParaRPr lang="en-SG" b="1" i="1" dirty="0"/>
          </a:p>
          <a:p>
            <a:r>
              <a:rPr lang="en-SG" dirty="0"/>
              <a:t>The above well-intended modification seemed to have caused more uncertainties than it clarified; so it was left for </a:t>
            </a:r>
            <a:r>
              <a:rPr lang="en-SG" dirty="0" err="1"/>
              <a:t>Dhamottara</a:t>
            </a:r>
            <a:r>
              <a:rPr lang="en-SG" dirty="0"/>
              <a:t> to make yet further clarifications; but if we follow the Chinese translation of </a:t>
            </a:r>
            <a:r>
              <a:rPr lang="en-SG" dirty="0" err="1"/>
              <a:t>Xuanzang</a:t>
            </a:r>
            <a:r>
              <a:rPr lang="en-SG" dirty="0"/>
              <a:t>, the situation might be clearer:</a:t>
            </a:r>
          </a:p>
          <a:p>
            <a:r>
              <a:rPr lang="zh-CN" altLang="en-US" b="1" dirty="0"/>
              <a:t>遍</a:t>
            </a:r>
            <a:r>
              <a:rPr lang="zh-CN" altLang="en-US" dirty="0"/>
              <a:t>是宗法性（</a:t>
            </a:r>
            <a:r>
              <a:rPr lang="en-SG" altLang="zh-CN" dirty="0"/>
              <a:t>sign must be </a:t>
            </a:r>
            <a:r>
              <a:rPr lang="en-SG" altLang="zh-CN" b="1" i="1" dirty="0"/>
              <a:t>invariably</a:t>
            </a:r>
            <a:r>
              <a:rPr lang="en-SG" altLang="zh-CN" dirty="0"/>
              <a:t> existent in the subject: </a:t>
            </a:r>
            <a:r>
              <a:rPr lang="en-SG" altLang="zh-CN" i="1" dirty="0"/>
              <a:t>smoke in the fire</a:t>
            </a:r>
            <a:r>
              <a:rPr lang="zh-CN" altLang="en-US" dirty="0"/>
              <a:t>）</a:t>
            </a:r>
            <a:endParaRPr lang="en-SG" altLang="zh-CN" dirty="0"/>
          </a:p>
          <a:p>
            <a:r>
              <a:rPr lang="zh-CN" altLang="en-US" dirty="0"/>
              <a:t>同品</a:t>
            </a:r>
            <a:r>
              <a:rPr lang="zh-CN" altLang="en-US" b="1" dirty="0"/>
              <a:t>定</a:t>
            </a:r>
            <a:r>
              <a:rPr lang="zh-CN" altLang="en-US" dirty="0"/>
              <a:t>有性（</a:t>
            </a:r>
            <a:r>
              <a:rPr lang="en-SG" altLang="zh-CN" dirty="0"/>
              <a:t>sign must be </a:t>
            </a:r>
            <a:r>
              <a:rPr lang="en-SG" altLang="zh-CN" b="1" i="1" dirty="0"/>
              <a:t>certainly</a:t>
            </a:r>
            <a:r>
              <a:rPr lang="en-SG" altLang="zh-CN" dirty="0"/>
              <a:t> present in the similar example: </a:t>
            </a:r>
            <a:r>
              <a:rPr lang="en-SG" altLang="zh-CN" i="1" dirty="0"/>
              <a:t>smoke in the kitchen</a:t>
            </a:r>
            <a:r>
              <a:rPr lang="zh-CN" altLang="en-US" dirty="0"/>
              <a:t>）</a:t>
            </a:r>
            <a:endParaRPr lang="en-SG" altLang="zh-CN" dirty="0"/>
          </a:p>
          <a:p>
            <a:r>
              <a:rPr lang="zh-CN" altLang="en-US" dirty="0"/>
              <a:t>异品</a:t>
            </a:r>
            <a:r>
              <a:rPr lang="zh-CN" altLang="en-US" b="1" dirty="0"/>
              <a:t>遍</a:t>
            </a:r>
            <a:r>
              <a:rPr lang="zh-CN" altLang="en-US" dirty="0"/>
              <a:t>无性（</a:t>
            </a:r>
            <a:r>
              <a:rPr lang="en-SG" altLang="zh-CN" dirty="0"/>
              <a:t>sign must </a:t>
            </a:r>
            <a:r>
              <a:rPr lang="en-SG" altLang="zh-CN" b="1" i="1" dirty="0"/>
              <a:t>invariably</a:t>
            </a:r>
            <a:r>
              <a:rPr lang="en-SG" altLang="zh-CN" dirty="0"/>
              <a:t> not be present in the dissimilar example: </a:t>
            </a:r>
            <a:r>
              <a:rPr lang="en-SG" altLang="zh-CN" i="1" dirty="0"/>
              <a:t>smoke is not in a lake</a:t>
            </a:r>
            <a:r>
              <a:rPr lang="zh-CN" altLang="en-US" dirty="0"/>
              <a:t>）</a:t>
            </a:r>
            <a:endParaRPr lang="en-SG" dirty="0"/>
          </a:p>
        </p:txBody>
      </p:sp>
    </p:spTree>
    <p:extLst>
      <p:ext uri="{BB962C8B-B14F-4D97-AF65-F5344CB8AC3E}">
        <p14:creationId xmlns:p14="http://schemas.microsoft.com/office/powerpoint/2010/main" val="250228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B680-C029-4D83-9A74-527CCF2A877C}"/>
              </a:ext>
            </a:extLst>
          </p:cNvPr>
          <p:cNvSpPr>
            <a:spLocks noGrp="1"/>
          </p:cNvSpPr>
          <p:nvPr>
            <p:ph type="title"/>
          </p:nvPr>
        </p:nvSpPr>
        <p:spPr/>
        <p:txBody>
          <a:bodyPr/>
          <a:lstStyle/>
          <a:p>
            <a:r>
              <a:rPr lang="en-SG" dirty="0"/>
              <a:t>Modern clarifications</a:t>
            </a:r>
          </a:p>
        </p:txBody>
      </p:sp>
      <p:sp>
        <p:nvSpPr>
          <p:cNvPr id="3" name="Content Placeholder 2">
            <a:extLst>
              <a:ext uri="{FF2B5EF4-FFF2-40B4-BE49-F238E27FC236}">
                <a16:creationId xmlns:a16="http://schemas.microsoft.com/office/drawing/2014/main" id="{07CCB9FD-926C-4BB0-BBFF-3B60859CF7BF}"/>
              </a:ext>
            </a:extLst>
          </p:cNvPr>
          <p:cNvSpPr>
            <a:spLocks noGrp="1"/>
          </p:cNvSpPr>
          <p:nvPr>
            <p:ph idx="1"/>
          </p:nvPr>
        </p:nvSpPr>
        <p:spPr/>
        <p:txBody>
          <a:bodyPr>
            <a:normAutofit fontScale="77500" lnSpcReduction="20000"/>
          </a:bodyPr>
          <a:lstStyle/>
          <a:p>
            <a:r>
              <a:rPr lang="en-SG" dirty="0"/>
              <a:t>As it can be seen from the previous slides, although </a:t>
            </a:r>
            <a:r>
              <a:rPr lang="en-SG" dirty="0" err="1"/>
              <a:t>Dharmakirti’s</a:t>
            </a:r>
            <a:r>
              <a:rPr lang="en-SG" dirty="0"/>
              <a:t> modifications to some extent clarified the ambiguities of the important concept of Buddhist logical method; and with </a:t>
            </a:r>
            <a:r>
              <a:rPr lang="en-SG" dirty="0" err="1"/>
              <a:t>Dhamottara’s</a:t>
            </a:r>
            <a:r>
              <a:rPr lang="en-SG" dirty="0"/>
              <a:t> further explanations, trair</a:t>
            </a:r>
            <a:r>
              <a:rPr lang="en-SG" dirty="0">
                <a:latin typeface="Times New Roman" panose="02020603050405020304" pitchFamily="18" charset="0"/>
                <a:cs typeface="Times New Roman" panose="02020603050405020304" pitchFamily="18" charset="0"/>
              </a:rPr>
              <a:t>ū</a:t>
            </a:r>
            <a:r>
              <a:rPr lang="en-SG" dirty="0"/>
              <a:t>pya as a concept and theory should have been clear enough for us to be understood; however, because of the development of modern logical method, some scholars have tried to make further clarifications;</a:t>
            </a:r>
          </a:p>
          <a:p>
            <a:r>
              <a:rPr lang="en-SG" dirty="0"/>
              <a:t>Scherbatsky interpreted as follows (please read the detailed discussed in </a:t>
            </a:r>
            <a:r>
              <a:rPr lang="en-SG" i="1" dirty="0"/>
              <a:t>Buddhist Logic</a:t>
            </a:r>
            <a:r>
              <a:rPr lang="en-SG" dirty="0"/>
              <a:t>, vol.1, pp.243-245):</a:t>
            </a:r>
          </a:p>
          <a:p>
            <a:r>
              <a:rPr lang="en-SG" dirty="0"/>
              <a:t>(1) in the subject </a:t>
            </a:r>
            <a:r>
              <a:rPr lang="en-SG" i="1" dirty="0"/>
              <a:t>wholly</a:t>
            </a:r>
            <a:r>
              <a:rPr lang="en-SG" dirty="0"/>
              <a:t> </a:t>
            </a:r>
          </a:p>
          <a:p>
            <a:r>
              <a:rPr lang="en-SG" dirty="0"/>
              <a:t>(2) in similar </a:t>
            </a:r>
            <a:r>
              <a:rPr lang="en-SG" i="1" dirty="0"/>
              <a:t>only</a:t>
            </a:r>
          </a:p>
          <a:p>
            <a:r>
              <a:rPr lang="en-SG" dirty="0"/>
              <a:t>(3) in dissimilar </a:t>
            </a:r>
            <a:r>
              <a:rPr lang="en-SG" i="1" dirty="0"/>
              <a:t>never</a:t>
            </a:r>
          </a:p>
          <a:p>
            <a:r>
              <a:rPr lang="en-SG" dirty="0"/>
              <a:t>As you can see, the above interpretation is almost identical with that of Chinese version by </a:t>
            </a:r>
            <a:r>
              <a:rPr lang="en-SG" dirty="0" err="1"/>
              <a:t>Xuanzang</a:t>
            </a:r>
            <a:r>
              <a:rPr lang="en-SG" dirty="0"/>
              <a:t>, with the words </a:t>
            </a:r>
            <a:r>
              <a:rPr lang="en-SG" i="1" dirty="0"/>
              <a:t>wholly</a:t>
            </a:r>
            <a:r>
              <a:rPr lang="en-SG" dirty="0"/>
              <a:t> (</a:t>
            </a:r>
            <a:r>
              <a:rPr lang="en-SG" i="1" dirty="0"/>
              <a:t>invariably</a:t>
            </a:r>
            <a:r>
              <a:rPr lang="en-SG" dirty="0"/>
              <a:t>), </a:t>
            </a:r>
            <a:r>
              <a:rPr lang="en-SG" i="1" dirty="0"/>
              <a:t>only</a:t>
            </a:r>
            <a:r>
              <a:rPr lang="en-SG" dirty="0"/>
              <a:t> (</a:t>
            </a:r>
            <a:r>
              <a:rPr lang="en-SG" i="1" dirty="0"/>
              <a:t>only</a:t>
            </a:r>
            <a:r>
              <a:rPr lang="en-SG" dirty="0"/>
              <a:t>) and </a:t>
            </a:r>
            <a:r>
              <a:rPr lang="en-SG" i="1" dirty="0"/>
              <a:t>never </a:t>
            </a:r>
            <a:r>
              <a:rPr lang="en-SG" dirty="0"/>
              <a:t>(</a:t>
            </a:r>
            <a:r>
              <a:rPr lang="en-SG" i="1" dirty="0"/>
              <a:t>invariably not</a:t>
            </a:r>
            <a:r>
              <a:rPr lang="en-SG" dirty="0"/>
              <a:t>); </a:t>
            </a:r>
          </a:p>
        </p:txBody>
      </p:sp>
    </p:spTree>
    <p:extLst>
      <p:ext uri="{BB962C8B-B14F-4D97-AF65-F5344CB8AC3E}">
        <p14:creationId xmlns:p14="http://schemas.microsoft.com/office/powerpoint/2010/main" val="717332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21DEF-5432-48C3-905A-165E6213F5DD}"/>
              </a:ext>
            </a:extLst>
          </p:cNvPr>
          <p:cNvSpPr>
            <a:spLocks noGrp="1"/>
          </p:cNvSpPr>
          <p:nvPr>
            <p:ph type="title"/>
          </p:nvPr>
        </p:nvSpPr>
        <p:spPr/>
        <p:txBody>
          <a:bodyPr>
            <a:normAutofit fontScale="90000"/>
          </a:bodyPr>
          <a:lstStyle/>
          <a:p>
            <a:r>
              <a:rPr lang="en-SG" dirty="0"/>
              <a:t>Examples</a:t>
            </a:r>
            <a:r>
              <a:rPr lang="en-SG" sz="2000" dirty="0"/>
              <a:t>: in the examples below, the first two members are the </a:t>
            </a:r>
            <a:r>
              <a:rPr lang="en-SG" sz="2000" i="1" dirty="0"/>
              <a:t>thesis</a:t>
            </a:r>
            <a:r>
              <a:rPr lang="en-SG" sz="2000" dirty="0"/>
              <a:t> and the </a:t>
            </a:r>
            <a:r>
              <a:rPr lang="en-SG" sz="2000" i="1" dirty="0"/>
              <a:t>reason/sig</a:t>
            </a:r>
            <a:r>
              <a:rPr lang="en-SG" sz="2000" dirty="0"/>
              <a:t>n; the </a:t>
            </a:r>
            <a:r>
              <a:rPr lang="en-SG" sz="2000" i="1" dirty="0"/>
              <a:t>pervading relationship</a:t>
            </a:r>
            <a:r>
              <a:rPr lang="en-SG" sz="2000" dirty="0"/>
              <a:t> between those two members is called </a:t>
            </a:r>
            <a:r>
              <a:rPr lang="en-SG" sz="2000" i="1" dirty="0"/>
              <a:t>invariable concomitance</a:t>
            </a:r>
            <a:r>
              <a:rPr lang="en-SG" sz="2000" dirty="0"/>
              <a:t> or </a:t>
            </a:r>
            <a:r>
              <a:rPr lang="en-SG" sz="2000" i="1" dirty="0" err="1"/>
              <a:t>vy</a:t>
            </a:r>
            <a:r>
              <a:rPr lang="en-SG" sz="2000" i="1" dirty="0" err="1">
                <a:latin typeface="Times New Roman" panose="02020603050405020304" pitchFamily="18" charset="0"/>
                <a:cs typeface="Times New Roman" panose="02020603050405020304" pitchFamily="18" charset="0"/>
              </a:rPr>
              <a:t>ā</a:t>
            </a:r>
            <a:r>
              <a:rPr lang="en-SG" sz="2000" i="1" dirty="0" err="1"/>
              <a:t>pti</a:t>
            </a:r>
            <a:r>
              <a:rPr lang="en-SG" sz="2000" dirty="0"/>
              <a:t>; this is the first part of the </a:t>
            </a:r>
            <a:r>
              <a:rPr lang="en-SG" sz="2000" i="1" dirty="0"/>
              <a:t>trair</a:t>
            </a:r>
            <a:r>
              <a:rPr lang="en-SG" sz="2000" i="1" dirty="0">
                <a:latin typeface="Times New Roman" panose="02020603050405020304" pitchFamily="18" charset="0"/>
                <a:cs typeface="Times New Roman" panose="02020603050405020304" pitchFamily="18" charset="0"/>
              </a:rPr>
              <a:t>ū</a:t>
            </a:r>
            <a:r>
              <a:rPr lang="en-SG" sz="2000" i="1" dirty="0"/>
              <a:t>pya</a:t>
            </a:r>
            <a:r>
              <a:rPr lang="en-SG" sz="2000" dirty="0"/>
              <a:t>; then the third member is the examples, which is divided into two parts as: </a:t>
            </a:r>
            <a:r>
              <a:rPr lang="en-SG" sz="2000" i="1" dirty="0"/>
              <a:t>sapak</a:t>
            </a:r>
            <a:r>
              <a:rPr lang="en-SG" sz="2000" i="1" dirty="0">
                <a:latin typeface="Times New Roman" panose="02020603050405020304" pitchFamily="18" charset="0"/>
                <a:cs typeface="Times New Roman" panose="02020603050405020304" pitchFamily="18" charset="0"/>
              </a:rPr>
              <a:t>ṣ</a:t>
            </a:r>
            <a:r>
              <a:rPr lang="en-SG" sz="2000" i="1" dirty="0"/>
              <a:t>a</a:t>
            </a:r>
            <a:r>
              <a:rPr lang="en-SG" sz="2000" dirty="0"/>
              <a:t> and </a:t>
            </a:r>
            <a:r>
              <a:rPr lang="en-SG" sz="2000" i="1" dirty="0"/>
              <a:t>vipak</a:t>
            </a:r>
            <a:r>
              <a:rPr lang="en-SG" sz="2000" i="1" dirty="0">
                <a:latin typeface="Times New Roman" panose="02020603050405020304" pitchFamily="18" charset="0"/>
                <a:cs typeface="Times New Roman" panose="02020603050405020304" pitchFamily="18" charset="0"/>
              </a:rPr>
              <a:t>ṣ</a:t>
            </a:r>
            <a:r>
              <a:rPr lang="en-SG" sz="2000" i="1" dirty="0"/>
              <a:t>a</a:t>
            </a:r>
            <a:r>
              <a:rPr lang="en-SG" sz="2000" dirty="0"/>
              <a:t>/</a:t>
            </a:r>
            <a:r>
              <a:rPr lang="en-SG" sz="2000" i="1" dirty="0" err="1"/>
              <a:t>asapak</a:t>
            </a:r>
            <a:r>
              <a:rPr lang="en-SG" sz="2000" i="1" dirty="0" err="1">
                <a:latin typeface="Times New Roman" panose="02020603050405020304" pitchFamily="18" charset="0"/>
                <a:cs typeface="Times New Roman" panose="02020603050405020304" pitchFamily="18" charset="0"/>
              </a:rPr>
              <a:t>ṣ</a:t>
            </a:r>
            <a:r>
              <a:rPr lang="en-SG" sz="2000" i="1" dirty="0" err="1"/>
              <a:t>a</a:t>
            </a:r>
            <a:r>
              <a:rPr lang="en-SG" sz="2000" dirty="0"/>
              <a:t>;</a:t>
            </a:r>
            <a:endParaRPr lang="en-SG" dirty="0"/>
          </a:p>
        </p:txBody>
      </p:sp>
      <p:sp>
        <p:nvSpPr>
          <p:cNvPr id="3" name="Content Placeholder 2">
            <a:extLst>
              <a:ext uri="{FF2B5EF4-FFF2-40B4-BE49-F238E27FC236}">
                <a16:creationId xmlns:a16="http://schemas.microsoft.com/office/drawing/2014/main" id="{57D16065-DC9B-4A57-B9BF-879D3BFA3987}"/>
              </a:ext>
            </a:extLst>
          </p:cNvPr>
          <p:cNvSpPr>
            <a:spLocks noGrp="1"/>
          </p:cNvSpPr>
          <p:nvPr>
            <p:ph idx="1"/>
          </p:nvPr>
        </p:nvSpPr>
        <p:spPr/>
        <p:txBody>
          <a:bodyPr>
            <a:normAutofit fontScale="92500" lnSpcReduction="20000"/>
          </a:bodyPr>
          <a:lstStyle/>
          <a:p>
            <a:r>
              <a:rPr lang="en-SG" dirty="0"/>
              <a:t>1, There must be a fire in the mountain</a:t>
            </a:r>
          </a:p>
          <a:p>
            <a:r>
              <a:rPr lang="en-SG" dirty="0"/>
              <a:t>2, Because there is smoke scattering in the vicinity</a:t>
            </a:r>
          </a:p>
          <a:p>
            <a:r>
              <a:rPr lang="en-SG" dirty="0"/>
              <a:t>[</a:t>
            </a:r>
            <a:r>
              <a:rPr lang="en-SG" i="1" dirty="0"/>
              <a:t>invariable concomitance</a:t>
            </a:r>
            <a:r>
              <a:rPr lang="en-SG" dirty="0"/>
              <a:t> or </a:t>
            </a:r>
            <a:r>
              <a:rPr lang="en-SG" i="1" dirty="0" err="1"/>
              <a:t>vy</a:t>
            </a:r>
            <a:r>
              <a:rPr lang="en-SG" i="1" dirty="0" err="1">
                <a:latin typeface="Times New Roman" panose="02020603050405020304" pitchFamily="18" charset="0"/>
                <a:cs typeface="Times New Roman" panose="02020603050405020304" pitchFamily="18" charset="0"/>
              </a:rPr>
              <a:t>ā</a:t>
            </a:r>
            <a:r>
              <a:rPr lang="en-SG" i="1" dirty="0" err="1"/>
              <a:t>pti</a:t>
            </a:r>
            <a:r>
              <a:rPr lang="en-SG" dirty="0"/>
              <a:t>: wherever there is a fire, there must be some smoke; those two events take place </a:t>
            </a:r>
            <a:r>
              <a:rPr lang="en-SG" i="1" dirty="0"/>
              <a:t>wholly</a:t>
            </a:r>
            <a:r>
              <a:rPr lang="en-SG" dirty="0"/>
              <a:t>, </a:t>
            </a:r>
            <a:r>
              <a:rPr lang="en-SG" i="1" dirty="0"/>
              <a:t>invariably</a:t>
            </a:r>
            <a:r>
              <a:rPr lang="en-SG" dirty="0"/>
              <a:t> and </a:t>
            </a:r>
            <a:r>
              <a:rPr lang="en-SG" i="1" dirty="0"/>
              <a:t>concomitantly</a:t>
            </a:r>
            <a:r>
              <a:rPr lang="en-SG" dirty="0"/>
              <a:t> together; that is, if there is a fire, there must be some smoke, and </a:t>
            </a:r>
            <a:r>
              <a:rPr lang="en-SG" i="1" dirty="0"/>
              <a:t>vice versa</a:t>
            </a:r>
            <a:r>
              <a:rPr lang="en-SG" dirty="0"/>
              <a:t>]</a:t>
            </a:r>
          </a:p>
          <a:p>
            <a:r>
              <a:rPr lang="en-SG" dirty="0"/>
              <a:t>3, Examples: like in the kitchen, the </a:t>
            </a:r>
            <a:r>
              <a:rPr lang="en-SG" i="1" dirty="0"/>
              <a:t>only</a:t>
            </a:r>
            <a:r>
              <a:rPr lang="en-SG" dirty="0"/>
              <a:t> place where there are smoke and fire; but unlike in the lake, a place </a:t>
            </a:r>
            <a:r>
              <a:rPr lang="en-SG" i="1" dirty="0"/>
              <a:t>never </a:t>
            </a:r>
            <a:r>
              <a:rPr lang="en-SG" dirty="0"/>
              <a:t>exists neither smoke, nor fire;</a:t>
            </a:r>
          </a:p>
          <a:p>
            <a:r>
              <a:rPr lang="en-SG" dirty="0"/>
              <a:t>[if we use the clarification of </a:t>
            </a:r>
            <a:r>
              <a:rPr lang="en-SG" dirty="0" err="1"/>
              <a:t>Dharmakirti</a:t>
            </a:r>
            <a:r>
              <a:rPr lang="en-SG" dirty="0"/>
              <a:t> and others, here the </a:t>
            </a:r>
            <a:r>
              <a:rPr lang="en-SG" i="1" dirty="0" err="1"/>
              <a:t>hetu</a:t>
            </a:r>
            <a:r>
              <a:rPr lang="en-SG" i="1" dirty="0"/>
              <a:t>/</a:t>
            </a:r>
            <a:r>
              <a:rPr lang="en-SG" i="1" dirty="0" err="1"/>
              <a:t>linga</a:t>
            </a:r>
            <a:r>
              <a:rPr lang="en-SG" dirty="0"/>
              <a:t> is </a:t>
            </a:r>
            <a:r>
              <a:rPr lang="en-SG" i="1" dirty="0"/>
              <a:t>only</a:t>
            </a:r>
            <a:r>
              <a:rPr lang="en-SG" dirty="0"/>
              <a:t> exist in </a:t>
            </a:r>
            <a:r>
              <a:rPr lang="en-SG" i="1" dirty="0"/>
              <a:t>sapak</a:t>
            </a:r>
            <a:r>
              <a:rPr lang="en-SG" i="1" dirty="0">
                <a:latin typeface="Times New Roman" panose="02020603050405020304" pitchFamily="18" charset="0"/>
                <a:cs typeface="Times New Roman" panose="02020603050405020304" pitchFamily="18" charset="0"/>
              </a:rPr>
              <a:t>ṣ</a:t>
            </a:r>
            <a:r>
              <a:rPr lang="en-SG" i="1" dirty="0"/>
              <a:t>a</a:t>
            </a:r>
            <a:r>
              <a:rPr lang="en-SG" dirty="0"/>
              <a:t>, and it can </a:t>
            </a:r>
            <a:r>
              <a:rPr lang="en-SG" i="1" dirty="0"/>
              <a:t>never</a:t>
            </a:r>
            <a:r>
              <a:rPr lang="en-SG" dirty="0"/>
              <a:t> exist in </a:t>
            </a:r>
            <a:r>
              <a:rPr lang="en-SG" i="1" dirty="0"/>
              <a:t>vipak</a:t>
            </a:r>
            <a:r>
              <a:rPr lang="en-SG" i="1" dirty="0">
                <a:latin typeface="Times New Roman" panose="02020603050405020304" pitchFamily="18" charset="0"/>
                <a:cs typeface="Times New Roman" panose="02020603050405020304" pitchFamily="18" charset="0"/>
              </a:rPr>
              <a:t>ṣ</a:t>
            </a:r>
            <a:r>
              <a:rPr lang="en-SG" i="1" dirty="0"/>
              <a:t>a</a:t>
            </a:r>
            <a:r>
              <a:rPr lang="en-SG" dirty="0"/>
              <a:t>/</a:t>
            </a:r>
            <a:r>
              <a:rPr lang="en-SG" i="1" dirty="0" err="1"/>
              <a:t>asapak</a:t>
            </a:r>
            <a:r>
              <a:rPr lang="en-SG" i="1" dirty="0" err="1">
                <a:latin typeface="Times New Roman" panose="02020603050405020304" pitchFamily="18" charset="0"/>
                <a:cs typeface="Times New Roman" panose="02020603050405020304" pitchFamily="18" charset="0"/>
              </a:rPr>
              <a:t>ṣ</a:t>
            </a:r>
            <a:r>
              <a:rPr lang="en-SG" i="1" dirty="0" err="1"/>
              <a:t>a</a:t>
            </a:r>
            <a:r>
              <a:rPr lang="en-SG" dirty="0"/>
              <a:t>]</a:t>
            </a:r>
          </a:p>
        </p:txBody>
      </p:sp>
      <p:sp>
        <p:nvSpPr>
          <p:cNvPr id="4" name="Title 1">
            <a:extLst>
              <a:ext uri="{FF2B5EF4-FFF2-40B4-BE49-F238E27FC236}">
                <a16:creationId xmlns:a16="http://schemas.microsoft.com/office/drawing/2014/main" id="{F42266F3-D6D9-4CC1-8DEC-92E1DCD5E7BF}"/>
              </a:ext>
            </a:extLst>
          </p:cNvPr>
          <p:cNvSpPr txBox="1">
            <a:spLocks/>
          </p:cNvSpPr>
          <p:nvPr/>
        </p:nvSpPr>
        <p:spPr>
          <a:xfrm>
            <a:off x="781050" y="517526"/>
            <a:ext cx="78867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SG" sz="2000" dirty="0"/>
              <a:t>;</a:t>
            </a:r>
            <a:endParaRPr lang="en-SG" dirty="0"/>
          </a:p>
        </p:txBody>
      </p:sp>
    </p:spTree>
    <p:extLst>
      <p:ext uri="{BB962C8B-B14F-4D97-AF65-F5344CB8AC3E}">
        <p14:creationId xmlns:p14="http://schemas.microsoft.com/office/powerpoint/2010/main" val="164177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F2BA7-3DB7-4385-AC79-F5114956A0D5}"/>
              </a:ext>
            </a:extLst>
          </p:cNvPr>
          <p:cNvSpPr>
            <a:spLocks noGrp="1"/>
          </p:cNvSpPr>
          <p:nvPr>
            <p:ph type="title"/>
          </p:nvPr>
        </p:nvSpPr>
        <p:spPr/>
        <p:txBody>
          <a:bodyPr/>
          <a:lstStyle/>
          <a:p>
            <a:r>
              <a:rPr lang="en-SG" dirty="0"/>
              <a:t>Further example </a:t>
            </a:r>
          </a:p>
        </p:txBody>
      </p:sp>
      <p:sp>
        <p:nvSpPr>
          <p:cNvPr id="3" name="Content Placeholder 2">
            <a:extLst>
              <a:ext uri="{FF2B5EF4-FFF2-40B4-BE49-F238E27FC236}">
                <a16:creationId xmlns:a16="http://schemas.microsoft.com/office/drawing/2014/main" id="{28443FD0-C789-4A5A-8398-ABC3F91C95FF}"/>
              </a:ext>
            </a:extLst>
          </p:cNvPr>
          <p:cNvSpPr>
            <a:spLocks noGrp="1"/>
          </p:cNvSpPr>
          <p:nvPr>
            <p:ph idx="1"/>
          </p:nvPr>
        </p:nvSpPr>
        <p:spPr/>
        <p:txBody>
          <a:bodyPr>
            <a:normAutofit fontScale="77500" lnSpcReduction="20000"/>
          </a:bodyPr>
          <a:lstStyle/>
          <a:p>
            <a:r>
              <a:rPr lang="en-SG" dirty="0"/>
              <a:t>1, The sound is impermanent</a:t>
            </a:r>
          </a:p>
          <a:p>
            <a:r>
              <a:rPr lang="en-SG" dirty="0"/>
              <a:t>2, Because it is conditioned;</a:t>
            </a:r>
          </a:p>
          <a:p>
            <a:r>
              <a:rPr lang="en-SG" dirty="0"/>
              <a:t>[</a:t>
            </a:r>
            <a:r>
              <a:rPr lang="en-SG" i="1" dirty="0" err="1"/>
              <a:t>vy</a:t>
            </a:r>
            <a:r>
              <a:rPr lang="en-SG" i="1" dirty="0" err="1">
                <a:latin typeface="Times New Roman" panose="02020603050405020304" pitchFamily="18" charset="0"/>
                <a:cs typeface="Times New Roman" panose="02020603050405020304" pitchFamily="18" charset="0"/>
              </a:rPr>
              <a:t>ā</a:t>
            </a:r>
            <a:r>
              <a:rPr lang="en-SG" i="1" dirty="0" err="1"/>
              <a:t>pti</a:t>
            </a:r>
            <a:r>
              <a:rPr lang="en-SG" i="1" dirty="0"/>
              <a:t>/invariable concomitance</a:t>
            </a:r>
            <a:r>
              <a:rPr lang="en-SG" dirty="0"/>
              <a:t>: whatever produced or conditioned, </a:t>
            </a:r>
            <a:r>
              <a:rPr lang="en-SG" i="1" dirty="0"/>
              <a:t>all/wholly</a:t>
            </a:r>
            <a:r>
              <a:rPr lang="en-SG" dirty="0"/>
              <a:t> those conditioned things are impermanent]</a:t>
            </a:r>
          </a:p>
          <a:p>
            <a:r>
              <a:rPr lang="en-SG" dirty="0"/>
              <a:t>3, Examples: just like a pot, which </a:t>
            </a:r>
            <a:r>
              <a:rPr lang="en-SG" i="1" dirty="0"/>
              <a:t>only</a:t>
            </a:r>
            <a:r>
              <a:rPr lang="en-SG" dirty="0"/>
              <a:t> in this example that both conditionality and impermanent exist; but unlike the sky, in which case </a:t>
            </a:r>
            <a:r>
              <a:rPr lang="en-SG" i="1" dirty="0"/>
              <a:t>never</a:t>
            </a:r>
            <a:r>
              <a:rPr lang="en-SG" dirty="0"/>
              <a:t> does conditionality, nor dose impermanent exist;</a:t>
            </a:r>
          </a:p>
          <a:p>
            <a:r>
              <a:rPr lang="en-SG" dirty="0"/>
              <a:t>From the above example, it should be pointed out that although from a modern logical point of view, there might be room for further clarifications; looking at </a:t>
            </a:r>
            <a:r>
              <a:rPr lang="en-SG" dirty="0" err="1"/>
              <a:t>Dharmakirti’s</a:t>
            </a:r>
            <a:r>
              <a:rPr lang="en-SG" dirty="0"/>
              <a:t> clarifications and modifications, though, they at least pointed out some issues that those clarifications are in fact required and duly provided by </a:t>
            </a:r>
            <a:r>
              <a:rPr lang="en-SG" dirty="0" err="1"/>
              <a:t>Dharmakirt</a:t>
            </a:r>
            <a:r>
              <a:rPr lang="en-SG" dirty="0"/>
              <a:t> himself;</a:t>
            </a:r>
          </a:p>
          <a:p>
            <a:endParaRPr lang="en-SG" dirty="0"/>
          </a:p>
        </p:txBody>
      </p:sp>
    </p:spTree>
    <p:extLst>
      <p:ext uri="{BB962C8B-B14F-4D97-AF65-F5344CB8AC3E}">
        <p14:creationId xmlns:p14="http://schemas.microsoft.com/office/powerpoint/2010/main" val="6800225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2683</TotalTime>
  <Words>2294</Words>
  <Application>Microsoft Office PowerPoint</Application>
  <PresentationFormat>On-screen Show (4:3)</PresentationFormat>
  <Paragraphs>91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Lecture 14: Dharmakirti, his important logical ideas and some readings of his Nyayabindu</vt:lpstr>
      <vt:lpstr>Threefold division</vt:lpstr>
      <vt:lpstr>Inference of causal relation</vt:lpstr>
      <vt:lpstr>Inference of non-perception </vt:lpstr>
      <vt:lpstr>Trairūpya: as we have discussed, this term means the threefold stipulations of the sign/reason; although the concept and theory was invented and discussed by Dignaga himself, the definition was by no means consistent and clear; therefore, when Dharmakirt produced his commentaries, he tried to clarify further;</vt:lpstr>
      <vt:lpstr>Dharmakirti’s revision: as we have mentioned in the early lectures, the trairūpya itself was not very well-formed when Dignaga invented it; in fact, we have provided several versions of it and all of them were to some extent modified; so even Dharmakirti’s version seemed to have been difficult to understand;</vt:lpstr>
      <vt:lpstr>Modern clarifications</vt:lpstr>
      <vt:lpstr>Examples: in the examples below, the first two members are the thesis and the reason/sign; the pervading relationship between those two members is called invariable concomitance or vyāpti; this is the first part of the trairūpya; then the third member is the examples, which is divided into two parts as: sapakṣa and vipakṣa/asapakṣa;</vt:lpstr>
      <vt:lpstr>Further example </vt:lpstr>
      <vt:lpstr>Comparison: as can be seen from the previous discussions, there are not many significant changes when the theory of trairupya between Dignaga’s and Dharmakirti’s; however, it is noticeable that when Dharmakirti studied the theory, he tried to make some necessary clarifications; although modern interpretations varied, the basic idea of the definitive word eva/only, appeared to have noticed and accepted by some sort of unofficial consensus;</vt:lpstr>
      <vt:lpstr>Nyayabindu:  although it is sometimes regarded as a condensed version of the Pramāṇaviniścaya (this is a condensed version of the commentary on Pramāṇasamuccaya by Dignaga, which is entitled as Pramāṇavārttika), the treatise itself is a kind of logical manual that is intended to serve as an introduction manual for anyone who wanted to study Buddhist logic;</vt:lpstr>
      <vt:lpstr>Reading strategies</vt:lpstr>
      <vt:lpstr>Summary and facts-check</vt:lpstr>
      <vt:lpstr>Exercises/assignments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59</cp:revision>
  <dcterms:created xsi:type="dcterms:W3CDTF">2020-11-21T05:41:26Z</dcterms:created>
  <dcterms:modified xsi:type="dcterms:W3CDTF">2020-11-25T07:55:21Z</dcterms:modified>
</cp:coreProperties>
</file>