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73"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626C92-B09C-4891-9ADE-B797CBF1FF3E}"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644676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26C92-B09C-4891-9ADE-B797CBF1FF3E}"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32176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26C92-B09C-4891-9ADE-B797CBF1FF3E}"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70120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26C92-B09C-4891-9ADE-B797CBF1FF3E}"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13290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26C92-B09C-4891-9ADE-B797CBF1FF3E}"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346906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626C92-B09C-4891-9ADE-B797CBF1FF3E}"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154433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26C92-B09C-4891-9ADE-B797CBF1FF3E}" type="datetimeFigureOut">
              <a:rPr lang="en-SG" smtClean="0"/>
              <a:t>2/12/2020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397999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626C92-B09C-4891-9ADE-B797CBF1FF3E}" type="datetimeFigureOut">
              <a:rPr lang="en-SG" smtClean="0"/>
              <a:t>2/12/2020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177700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26C92-B09C-4891-9ADE-B797CBF1FF3E}" type="datetimeFigureOut">
              <a:rPr lang="en-SG" smtClean="0"/>
              <a:t>2/12/2020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958484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26C92-B09C-4891-9ADE-B797CBF1FF3E}"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350281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26C92-B09C-4891-9ADE-B797CBF1FF3E}"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EC13FF4-45D5-4508-AF3C-4C4248E9A193}" type="slidenum">
              <a:rPr lang="en-SG" smtClean="0"/>
              <a:t>‹#›</a:t>
            </a:fld>
            <a:endParaRPr lang="en-SG"/>
          </a:p>
        </p:txBody>
      </p:sp>
    </p:spTree>
    <p:extLst>
      <p:ext uri="{BB962C8B-B14F-4D97-AF65-F5344CB8AC3E}">
        <p14:creationId xmlns:p14="http://schemas.microsoft.com/office/powerpoint/2010/main" val="912783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26C92-B09C-4891-9ADE-B797CBF1FF3E}" type="datetimeFigureOut">
              <a:rPr lang="en-SG" smtClean="0"/>
              <a:t>2/12/2020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13FF4-45D5-4508-AF3C-4C4248E9A193}" type="slidenum">
              <a:rPr lang="en-SG" smtClean="0"/>
              <a:t>‹#›</a:t>
            </a:fld>
            <a:endParaRPr lang="en-SG"/>
          </a:p>
        </p:txBody>
      </p:sp>
    </p:spTree>
    <p:extLst>
      <p:ext uri="{BB962C8B-B14F-4D97-AF65-F5344CB8AC3E}">
        <p14:creationId xmlns:p14="http://schemas.microsoft.com/office/powerpoint/2010/main" val="240341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F1B656-8AC3-404C-8310-2EF790139FFA}"/>
              </a:ext>
            </a:extLst>
          </p:cNvPr>
          <p:cNvSpPr>
            <a:spLocks noGrp="1"/>
          </p:cNvSpPr>
          <p:nvPr>
            <p:ph type="title"/>
          </p:nvPr>
        </p:nvSpPr>
        <p:spPr/>
        <p:txBody>
          <a:bodyPr>
            <a:normAutofit/>
          </a:bodyPr>
          <a:lstStyle/>
          <a:p>
            <a:r>
              <a:rPr lang="en-US" dirty="0"/>
              <a:t>Lecture 15: Buddhism, economics and Buddhist economics-II</a:t>
            </a:r>
            <a:endParaRPr lang="en-SG" dirty="0"/>
          </a:p>
        </p:txBody>
      </p:sp>
      <p:sp>
        <p:nvSpPr>
          <p:cNvPr id="5" name="Content Placeholder 4">
            <a:extLst>
              <a:ext uri="{FF2B5EF4-FFF2-40B4-BE49-F238E27FC236}">
                <a16:creationId xmlns:a16="http://schemas.microsoft.com/office/drawing/2014/main" id="{496330CF-203D-45D9-8662-8E6952339996}"/>
              </a:ext>
            </a:extLst>
          </p:cNvPr>
          <p:cNvSpPr>
            <a:spLocks noGrp="1"/>
          </p:cNvSpPr>
          <p:nvPr>
            <p:ph idx="1"/>
          </p:nvPr>
        </p:nvSpPr>
        <p:spPr/>
        <p:txBody>
          <a:bodyPr>
            <a:normAutofit fontScale="85000" lnSpcReduction="20000"/>
          </a:bodyPr>
          <a:lstStyle/>
          <a:p>
            <a:r>
              <a:rPr lang="en-SG" dirty="0"/>
              <a:t>In the last lecture, we have discussed the first 4 points of 8 steps that Clair Brown suggested as the Buddhist holistic economic model;</a:t>
            </a:r>
          </a:p>
          <a:p>
            <a:r>
              <a:rPr lang="en-SG" dirty="0"/>
              <a:t>In this lecture, we shall discuss the remaining 4 steps proposed by Clair Brown; occasionally, we shall also add some necessary comments of our own because as Buddhist monks, we may be able to think differently from that of one-sided approach, which seems to be too ideal to be realized;</a:t>
            </a:r>
          </a:p>
          <a:p>
            <a:r>
              <a:rPr lang="en-SG" dirty="0"/>
              <a:t>Again, before start, we shall remind ourselves the fact that in economics, there are two aspects of the same economics: that of the </a:t>
            </a:r>
            <a:r>
              <a:rPr lang="en-SG" i="1" u="sng" dirty="0"/>
              <a:t>normative economics</a:t>
            </a:r>
            <a:r>
              <a:rPr lang="en-SG" dirty="0"/>
              <a:t> and the </a:t>
            </a:r>
            <a:r>
              <a:rPr lang="en-SG" i="1" u="sng" dirty="0"/>
              <a:t>positive economics</a:t>
            </a:r>
            <a:r>
              <a:rPr lang="en-SG" dirty="0"/>
              <a:t>; what we talked about in the Buddhist holistic approach clearly leans more towards the normative approach to economics – or ethical aspect of economics;</a:t>
            </a:r>
          </a:p>
        </p:txBody>
      </p:sp>
    </p:spTree>
    <p:extLst>
      <p:ext uri="{BB962C8B-B14F-4D97-AF65-F5344CB8AC3E}">
        <p14:creationId xmlns:p14="http://schemas.microsoft.com/office/powerpoint/2010/main" val="3339880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802B-D7BF-42F1-8E68-0A07A71C8FA5}"/>
              </a:ext>
            </a:extLst>
          </p:cNvPr>
          <p:cNvSpPr>
            <a:spLocks noGrp="1"/>
          </p:cNvSpPr>
          <p:nvPr>
            <p:ph type="title"/>
          </p:nvPr>
        </p:nvSpPr>
        <p:spPr/>
        <p:txBody>
          <a:bodyPr/>
          <a:lstStyle/>
          <a:p>
            <a:r>
              <a:rPr lang="en-SG" dirty="0"/>
              <a:t>The ideal and the reality</a:t>
            </a:r>
          </a:p>
        </p:txBody>
      </p:sp>
      <p:sp>
        <p:nvSpPr>
          <p:cNvPr id="3" name="Content Placeholder 2">
            <a:extLst>
              <a:ext uri="{FF2B5EF4-FFF2-40B4-BE49-F238E27FC236}">
                <a16:creationId xmlns:a16="http://schemas.microsoft.com/office/drawing/2014/main" id="{B63ACA93-1F3E-4CB4-A390-80965AF22335}"/>
              </a:ext>
            </a:extLst>
          </p:cNvPr>
          <p:cNvSpPr>
            <a:spLocks noGrp="1"/>
          </p:cNvSpPr>
          <p:nvPr>
            <p:ph idx="1"/>
          </p:nvPr>
        </p:nvSpPr>
        <p:spPr/>
        <p:txBody>
          <a:bodyPr>
            <a:normAutofit fontScale="77500" lnSpcReduction="20000"/>
          </a:bodyPr>
          <a:lstStyle/>
          <a:p>
            <a:r>
              <a:rPr lang="en-SG" dirty="0"/>
              <a:t>Clair Brown’s suggestions are both practical and necessary; for instance, she said that instead of driving a fossil fuel-powered car, she and her family drive electric car for short distance unless the big car is necessary; she also suggested that as a lifestyle, and it is quite easy to recycle whatever is recyclable, such as paper, plastic, and cans or bottles; instead of using heater or air-con, other more environment friendly means can be employed to keep warm or cooler; those things are a matter of attitude and willingness of doing them; so they can be done;</a:t>
            </a:r>
          </a:p>
          <a:p>
            <a:r>
              <a:rPr lang="en-SG" dirty="0"/>
              <a:t>All the above examples are very relevant and quite practical in our daily life; but in a world of reality, people tend to be more easily driven by consumption urge than rational deduction; the situation is complicated by the market economic system, which prioritize economic growth in short term above anything else; so people are always urged and encouraged to consume – </a:t>
            </a:r>
            <a:r>
              <a:rPr lang="en-SG" i="1" dirty="0"/>
              <a:t>consumption</a:t>
            </a:r>
            <a:r>
              <a:rPr lang="en-SG" dirty="0"/>
              <a:t>!</a:t>
            </a:r>
          </a:p>
          <a:p>
            <a:r>
              <a:rPr lang="en-SG" dirty="0"/>
              <a:t>But as a holistic economic model, if put to practice, all the good ideas and the noble ideal can be realized in a balanced way;</a:t>
            </a:r>
          </a:p>
        </p:txBody>
      </p:sp>
    </p:spTree>
    <p:extLst>
      <p:ext uri="{BB962C8B-B14F-4D97-AF65-F5344CB8AC3E}">
        <p14:creationId xmlns:p14="http://schemas.microsoft.com/office/powerpoint/2010/main" val="1403260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9987A-25F0-4671-91C3-4163DE033127}"/>
              </a:ext>
            </a:extLst>
          </p:cNvPr>
          <p:cNvSpPr>
            <a:spLocks noGrp="1"/>
          </p:cNvSpPr>
          <p:nvPr>
            <p:ph type="title"/>
          </p:nvPr>
        </p:nvSpPr>
        <p:spPr/>
        <p:txBody>
          <a:bodyPr/>
          <a:lstStyle/>
          <a:p>
            <a:r>
              <a:rPr lang="en-SG" dirty="0"/>
              <a:t>Deeds mean more than words: action, not talking</a:t>
            </a:r>
          </a:p>
        </p:txBody>
      </p:sp>
      <p:sp>
        <p:nvSpPr>
          <p:cNvPr id="3" name="Content Placeholder 2">
            <a:extLst>
              <a:ext uri="{FF2B5EF4-FFF2-40B4-BE49-F238E27FC236}">
                <a16:creationId xmlns:a16="http://schemas.microsoft.com/office/drawing/2014/main" id="{3E914048-23B0-4A6C-BE40-74AEB61DDC07}"/>
              </a:ext>
            </a:extLst>
          </p:cNvPr>
          <p:cNvSpPr>
            <a:spLocks noGrp="1"/>
          </p:cNvSpPr>
          <p:nvPr>
            <p:ph idx="1"/>
          </p:nvPr>
        </p:nvSpPr>
        <p:spPr/>
        <p:txBody>
          <a:bodyPr>
            <a:normAutofit fontScale="77500" lnSpcReduction="20000"/>
          </a:bodyPr>
          <a:lstStyle/>
          <a:p>
            <a:r>
              <a:rPr lang="en-SG" dirty="0"/>
              <a:t>In terms of a balance way of life as well as a sustainable development, at the basic level, it is rather simple and easy to do; but because all the different arguments regarding a better approach to economics, things are easy said than done;</a:t>
            </a:r>
          </a:p>
          <a:p>
            <a:r>
              <a:rPr lang="en-SG" dirty="0"/>
              <a:t>From the one side, a simple lifestyle would be less demanding in economic growth and GDP performance, and as such, development would be in line with the environment protection and therefore sustainable;</a:t>
            </a:r>
          </a:p>
          <a:p>
            <a:r>
              <a:rPr lang="en-SG" dirty="0"/>
              <a:t>On the other hand, it is argued that unless the economic growth is regarded as first priority and continued economic growth is sustained, global goal of eradication of extreme poverty would be at risk; also, without a good economic performance, less resources would be allocated to tackle the environmental issues;</a:t>
            </a:r>
          </a:p>
          <a:p>
            <a:r>
              <a:rPr lang="en-SG" dirty="0"/>
              <a:t>So in the end, it might be better to do something rather than talking some great ideas, which however noble they might be, they are still ideas; deeds sometimes mean more than words;</a:t>
            </a:r>
          </a:p>
        </p:txBody>
      </p:sp>
    </p:spTree>
    <p:extLst>
      <p:ext uri="{BB962C8B-B14F-4D97-AF65-F5344CB8AC3E}">
        <p14:creationId xmlns:p14="http://schemas.microsoft.com/office/powerpoint/2010/main" val="2312101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50C51-F842-4774-AAB5-E588B19A1026}"/>
              </a:ext>
            </a:extLst>
          </p:cNvPr>
          <p:cNvSpPr>
            <a:spLocks noGrp="1"/>
          </p:cNvSpPr>
          <p:nvPr>
            <p:ph type="title"/>
          </p:nvPr>
        </p:nvSpPr>
        <p:spPr/>
        <p:txBody>
          <a:bodyPr/>
          <a:lstStyle/>
          <a:p>
            <a:r>
              <a:rPr lang="en-SG" dirty="0"/>
              <a:t>Holistic economic model: working together, not individually</a:t>
            </a:r>
          </a:p>
        </p:txBody>
      </p:sp>
      <p:sp>
        <p:nvSpPr>
          <p:cNvPr id="3" name="Content Placeholder 2">
            <a:extLst>
              <a:ext uri="{FF2B5EF4-FFF2-40B4-BE49-F238E27FC236}">
                <a16:creationId xmlns:a16="http://schemas.microsoft.com/office/drawing/2014/main" id="{4307B9B7-66EB-4756-AFEC-FEE3C628918C}"/>
              </a:ext>
            </a:extLst>
          </p:cNvPr>
          <p:cNvSpPr>
            <a:spLocks noGrp="1"/>
          </p:cNvSpPr>
          <p:nvPr>
            <p:ph idx="1"/>
          </p:nvPr>
        </p:nvSpPr>
        <p:spPr/>
        <p:txBody>
          <a:bodyPr>
            <a:normAutofit fontScale="77500" lnSpcReduction="20000"/>
          </a:bodyPr>
          <a:lstStyle/>
          <a:p>
            <a:r>
              <a:rPr lang="en-SG" dirty="0"/>
              <a:t>As Buddhist and the holistic economic model would prefer, when looking at the picture of economic development, both positive and normative aspects of economics need to be taken into account; </a:t>
            </a:r>
          </a:p>
          <a:p>
            <a:r>
              <a:rPr lang="en-SG" dirty="0"/>
              <a:t>By the same token, when the actions need to be taken or the policies need to be implemented, a coordinated and collective execution of actions and decisions by each and every individual in the society or over the world would be more effective than the efforts of a individual society or some individuals;</a:t>
            </a:r>
          </a:p>
          <a:p>
            <a:r>
              <a:rPr lang="en-SG" dirty="0"/>
              <a:t>Also, if people are working together in developing the economy while heeding the issues of environment and natural resources, the problems of poverty, inequality and the importance of ecosystem and related issues would be more appropriately understood and more effective addressed; otherwise, even a simple decision may be delayed indefinitely or not carried out at all;</a:t>
            </a:r>
          </a:p>
        </p:txBody>
      </p:sp>
    </p:spTree>
    <p:extLst>
      <p:ext uri="{BB962C8B-B14F-4D97-AF65-F5344CB8AC3E}">
        <p14:creationId xmlns:p14="http://schemas.microsoft.com/office/powerpoint/2010/main" val="2515162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E84AD-2C29-444A-A6ED-2F37B2909355}"/>
              </a:ext>
            </a:extLst>
          </p:cNvPr>
          <p:cNvSpPr>
            <a:spLocks noGrp="1"/>
          </p:cNvSpPr>
          <p:nvPr>
            <p:ph type="title"/>
          </p:nvPr>
        </p:nvSpPr>
        <p:spPr/>
        <p:txBody>
          <a:bodyPr/>
          <a:lstStyle/>
          <a:p>
            <a:r>
              <a:rPr lang="en-SG" dirty="0"/>
              <a:t>Summaries-I</a:t>
            </a:r>
          </a:p>
        </p:txBody>
      </p:sp>
      <p:sp>
        <p:nvSpPr>
          <p:cNvPr id="3" name="Content Placeholder 2">
            <a:extLst>
              <a:ext uri="{FF2B5EF4-FFF2-40B4-BE49-F238E27FC236}">
                <a16:creationId xmlns:a16="http://schemas.microsoft.com/office/drawing/2014/main" id="{7191FC1C-A2E3-453F-B2CC-6CC201C72BFA}"/>
              </a:ext>
            </a:extLst>
          </p:cNvPr>
          <p:cNvSpPr>
            <a:spLocks noGrp="1"/>
          </p:cNvSpPr>
          <p:nvPr>
            <p:ph idx="1"/>
          </p:nvPr>
        </p:nvSpPr>
        <p:spPr/>
        <p:txBody>
          <a:bodyPr>
            <a:normAutofit fontScale="77500" lnSpcReduction="20000"/>
          </a:bodyPr>
          <a:lstStyle/>
          <a:p>
            <a:r>
              <a:rPr lang="en-SG" dirty="0"/>
              <a:t>There would be no lecture notes for this week so please read </a:t>
            </a:r>
            <a:r>
              <a:rPr lang="en-SG" i="1" dirty="0"/>
              <a:t>Buddhist Economics</a:t>
            </a:r>
            <a:r>
              <a:rPr lang="en-SG" dirty="0"/>
              <a:t> by Clair Brown, pp.156-171;</a:t>
            </a:r>
          </a:p>
          <a:p>
            <a:r>
              <a:rPr lang="en-SG" dirty="0"/>
              <a:t>When you read the above mentioned pages, you will see that most of the points we discussed in this lecture are in those pages;</a:t>
            </a:r>
          </a:p>
          <a:p>
            <a:r>
              <a:rPr lang="en-SG" dirty="0"/>
              <a:t>First of all, green development is not only sustainable but can also be profitable; some examples clearly indicate that outcome;</a:t>
            </a:r>
          </a:p>
          <a:p>
            <a:r>
              <a:rPr lang="en-SG" dirty="0"/>
              <a:t>Secondly, a sustainable distribution of economic prosperity is also essential if a economic system is viewed as success; that is why the living wage/minimum wage proposal is needed;</a:t>
            </a:r>
          </a:p>
          <a:p>
            <a:r>
              <a:rPr lang="en-SG" dirty="0"/>
              <a:t>Thirdly, while people need basic necessities and some level of comforts, a balanced life is also essential; for after all, material pursuit in life is the means, not the end;</a:t>
            </a:r>
          </a:p>
        </p:txBody>
      </p:sp>
    </p:spTree>
    <p:extLst>
      <p:ext uri="{BB962C8B-B14F-4D97-AF65-F5344CB8AC3E}">
        <p14:creationId xmlns:p14="http://schemas.microsoft.com/office/powerpoint/2010/main" val="386495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348FF-F119-42B6-BFE0-6D8370571964}"/>
              </a:ext>
            </a:extLst>
          </p:cNvPr>
          <p:cNvSpPr>
            <a:spLocks noGrp="1"/>
          </p:cNvSpPr>
          <p:nvPr>
            <p:ph type="title"/>
          </p:nvPr>
        </p:nvSpPr>
        <p:spPr/>
        <p:txBody>
          <a:bodyPr/>
          <a:lstStyle/>
          <a:p>
            <a:r>
              <a:rPr lang="en-SG" dirty="0"/>
              <a:t>Summaries-II</a:t>
            </a:r>
          </a:p>
        </p:txBody>
      </p:sp>
      <p:sp>
        <p:nvSpPr>
          <p:cNvPr id="3" name="Content Placeholder 2">
            <a:extLst>
              <a:ext uri="{FF2B5EF4-FFF2-40B4-BE49-F238E27FC236}">
                <a16:creationId xmlns:a16="http://schemas.microsoft.com/office/drawing/2014/main" id="{E20C3809-A548-4A9C-8CB3-CAD71902582D}"/>
              </a:ext>
            </a:extLst>
          </p:cNvPr>
          <p:cNvSpPr>
            <a:spLocks noGrp="1"/>
          </p:cNvSpPr>
          <p:nvPr>
            <p:ph idx="1"/>
          </p:nvPr>
        </p:nvSpPr>
        <p:spPr/>
        <p:txBody>
          <a:bodyPr>
            <a:normAutofit fontScale="77500" lnSpcReduction="20000"/>
          </a:bodyPr>
          <a:lstStyle/>
          <a:p>
            <a:r>
              <a:rPr lang="en-SG" dirty="0"/>
              <a:t>In Buddhist holistic economic model, maximizing happiness by means of minimum material consumption is the goal, because the spiritual happiness is the lasting happiness; the reason is that while sensual pleasure and material happiness change from one moment to the other, and desires are unlimited, any kind of happiness derived from those process is momentary and uncertain; meaning of life and spiritual happiness, on the other hand, is more enduring and lasting;</a:t>
            </a:r>
          </a:p>
          <a:p>
            <a:r>
              <a:rPr lang="en-SG" dirty="0"/>
              <a:t>However, all such ideas must be acted upon rather than talked about; for deeds are more important than words; however, when global environment and economies are concerned, a coordinated and collective action is much more effective than individual action; but we must also remember that individual lifestyle is also important;</a:t>
            </a:r>
          </a:p>
          <a:p>
            <a:r>
              <a:rPr lang="en-SG" dirty="0"/>
              <a:t>So in Buddhist economics, the keyword is the holistic approach: taking everything into consideration and looking at the picture of environment and economics as a whole!</a:t>
            </a:r>
          </a:p>
        </p:txBody>
      </p:sp>
    </p:spTree>
    <p:extLst>
      <p:ext uri="{BB962C8B-B14F-4D97-AF65-F5344CB8AC3E}">
        <p14:creationId xmlns:p14="http://schemas.microsoft.com/office/powerpoint/2010/main" val="2666291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517-4608-4C8A-A8A0-6AA94F1CB96E}"/>
              </a:ext>
            </a:extLst>
          </p:cNvPr>
          <p:cNvSpPr>
            <a:spLocks noGrp="1"/>
          </p:cNvSpPr>
          <p:nvPr>
            <p:ph type="title"/>
          </p:nvPr>
        </p:nvSpPr>
        <p:spPr/>
        <p:txBody>
          <a:bodyPr/>
          <a:lstStyle/>
          <a:p>
            <a:r>
              <a:rPr lang="en-SG" b="1" i="1" dirty="0"/>
              <a:t>No</a:t>
            </a:r>
            <a:r>
              <a:rPr lang="zh-CN" altLang="en-US" b="1" i="1" dirty="0"/>
              <a:t> </a:t>
            </a:r>
            <a:r>
              <a:rPr lang="en-SG" altLang="zh-CN" dirty="0"/>
              <a:t>more e</a:t>
            </a:r>
            <a:r>
              <a:rPr lang="en-SG" dirty="0"/>
              <a:t>xercise/assignment this week! </a:t>
            </a:r>
            <a:r>
              <a:rPr lang="en-SG" i="1" dirty="0"/>
              <a:t>Partial liberation, at last</a:t>
            </a:r>
            <a:r>
              <a:rPr lang="en-SG" dirty="0"/>
              <a:t>!</a:t>
            </a:r>
          </a:p>
        </p:txBody>
      </p:sp>
      <p:sp>
        <p:nvSpPr>
          <p:cNvPr id="3" name="Content Placeholder 2">
            <a:extLst>
              <a:ext uri="{FF2B5EF4-FFF2-40B4-BE49-F238E27FC236}">
                <a16:creationId xmlns:a16="http://schemas.microsoft.com/office/drawing/2014/main" id="{8F251D67-0880-4118-BFD7-0AAAA9AB45D2}"/>
              </a:ext>
            </a:extLst>
          </p:cNvPr>
          <p:cNvSpPr>
            <a:spLocks noGrp="1"/>
          </p:cNvSpPr>
          <p:nvPr>
            <p:ph idx="1"/>
          </p:nvPr>
        </p:nvSpPr>
        <p:spPr/>
        <p:txBody>
          <a:bodyPr>
            <a:normAutofit fontScale="77500" lnSpcReduction="20000"/>
          </a:bodyPr>
          <a:lstStyle/>
          <a:p>
            <a:r>
              <a:rPr lang="en-SG" b="1" dirty="0"/>
              <a:t>Note</a:t>
            </a:r>
            <a:r>
              <a:rPr lang="en-SG" dirty="0"/>
              <a:t>: There would be no exercise/assignment for this week and the next week, because next week we shall reviews all the main points of this course; and on 18</a:t>
            </a:r>
            <a:r>
              <a:rPr lang="en-SG" baseline="30000" dirty="0"/>
              <a:t>th</a:t>
            </a:r>
            <a:r>
              <a:rPr lang="en-SG" dirty="0"/>
              <a:t> Dec. Monday, the final exam papers would be announced;</a:t>
            </a:r>
          </a:p>
          <a:p>
            <a:r>
              <a:rPr lang="en-SG" dirty="0"/>
              <a:t>The 14</a:t>
            </a:r>
            <a:r>
              <a:rPr lang="en-SG" baseline="30000" dirty="0"/>
              <a:t>th</a:t>
            </a:r>
            <a:r>
              <a:rPr lang="en-SG" dirty="0"/>
              <a:t> assignments should be submitted by next Wednesday on 9</a:t>
            </a:r>
            <a:r>
              <a:rPr lang="en-SG" baseline="30000" dirty="0"/>
              <a:t>th</a:t>
            </a:r>
            <a:r>
              <a:rPr lang="en-SG" dirty="0"/>
              <a:t> Dec., as usual;</a:t>
            </a:r>
          </a:p>
          <a:p>
            <a:r>
              <a:rPr lang="en-SG" dirty="0"/>
              <a:t>Most students have submitted their assignments regularly and on time; however, for those who still have outstanding weekly exercises, in particular those who have more than 3 assignments outstanding, please do them and submit them as soon as possible; since there would be no further exercises from this week, you should complete all your outstanding assignments as soon as possible; afterwards, you need to concentrate on the final exam of this course, and perhaps other courses;</a:t>
            </a:r>
          </a:p>
          <a:p>
            <a:r>
              <a:rPr lang="en-SG" b="1" i="1" dirty="0"/>
              <a:t>Any questions, just let me know!</a:t>
            </a:r>
          </a:p>
        </p:txBody>
      </p:sp>
    </p:spTree>
    <p:extLst>
      <p:ext uri="{BB962C8B-B14F-4D97-AF65-F5344CB8AC3E}">
        <p14:creationId xmlns:p14="http://schemas.microsoft.com/office/powerpoint/2010/main" val="344847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E23D-E04E-4CC2-8016-92AAB1195358}"/>
              </a:ext>
            </a:extLst>
          </p:cNvPr>
          <p:cNvSpPr>
            <a:spLocks noGrp="1"/>
          </p:cNvSpPr>
          <p:nvPr>
            <p:ph type="title"/>
          </p:nvPr>
        </p:nvSpPr>
        <p:spPr/>
        <p:txBody>
          <a:bodyPr/>
          <a:lstStyle/>
          <a:p>
            <a:r>
              <a:rPr lang="en-SG" dirty="0"/>
              <a:t>Green </a:t>
            </a:r>
            <a:r>
              <a:rPr lang="en-SG" sz="4000" dirty="0"/>
              <a:t>production &amp; green products</a:t>
            </a:r>
          </a:p>
        </p:txBody>
      </p:sp>
      <p:sp>
        <p:nvSpPr>
          <p:cNvPr id="3" name="Content Placeholder 2">
            <a:extLst>
              <a:ext uri="{FF2B5EF4-FFF2-40B4-BE49-F238E27FC236}">
                <a16:creationId xmlns:a16="http://schemas.microsoft.com/office/drawing/2014/main" id="{83171055-CBE1-423B-B26C-7DC1C7BB66C8}"/>
              </a:ext>
            </a:extLst>
          </p:cNvPr>
          <p:cNvSpPr>
            <a:spLocks noGrp="1"/>
          </p:cNvSpPr>
          <p:nvPr>
            <p:ph idx="1"/>
          </p:nvPr>
        </p:nvSpPr>
        <p:spPr/>
        <p:txBody>
          <a:bodyPr>
            <a:normAutofit fontScale="85000" lnSpcReduction="20000"/>
          </a:bodyPr>
          <a:lstStyle/>
          <a:p>
            <a:r>
              <a:rPr lang="en-SG" dirty="0"/>
              <a:t>As the term green implies, it means that all such production and products are produced in a more environment friendly way or by such means – green;</a:t>
            </a:r>
          </a:p>
          <a:p>
            <a:r>
              <a:rPr lang="en-SG" dirty="0"/>
              <a:t>According to Clair Brown, it seems that those in the stock market, those high-sustainability companies actually did better than some of the low sustainability companies; but overall business is less sensitive about the benefit of high-sustainable development; one of the reasons is perhaps because based on market economics, at least in short term business are not benefiting enough from the sustainability procedures;</a:t>
            </a:r>
          </a:p>
          <a:p>
            <a:r>
              <a:rPr lang="en-SG" dirty="0"/>
              <a:t>So it would be better that not only the awareness of high-sustainability should be promoted but some real progress should be made to encourage people to adopt those ideas and developments;</a:t>
            </a:r>
          </a:p>
        </p:txBody>
      </p:sp>
    </p:spTree>
    <p:extLst>
      <p:ext uri="{BB962C8B-B14F-4D97-AF65-F5344CB8AC3E}">
        <p14:creationId xmlns:p14="http://schemas.microsoft.com/office/powerpoint/2010/main" val="102990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45D5D-A020-4153-8509-A5E0FE46191D}"/>
              </a:ext>
            </a:extLst>
          </p:cNvPr>
          <p:cNvSpPr>
            <a:spLocks noGrp="1"/>
          </p:cNvSpPr>
          <p:nvPr>
            <p:ph type="title"/>
          </p:nvPr>
        </p:nvSpPr>
        <p:spPr/>
        <p:txBody>
          <a:bodyPr/>
          <a:lstStyle/>
          <a:p>
            <a:r>
              <a:rPr lang="en-SG" dirty="0"/>
              <a:t>Some examples</a:t>
            </a:r>
          </a:p>
        </p:txBody>
      </p:sp>
      <p:sp>
        <p:nvSpPr>
          <p:cNvPr id="3" name="Content Placeholder 2">
            <a:extLst>
              <a:ext uri="{FF2B5EF4-FFF2-40B4-BE49-F238E27FC236}">
                <a16:creationId xmlns:a16="http://schemas.microsoft.com/office/drawing/2014/main" id="{E2ED0E22-01A6-40E6-B321-DDB40509B7B4}"/>
              </a:ext>
            </a:extLst>
          </p:cNvPr>
          <p:cNvSpPr>
            <a:spLocks noGrp="1"/>
          </p:cNvSpPr>
          <p:nvPr>
            <p:ph idx="1"/>
          </p:nvPr>
        </p:nvSpPr>
        <p:spPr/>
        <p:txBody>
          <a:bodyPr>
            <a:normAutofit fontScale="77500" lnSpcReduction="20000"/>
          </a:bodyPr>
          <a:lstStyle/>
          <a:p>
            <a:r>
              <a:rPr lang="en-SG" dirty="0"/>
              <a:t>Because of the economic incentives, some private sectors, such as CDP (carbon disclosure project) and the Climate Group, which are doing researches about carbon emissions and other climate related data; those data then are made available for the public so that people would be informed about the pros and cons of economic development, environment protection, climate change and the possible correlation among those issues;</a:t>
            </a:r>
          </a:p>
          <a:p>
            <a:r>
              <a:rPr lang="en-SG" dirty="0"/>
              <a:t>Other international organizations such as UN or affiliated groups such as COP21 are also coordinating people from all over the world so as to make people aware of the environment issues and the potential long term impact on the sustainable economic development;</a:t>
            </a:r>
          </a:p>
          <a:p>
            <a:r>
              <a:rPr lang="en-SG" dirty="0"/>
              <a:t>According to Brown, some more open-minded economists such as Laszlo </a:t>
            </a:r>
            <a:r>
              <a:rPr lang="en-SG" dirty="0" err="1"/>
              <a:t>Zsolnai</a:t>
            </a:r>
            <a:r>
              <a:rPr lang="en-SG" dirty="0"/>
              <a:t> and Chris Laszlo are also trying to convincing business people the benefits of sustainable development; (Brown, 2017:157-161)</a:t>
            </a:r>
          </a:p>
          <a:p>
            <a:endParaRPr lang="en-SG" dirty="0"/>
          </a:p>
        </p:txBody>
      </p:sp>
    </p:spTree>
    <p:extLst>
      <p:ext uri="{BB962C8B-B14F-4D97-AF65-F5344CB8AC3E}">
        <p14:creationId xmlns:p14="http://schemas.microsoft.com/office/powerpoint/2010/main" val="95741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48E1-6CB1-4FA0-8A66-D1905D30FE61}"/>
              </a:ext>
            </a:extLst>
          </p:cNvPr>
          <p:cNvSpPr>
            <a:spLocks noGrp="1"/>
          </p:cNvSpPr>
          <p:nvPr>
            <p:ph type="title"/>
          </p:nvPr>
        </p:nvSpPr>
        <p:spPr/>
        <p:txBody>
          <a:bodyPr/>
          <a:lstStyle/>
          <a:p>
            <a:r>
              <a:rPr lang="en-SG" dirty="0"/>
              <a:t>Living wage and a balanced life</a:t>
            </a:r>
          </a:p>
        </p:txBody>
      </p:sp>
      <p:sp>
        <p:nvSpPr>
          <p:cNvPr id="3" name="Content Placeholder 2">
            <a:extLst>
              <a:ext uri="{FF2B5EF4-FFF2-40B4-BE49-F238E27FC236}">
                <a16:creationId xmlns:a16="http://schemas.microsoft.com/office/drawing/2014/main" id="{1FC87CA6-3BE3-44A9-AA6B-2AE775C3BA57}"/>
              </a:ext>
            </a:extLst>
          </p:cNvPr>
          <p:cNvSpPr>
            <a:spLocks noGrp="1"/>
          </p:cNvSpPr>
          <p:nvPr>
            <p:ph idx="1"/>
          </p:nvPr>
        </p:nvSpPr>
        <p:spPr/>
        <p:txBody>
          <a:bodyPr>
            <a:normAutofit fontScale="77500" lnSpcReduction="20000"/>
          </a:bodyPr>
          <a:lstStyle/>
          <a:p>
            <a:r>
              <a:rPr lang="en-SG" dirty="0"/>
              <a:t>First of all, the living wage proposal has been a modern economic and political creation, although it is by no means universally accepted or eagerly promoted; on the macro level, and in normative economics, it is a suitable way of sharing economic prosperity and fairer distributing system; more importantly, it is a reasonably sound way of lifting poverty;</a:t>
            </a:r>
          </a:p>
          <a:p>
            <a:r>
              <a:rPr lang="en-SG" dirty="0"/>
              <a:t>However, because the living wage or more refined version of it, the </a:t>
            </a:r>
            <a:r>
              <a:rPr lang="en-SG" i="1" dirty="0"/>
              <a:t>minimum wage</a:t>
            </a:r>
            <a:r>
              <a:rPr lang="en-SG" dirty="0"/>
              <a:t> requires the employers to pay a minimum hourly wage to their </a:t>
            </a:r>
            <a:r>
              <a:rPr lang="en-SG" dirty="0" err="1"/>
              <a:t>emploees</a:t>
            </a:r>
            <a:r>
              <a:rPr lang="en-SG" dirty="0"/>
              <a:t>, it means that whenever the employers make some recruitments, they are reluctant to do so, although it might be in their and their employees’ interest to employ the right people;</a:t>
            </a:r>
          </a:p>
          <a:p>
            <a:r>
              <a:rPr lang="en-SG" dirty="0"/>
              <a:t>Besides, it is difficult to fix the amount regarding the living wage or minimum wage, because as you may remember, in market economics, equilibrium is always preferred but the fluctuation – ups and downs are always the reality;</a:t>
            </a:r>
          </a:p>
        </p:txBody>
      </p:sp>
    </p:spTree>
    <p:extLst>
      <p:ext uri="{BB962C8B-B14F-4D97-AF65-F5344CB8AC3E}">
        <p14:creationId xmlns:p14="http://schemas.microsoft.com/office/powerpoint/2010/main" val="2603769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9C35D-23E3-4011-A87D-C4B2BAFA4A2B}"/>
              </a:ext>
            </a:extLst>
          </p:cNvPr>
          <p:cNvSpPr>
            <a:spLocks noGrp="1"/>
          </p:cNvSpPr>
          <p:nvPr>
            <p:ph type="title"/>
          </p:nvPr>
        </p:nvSpPr>
        <p:spPr/>
        <p:txBody>
          <a:bodyPr/>
          <a:lstStyle/>
          <a:p>
            <a:r>
              <a:rPr lang="en-SG" dirty="0"/>
              <a:t>The pay gap</a:t>
            </a:r>
          </a:p>
        </p:txBody>
      </p:sp>
      <p:sp>
        <p:nvSpPr>
          <p:cNvPr id="3" name="Content Placeholder 2">
            <a:extLst>
              <a:ext uri="{FF2B5EF4-FFF2-40B4-BE49-F238E27FC236}">
                <a16:creationId xmlns:a16="http://schemas.microsoft.com/office/drawing/2014/main" id="{B4B7497A-06F0-49E9-9DEE-F23845E4F42F}"/>
              </a:ext>
            </a:extLst>
          </p:cNvPr>
          <p:cNvSpPr>
            <a:spLocks noGrp="1"/>
          </p:cNvSpPr>
          <p:nvPr>
            <p:ph idx="1"/>
          </p:nvPr>
        </p:nvSpPr>
        <p:spPr/>
        <p:txBody>
          <a:bodyPr>
            <a:normAutofit fontScale="77500" lnSpcReduction="20000"/>
          </a:bodyPr>
          <a:lstStyle/>
          <a:p>
            <a:r>
              <a:rPr lang="en-SG" dirty="0"/>
              <a:t>According to Clair Brown, which she also previously mentioned and we have discussed, the pay gap variants are everywhere, even in a working class environment; but the disproportionate gap between the top CEOs and the middle ranking employees in a company is not only omnipresent but it is almost an accepted fact; the gap between the top paid CEOs and the ordinary workers would be even unbelievably larger;</a:t>
            </a:r>
          </a:p>
          <a:p>
            <a:r>
              <a:rPr lang="en-SG" dirty="0"/>
              <a:t>But here the single argument become more heated and more contentious; for some, the pay gap is intentional devised so as to incentivize those talented and able people to work hard and generate as much profits for the company as possible;</a:t>
            </a:r>
          </a:p>
          <a:p>
            <a:r>
              <a:rPr lang="en-SG" dirty="0"/>
              <a:t>For others, however, it is the cooperate culture rather than the meritocracy system that those on top paid more than those at the bottom; for many others, whether those paid more deserve or not, the pay gap between the top and bottom is simply to big to be sustainable; so the requirement of minimum wage is needed;</a:t>
            </a:r>
          </a:p>
        </p:txBody>
      </p:sp>
    </p:spTree>
    <p:extLst>
      <p:ext uri="{BB962C8B-B14F-4D97-AF65-F5344CB8AC3E}">
        <p14:creationId xmlns:p14="http://schemas.microsoft.com/office/powerpoint/2010/main" val="74698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29E9F-00F3-481F-81E4-B9C1F93AB098}"/>
              </a:ext>
            </a:extLst>
          </p:cNvPr>
          <p:cNvSpPr>
            <a:spLocks noGrp="1"/>
          </p:cNvSpPr>
          <p:nvPr>
            <p:ph type="title"/>
          </p:nvPr>
        </p:nvSpPr>
        <p:spPr/>
        <p:txBody>
          <a:bodyPr/>
          <a:lstStyle/>
          <a:p>
            <a:r>
              <a:rPr lang="en-SG" dirty="0"/>
              <a:t>Comparative equal pay: fairer or pure socialism?</a:t>
            </a:r>
          </a:p>
        </p:txBody>
      </p:sp>
      <p:sp>
        <p:nvSpPr>
          <p:cNvPr id="3" name="Content Placeholder 2">
            <a:extLst>
              <a:ext uri="{FF2B5EF4-FFF2-40B4-BE49-F238E27FC236}">
                <a16:creationId xmlns:a16="http://schemas.microsoft.com/office/drawing/2014/main" id="{6A29F29E-EF63-4DDF-AD0D-14994BB63F4A}"/>
              </a:ext>
            </a:extLst>
          </p:cNvPr>
          <p:cNvSpPr>
            <a:spLocks noGrp="1"/>
          </p:cNvSpPr>
          <p:nvPr>
            <p:ph idx="1"/>
          </p:nvPr>
        </p:nvSpPr>
        <p:spPr/>
        <p:txBody>
          <a:bodyPr>
            <a:normAutofit fontScale="85000" lnSpcReduction="20000"/>
          </a:bodyPr>
          <a:lstStyle/>
          <a:p>
            <a:r>
              <a:rPr lang="en-SG" dirty="0"/>
              <a:t>As Clair Brown suggested, the issues of disproportionate inequal pay gap and the failing incentive system need to be addressed; she proposed that the focus should be shifted from those highly paid top 0.1% to the bottom 44%; this then is said to bring about a more equal distribution of the company’s profits;</a:t>
            </a:r>
          </a:p>
          <a:p>
            <a:r>
              <a:rPr lang="en-SG" dirty="0"/>
              <a:t>But some may argue that such a system is more like a socialist system where the hardworking people and the free-riders are equally rewarded; and this is not only inconducive to production but also very unsustainable; </a:t>
            </a:r>
          </a:p>
          <a:p>
            <a:r>
              <a:rPr lang="en-SG" dirty="0"/>
              <a:t>For whatever argument, however, one thing is certain: a sustainable economy needs to address human need as well as sustainable economic growth; so this may bring us to the next point of Buddhist economics: </a:t>
            </a:r>
            <a:r>
              <a:rPr lang="en-SG" i="1" dirty="0"/>
              <a:t>a balanced life</a:t>
            </a:r>
            <a:r>
              <a:rPr lang="en-SG" dirty="0"/>
              <a:t>;</a:t>
            </a:r>
          </a:p>
        </p:txBody>
      </p:sp>
    </p:spTree>
    <p:extLst>
      <p:ext uri="{BB962C8B-B14F-4D97-AF65-F5344CB8AC3E}">
        <p14:creationId xmlns:p14="http://schemas.microsoft.com/office/powerpoint/2010/main" val="1720022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B1D77-E19B-4007-A97D-A05FD9C275F0}"/>
              </a:ext>
            </a:extLst>
          </p:cNvPr>
          <p:cNvSpPr>
            <a:spLocks noGrp="1"/>
          </p:cNvSpPr>
          <p:nvPr>
            <p:ph type="title"/>
          </p:nvPr>
        </p:nvSpPr>
        <p:spPr/>
        <p:txBody>
          <a:bodyPr/>
          <a:lstStyle/>
          <a:p>
            <a:r>
              <a:rPr lang="en-SG" dirty="0"/>
              <a:t>A balanced life</a:t>
            </a:r>
          </a:p>
        </p:txBody>
      </p:sp>
      <p:sp>
        <p:nvSpPr>
          <p:cNvPr id="3" name="Content Placeholder 2">
            <a:extLst>
              <a:ext uri="{FF2B5EF4-FFF2-40B4-BE49-F238E27FC236}">
                <a16:creationId xmlns:a16="http://schemas.microsoft.com/office/drawing/2014/main" id="{77395A1B-CB25-4873-92C8-C3F659015D0C}"/>
              </a:ext>
            </a:extLst>
          </p:cNvPr>
          <p:cNvSpPr>
            <a:spLocks noGrp="1"/>
          </p:cNvSpPr>
          <p:nvPr>
            <p:ph idx="1"/>
          </p:nvPr>
        </p:nvSpPr>
        <p:spPr/>
        <p:txBody>
          <a:bodyPr>
            <a:normAutofit fontScale="77500" lnSpcReduction="20000"/>
          </a:bodyPr>
          <a:lstStyle/>
          <a:p>
            <a:r>
              <a:rPr lang="en-SG" dirty="0"/>
              <a:t>As we have mentioned many times, the keywords of Buddhist economic ideas are the 2 Ms: </a:t>
            </a:r>
            <a:r>
              <a:rPr lang="en-SG" i="1" dirty="0"/>
              <a:t>Maximizing happiness by means of Minimizing material consumption</a:t>
            </a:r>
            <a:r>
              <a:rPr lang="en-SG" dirty="0"/>
              <a:t>; </a:t>
            </a:r>
          </a:p>
          <a:p>
            <a:r>
              <a:rPr lang="en-SG" dirty="0"/>
              <a:t>Of course the above summation is open for interpretation because as Buddhist monks, we may be living a life of simplicity that is not necessarily suitable for lay Buddhists;</a:t>
            </a:r>
          </a:p>
          <a:p>
            <a:r>
              <a:rPr lang="en-SG" dirty="0"/>
              <a:t>But one thing might be straightforward: as Buddhist economic model suggests, minimizing material consumption means that we should abstain from any kind of wastage as well as luxuries;</a:t>
            </a:r>
          </a:p>
          <a:p>
            <a:r>
              <a:rPr lang="en-SG" dirty="0"/>
              <a:t>So even for a lay Buddhist, it is possible to earn a great amount of wealth while still maintaining a simple and meaningful life; at least exceeding luxuries are unnecessary and unconducive to spiritual advancement; certainly luxurious life cannot guarantee the happiness of life; balance and middle way are necessary;</a:t>
            </a:r>
          </a:p>
        </p:txBody>
      </p:sp>
    </p:spTree>
    <p:extLst>
      <p:ext uri="{BB962C8B-B14F-4D97-AF65-F5344CB8AC3E}">
        <p14:creationId xmlns:p14="http://schemas.microsoft.com/office/powerpoint/2010/main" val="87764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A7875-3BC2-43D3-9882-41ACCE30A63A}"/>
              </a:ext>
            </a:extLst>
          </p:cNvPr>
          <p:cNvSpPr>
            <a:spLocks noGrp="1"/>
          </p:cNvSpPr>
          <p:nvPr>
            <p:ph type="title"/>
          </p:nvPr>
        </p:nvSpPr>
        <p:spPr/>
        <p:txBody>
          <a:bodyPr/>
          <a:lstStyle/>
          <a:p>
            <a:r>
              <a:rPr lang="en-SG" dirty="0"/>
              <a:t>Lifestyle</a:t>
            </a:r>
          </a:p>
        </p:txBody>
      </p:sp>
      <p:sp>
        <p:nvSpPr>
          <p:cNvPr id="3" name="Content Placeholder 2">
            <a:extLst>
              <a:ext uri="{FF2B5EF4-FFF2-40B4-BE49-F238E27FC236}">
                <a16:creationId xmlns:a16="http://schemas.microsoft.com/office/drawing/2014/main" id="{2B3BA614-F3E4-43AD-AFEC-1D001240850E}"/>
              </a:ext>
            </a:extLst>
          </p:cNvPr>
          <p:cNvSpPr>
            <a:spLocks noGrp="1"/>
          </p:cNvSpPr>
          <p:nvPr>
            <p:ph idx="1"/>
          </p:nvPr>
        </p:nvSpPr>
        <p:spPr/>
        <p:txBody>
          <a:bodyPr>
            <a:normAutofit fontScale="77500" lnSpcReduction="20000"/>
          </a:bodyPr>
          <a:lstStyle/>
          <a:p>
            <a:r>
              <a:rPr lang="en-SG" dirty="0"/>
              <a:t>Perhaps you may have one of those experiences:</a:t>
            </a:r>
          </a:p>
          <a:p>
            <a:r>
              <a:rPr lang="en-SG" dirty="0"/>
              <a:t>You always used the recyclable shopping bags or in your daily life, you do not use plastic products unless it is really necessary;</a:t>
            </a:r>
          </a:p>
          <a:p>
            <a:r>
              <a:rPr lang="en-SG" dirty="0"/>
              <a:t>Also, instead of driving a car, your urge your friends to either take public transports, cycling or by 11 (</a:t>
            </a:r>
            <a:r>
              <a:rPr lang="en-SG" u="sng" dirty="0"/>
              <a:t>by 11 </a:t>
            </a:r>
            <a:r>
              <a:rPr lang="en-SG" dirty="0"/>
              <a:t>is local slag, meaning: go around </a:t>
            </a:r>
            <a:r>
              <a:rPr lang="en-SG" i="1" dirty="0"/>
              <a:t>on foot</a:t>
            </a:r>
            <a:r>
              <a:rPr lang="en-SG" dirty="0"/>
              <a:t>), or driving the environment friendly vehicles; </a:t>
            </a:r>
          </a:p>
          <a:p>
            <a:r>
              <a:rPr lang="en-SG" dirty="0"/>
              <a:t>But you may also think that whatever you do, it is just a very small gesture that may not make any real difference in real life;</a:t>
            </a:r>
          </a:p>
          <a:p>
            <a:r>
              <a:rPr lang="en-SG" dirty="0"/>
              <a:t>Here, however, please remember the keyword: </a:t>
            </a:r>
            <a:r>
              <a:rPr lang="en-SG" i="1" dirty="0"/>
              <a:t>lifestyle</a:t>
            </a:r>
            <a:r>
              <a:rPr lang="en-SG" dirty="0"/>
              <a:t>! It means that individually it is a very insignificant contribution to the protection of environment or sustainable development; but if we regard it as a lifestyle, then it means that is a lifestyle for everyone in the society; and as everyone adopt such a simple yet practical </a:t>
            </a:r>
            <a:r>
              <a:rPr lang="en-SG" i="1" dirty="0"/>
              <a:t>lifestyle</a:t>
            </a:r>
            <a:r>
              <a:rPr lang="en-SG" dirty="0"/>
              <a:t>, it means a enormous difference in the end!</a:t>
            </a:r>
          </a:p>
        </p:txBody>
      </p:sp>
    </p:spTree>
    <p:extLst>
      <p:ext uri="{BB962C8B-B14F-4D97-AF65-F5344CB8AC3E}">
        <p14:creationId xmlns:p14="http://schemas.microsoft.com/office/powerpoint/2010/main" val="89152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A3988-EE14-4500-AE36-9038C379666B}"/>
              </a:ext>
            </a:extLst>
          </p:cNvPr>
          <p:cNvSpPr>
            <a:spLocks noGrp="1"/>
          </p:cNvSpPr>
          <p:nvPr>
            <p:ph type="title"/>
          </p:nvPr>
        </p:nvSpPr>
        <p:spPr/>
        <p:txBody>
          <a:bodyPr/>
          <a:lstStyle/>
          <a:p>
            <a:r>
              <a:rPr lang="en-SG" dirty="0"/>
              <a:t>Happiness in economic terms</a:t>
            </a:r>
          </a:p>
        </p:txBody>
      </p:sp>
      <p:sp>
        <p:nvSpPr>
          <p:cNvPr id="3" name="Content Placeholder 2">
            <a:extLst>
              <a:ext uri="{FF2B5EF4-FFF2-40B4-BE49-F238E27FC236}">
                <a16:creationId xmlns:a16="http://schemas.microsoft.com/office/drawing/2014/main" id="{4C7D2A62-000C-4D81-9850-2537A2635576}"/>
              </a:ext>
            </a:extLst>
          </p:cNvPr>
          <p:cNvSpPr>
            <a:spLocks noGrp="1"/>
          </p:cNvSpPr>
          <p:nvPr>
            <p:ph idx="1"/>
          </p:nvPr>
        </p:nvSpPr>
        <p:spPr/>
        <p:txBody>
          <a:bodyPr>
            <a:normAutofit fontScale="77500" lnSpcReduction="20000"/>
          </a:bodyPr>
          <a:lstStyle/>
          <a:p>
            <a:r>
              <a:rPr lang="en-SG" dirty="0"/>
              <a:t>Of course it is difficult to quantify happiness, for it involves not only sensual pleasure but also emotional fulfilment, as well as material satisfaction;</a:t>
            </a:r>
          </a:p>
          <a:p>
            <a:r>
              <a:rPr lang="en-SG" dirty="0"/>
              <a:t>But one of the basic elements of happiness in economic terms is economic independence; or in other words, economic security; </a:t>
            </a:r>
          </a:p>
          <a:p>
            <a:r>
              <a:rPr lang="en-SG" dirty="0"/>
              <a:t>It means that people not only need basic needs and a basic level of comforts, but all such necessities and comforts are comparatively secure; </a:t>
            </a:r>
          </a:p>
          <a:p>
            <a:r>
              <a:rPr lang="en-SG" dirty="0"/>
              <a:t>But as the Buddha always reminds us, if there is one thing that is certain in life, it is uncertainty; so against all odds, it might be better to get used to uncertainty; </a:t>
            </a:r>
          </a:p>
          <a:p>
            <a:r>
              <a:rPr lang="en-SG" dirty="0"/>
              <a:t>And so here is the other keyword of happiness in economic terms: </a:t>
            </a:r>
            <a:r>
              <a:rPr lang="en-SG" i="1" dirty="0"/>
              <a:t>contentedness</a:t>
            </a:r>
            <a:r>
              <a:rPr lang="en-SG" dirty="0"/>
              <a:t> – enjoy whatever you have while, work hard for whatever you want but keep the unlimited desires under control;</a:t>
            </a:r>
          </a:p>
        </p:txBody>
      </p:sp>
    </p:spTree>
    <p:extLst>
      <p:ext uri="{BB962C8B-B14F-4D97-AF65-F5344CB8AC3E}">
        <p14:creationId xmlns:p14="http://schemas.microsoft.com/office/powerpoint/2010/main" val="4034118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1187</TotalTime>
  <Words>2464</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Office Theme</vt:lpstr>
      <vt:lpstr>Lecture 15: Buddhism, economics and Buddhist economics-II</vt:lpstr>
      <vt:lpstr>Green production &amp; green products</vt:lpstr>
      <vt:lpstr>Some examples</vt:lpstr>
      <vt:lpstr>Living wage and a balanced life</vt:lpstr>
      <vt:lpstr>The pay gap</vt:lpstr>
      <vt:lpstr>Comparative equal pay: fairer or pure socialism?</vt:lpstr>
      <vt:lpstr>A balanced life</vt:lpstr>
      <vt:lpstr>Lifestyle</vt:lpstr>
      <vt:lpstr>Happiness in economic terms</vt:lpstr>
      <vt:lpstr>The ideal and the reality</vt:lpstr>
      <vt:lpstr>Deeds mean more than words: action, not talking</vt:lpstr>
      <vt:lpstr>Holistic economic model: working together, not individually</vt:lpstr>
      <vt:lpstr>Summaries-I</vt:lpstr>
      <vt:lpstr>Summaries-II</vt:lpstr>
      <vt:lpstr>No more exercise/assignment this week! Partial liberation, at last!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54</cp:revision>
  <dcterms:created xsi:type="dcterms:W3CDTF">2020-11-29T07:13:32Z</dcterms:created>
  <dcterms:modified xsi:type="dcterms:W3CDTF">2020-12-02T08:40:18Z</dcterms:modified>
</cp:coreProperties>
</file>