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D10194-8095-4A09-81A7-C23B9387C5D5}" type="datetimeFigureOut">
              <a:rPr lang="en-SG" smtClean="0"/>
              <a:t>9/12/2020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C9AD816-979C-4096-BF83-270F1A7D3BFD}" type="slidenum">
              <a:rPr lang="en-SG" smtClean="0"/>
              <a:t>‹#›</a:t>
            </a:fld>
            <a:endParaRPr lang="en-SG"/>
          </a:p>
        </p:txBody>
      </p:sp>
    </p:spTree>
    <p:extLst>
      <p:ext uri="{BB962C8B-B14F-4D97-AF65-F5344CB8AC3E}">
        <p14:creationId xmlns:p14="http://schemas.microsoft.com/office/powerpoint/2010/main" val="3336845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D10194-8095-4A09-81A7-C23B9387C5D5}" type="datetimeFigureOut">
              <a:rPr lang="en-SG" smtClean="0"/>
              <a:t>9/12/2020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C9AD816-979C-4096-BF83-270F1A7D3BFD}" type="slidenum">
              <a:rPr lang="en-SG" smtClean="0"/>
              <a:t>‹#›</a:t>
            </a:fld>
            <a:endParaRPr lang="en-SG"/>
          </a:p>
        </p:txBody>
      </p:sp>
    </p:spTree>
    <p:extLst>
      <p:ext uri="{BB962C8B-B14F-4D97-AF65-F5344CB8AC3E}">
        <p14:creationId xmlns:p14="http://schemas.microsoft.com/office/powerpoint/2010/main" val="2896661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D10194-8095-4A09-81A7-C23B9387C5D5}" type="datetimeFigureOut">
              <a:rPr lang="en-SG" smtClean="0"/>
              <a:t>9/12/2020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C9AD816-979C-4096-BF83-270F1A7D3BFD}" type="slidenum">
              <a:rPr lang="en-SG" smtClean="0"/>
              <a:t>‹#›</a:t>
            </a:fld>
            <a:endParaRPr lang="en-SG"/>
          </a:p>
        </p:txBody>
      </p:sp>
    </p:spTree>
    <p:extLst>
      <p:ext uri="{BB962C8B-B14F-4D97-AF65-F5344CB8AC3E}">
        <p14:creationId xmlns:p14="http://schemas.microsoft.com/office/powerpoint/2010/main" val="36004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D10194-8095-4A09-81A7-C23B9387C5D5}" type="datetimeFigureOut">
              <a:rPr lang="en-SG" smtClean="0"/>
              <a:t>9/12/2020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C9AD816-979C-4096-BF83-270F1A7D3BFD}" type="slidenum">
              <a:rPr lang="en-SG" smtClean="0"/>
              <a:t>‹#›</a:t>
            </a:fld>
            <a:endParaRPr lang="en-SG"/>
          </a:p>
        </p:txBody>
      </p:sp>
    </p:spTree>
    <p:extLst>
      <p:ext uri="{BB962C8B-B14F-4D97-AF65-F5344CB8AC3E}">
        <p14:creationId xmlns:p14="http://schemas.microsoft.com/office/powerpoint/2010/main" val="343574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D10194-8095-4A09-81A7-C23B9387C5D5}" type="datetimeFigureOut">
              <a:rPr lang="en-SG" smtClean="0"/>
              <a:t>9/12/2020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C9AD816-979C-4096-BF83-270F1A7D3BFD}" type="slidenum">
              <a:rPr lang="en-SG" smtClean="0"/>
              <a:t>‹#›</a:t>
            </a:fld>
            <a:endParaRPr lang="en-SG"/>
          </a:p>
        </p:txBody>
      </p:sp>
    </p:spTree>
    <p:extLst>
      <p:ext uri="{BB962C8B-B14F-4D97-AF65-F5344CB8AC3E}">
        <p14:creationId xmlns:p14="http://schemas.microsoft.com/office/powerpoint/2010/main" val="3692894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D10194-8095-4A09-81A7-C23B9387C5D5}" type="datetimeFigureOut">
              <a:rPr lang="en-SG" smtClean="0"/>
              <a:t>9/12/2020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0C9AD816-979C-4096-BF83-270F1A7D3BFD}" type="slidenum">
              <a:rPr lang="en-SG" smtClean="0"/>
              <a:t>‹#›</a:t>
            </a:fld>
            <a:endParaRPr lang="en-SG"/>
          </a:p>
        </p:txBody>
      </p:sp>
    </p:spTree>
    <p:extLst>
      <p:ext uri="{BB962C8B-B14F-4D97-AF65-F5344CB8AC3E}">
        <p14:creationId xmlns:p14="http://schemas.microsoft.com/office/powerpoint/2010/main" val="1361898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D10194-8095-4A09-81A7-C23B9387C5D5}" type="datetimeFigureOut">
              <a:rPr lang="en-SG" smtClean="0"/>
              <a:t>9/12/2020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0C9AD816-979C-4096-BF83-270F1A7D3BFD}" type="slidenum">
              <a:rPr lang="en-SG" smtClean="0"/>
              <a:t>‹#›</a:t>
            </a:fld>
            <a:endParaRPr lang="en-SG"/>
          </a:p>
        </p:txBody>
      </p:sp>
    </p:spTree>
    <p:extLst>
      <p:ext uri="{BB962C8B-B14F-4D97-AF65-F5344CB8AC3E}">
        <p14:creationId xmlns:p14="http://schemas.microsoft.com/office/powerpoint/2010/main" val="2026829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D10194-8095-4A09-81A7-C23B9387C5D5}" type="datetimeFigureOut">
              <a:rPr lang="en-SG" smtClean="0"/>
              <a:t>9/12/2020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0C9AD816-979C-4096-BF83-270F1A7D3BFD}" type="slidenum">
              <a:rPr lang="en-SG" smtClean="0"/>
              <a:t>‹#›</a:t>
            </a:fld>
            <a:endParaRPr lang="en-SG"/>
          </a:p>
        </p:txBody>
      </p:sp>
    </p:spTree>
    <p:extLst>
      <p:ext uri="{BB962C8B-B14F-4D97-AF65-F5344CB8AC3E}">
        <p14:creationId xmlns:p14="http://schemas.microsoft.com/office/powerpoint/2010/main" val="24348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10194-8095-4A09-81A7-C23B9387C5D5}" type="datetimeFigureOut">
              <a:rPr lang="en-SG" smtClean="0"/>
              <a:t>9/12/2020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0C9AD816-979C-4096-BF83-270F1A7D3BFD}" type="slidenum">
              <a:rPr lang="en-SG" smtClean="0"/>
              <a:t>‹#›</a:t>
            </a:fld>
            <a:endParaRPr lang="en-SG"/>
          </a:p>
        </p:txBody>
      </p:sp>
    </p:spTree>
    <p:extLst>
      <p:ext uri="{BB962C8B-B14F-4D97-AF65-F5344CB8AC3E}">
        <p14:creationId xmlns:p14="http://schemas.microsoft.com/office/powerpoint/2010/main" val="2583129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D10194-8095-4A09-81A7-C23B9387C5D5}" type="datetimeFigureOut">
              <a:rPr lang="en-SG" smtClean="0"/>
              <a:t>9/12/2020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0C9AD816-979C-4096-BF83-270F1A7D3BFD}" type="slidenum">
              <a:rPr lang="en-SG" smtClean="0"/>
              <a:t>‹#›</a:t>
            </a:fld>
            <a:endParaRPr lang="en-SG"/>
          </a:p>
        </p:txBody>
      </p:sp>
    </p:spTree>
    <p:extLst>
      <p:ext uri="{BB962C8B-B14F-4D97-AF65-F5344CB8AC3E}">
        <p14:creationId xmlns:p14="http://schemas.microsoft.com/office/powerpoint/2010/main" val="387737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D10194-8095-4A09-81A7-C23B9387C5D5}" type="datetimeFigureOut">
              <a:rPr lang="en-SG" smtClean="0"/>
              <a:t>9/12/2020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0C9AD816-979C-4096-BF83-270F1A7D3BFD}" type="slidenum">
              <a:rPr lang="en-SG" smtClean="0"/>
              <a:t>‹#›</a:t>
            </a:fld>
            <a:endParaRPr lang="en-SG"/>
          </a:p>
        </p:txBody>
      </p:sp>
    </p:spTree>
    <p:extLst>
      <p:ext uri="{BB962C8B-B14F-4D97-AF65-F5344CB8AC3E}">
        <p14:creationId xmlns:p14="http://schemas.microsoft.com/office/powerpoint/2010/main" val="4283934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D10194-8095-4A09-81A7-C23B9387C5D5}" type="datetimeFigureOut">
              <a:rPr lang="en-SG" smtClean="0"/>
              <a:t>9/12/2020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AD816-979C-4096-BF83-270F1A7D3BFD}" type="slidenum">
              <a:rPr lang="en-SG" smtClean="0"/>
              <a:t>‹#›</a:t>
            </a:fld>
            <a:endParaRPr lang="en-SG"/>
          </a:p>
        </p:txBody>
      </p:sp>
    </p:spTree>
    <p:extLst>
      <p:ext uri="{BB962C8B-B14F-4D97-AF65-F5344CB8AC3E}">
        <p14:creationId xmlns:p14="http://schemas.microsoft.com/office/powerpoint/2010/main" val="12011853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472BD3-AFA1-42D8-97A2-E87C0D48EAF0}"/>
              </a:ext>
            </a:extLst>
          </p:cNvPr>
          <p:cNvSpPr>
            <a:spLocks noGrp="1"/>
          </p:cNvSpPr>
          <p:nvPr>
            <p:ph type="title"/>
          </p:nvPr>
        </p:nvSpPr>
        <p:spPr/>
        <p:txBody>
          <a:bodyPr/>
          <a:lstStyle/>
          <a:p>
            <a:r>
              <a:rPr lang="en-SG" dirty="0"/>
              <a:t>Lecture 16: </a:t>
            </a:r>
            <a:r>
              <a:rPr lang="en-SG" sz="4000" dirty="0"/>
              <a:t>Reviews and Revisions</a:t>
            </a:r>
          </a:p>
        </p:txBody>
      </p:sp>
      <p:sp>
        <p:nvSpPr>
          <p:cNvPr id="5" name="Content Placeholder 4">
            <a:extLst>
              <a:ext uri="{FF2B5EF4-FFF2-40B4-BE49-F238E27FC236}">
                <a16:creationId xmlns:a16="http://schemas.microsoft.com/office/drawing/2014/main" id="{80561232-AF03-4787-AAB2-F47B1C0F4CE6}"/>
              </a:ext>
            </a:extLst>
          </p:cNvPr>
          <p:cNvSpPr>
            <a:spLocks noGrp="1"/>
          </p:cNvSpPr>
          <p:nvPr>
            <p:ph idx="1"/>
          </p:nvPr>
        </p:nvSpPr>
        <p:spPr/>
        <p:txBody>
          <a:bodyPr>
            <a:normAutofit fontScale="77500" lnSpcReduction="20000"/>
          </a:bodyPr>
          <a:lstStyle/>
          <a:p>
            <a:r>
              <a:rPr lang="en-SG" dirty="0"/>
              <a:t>In this course, we have discussed some important economic theories as well as the Buddhist socio-economic ideas; we have also studied all those ideas and theories in a comparative perspective;</a:t>
            </a:r>
          </a:p>
          <a:p>
            <a:r>
              <a:rPr lang="en-SG" dirty="0"/>
              <a:t>As we mentioned, in terms of economic studies, two approaches are both important: the </a:t>
            </a:r>
            <a:r>
              <a:rPr lang="en-SG" i="1" dirty="0"/>
              <a:t>normative</a:t>
            </a:r>
            <a:r>
              <a:rPr lang="en-SG" dirty="0"/>
              <a:t> and the </a:t>
            </a:r>
            <a:r>
              <a:rPr lang="en-SG" i="1" dirty="0"/>
              <a:t>positive</a:t>
            </a:r>
            <a:r>
              <a:rPr lang="en-SG" dirty="0"/>
              <a:t>; </a:t>
            </a:r>
          </a:p>
          <a:p>
            <a:r>
              <a:rPr lang="en-SG" dirty="0"/>
              <a:t>Because Buddhism is first and foremost a way of spiritual practice and a way of life, the Buddhist socio-economic ideas are more leaning towards normative aspects of the economics, such as fairer distribution of economic prosperity, issues of poverty and social impact of economic inequality, among other issues; </a:t>
            </a:r>
          </a:p>
          <a:p>
            <a:r>
              <a:rPr lang="en-SG" dirty="0"/>
              <a:t>In this lecture, we shall review all the important points in line with the textbook we have used during this course of those lectures;</a:t>
            </a:r>
          </a:p>
        </p:txBody>
      </p:sp>
    </p:spTree>
    <p:extLst>
      <p:ext uri="{BB962C8B-B14F-4D97-AF65-F5344CB8AC3E}">
        <p14:creationId xmlns:p14="http://schemas.microsoft.com/office/powerpoint/2010/main" val="1349280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73084-EC9A-42DF-AB72-6C4435AC56C5}"/>
              </a:ext>
            </a:extLst>
          </p:cNvPr>
          <p:cNvSpPr>
            <a:spLocks noGrp="1"/>
          </p:cNvSpPr>
          <p:nvPr>
            <p:ph type="title"/>
          </p:nvPr>
        </p:nvSpPr>
        <p:spPr/>
        <p:txBody>
          <a:bodyPr/>
          <a:lstStyle/>
          <a:p>
            <a:r>
              <a:rPr lang="en-SG" dirty="0"/>
              <a:t>Measurements of happiness</a:t>
            </a:r>
          </a:p>
        </p:txBody>
      </p:sp>
      <p:sp>
        <p:nvSpPr>
          <p:cNvPr id="3" name="Content Placeholder 2">
            <a:extLst>
              <a:ext uri="{FF2B5EF4-FFF2-40B4-BE49-F238E27FC236}">
                <a16:creationId xmlns:a16="http://schemas.microsoft.com/office/drawing/2014/main" id="{6F8F2B0B-7B7E-4B0F-B440-A87925A0D79A}"/>
              </a:ext>
            </a:extLst>
          </p:cNvPr>
          <p:cNvSpPr>
            <a:spLocks noGrp="1"/>
          </p:cNvSpPr>
          <p:nvPr>
            <p:ph idx="1"/>
          </p:nvPr>
        </p:nvSpPr>
        <p:spPr/>
        <p:txBody>
          <a:bodyPr>
            <a:normAutofit fontScale="85000" lnSpcReduction="20000"/>
          </a:bodyPr>
          <a:lstStyle/>
          <a:p>
            <a:r>
              <a:rPr lang="en-SG" dirty="0"/>
              <a:t>So in economic terms, affluence and prosperity might be the keywords; but in Buddhist holistic measurement as well as the more aggregated measurements such Gini coefficient, the HDI and the GPI, economic prosperity and human happiness should be measured aggregately by taking into account other elements, top among them the environment issues; </a:t>
            </a:r>
          </a:p>
          <a:p>
            <a:r>
              <a:rPr lang="en-SG" dirty="0"/>
              <a:t>Because without a liveable environment, people’s health would be in risk; and however affluent a society might be, such a situation would be similar to material poverty; also, there is an important issue of sustainability, for not only resources might be exhausted, but the pollutions would make living conditions so bad that any kind of economic development would be actually meaningless;</a:t>
            </a:r>
          </a:p>
          <a:p>
            <a:r>
              <a:rPr lang="en-SG" dirty="0"/>
              <a:t>Therefore, economics with some Buddhist inputs might be useful in a better understanding of economics itself;</a:t>
            </a:r>
          </a:p>
        </p:txBody>
      </p:sp>
    </p:spTree>
    <p:extLst>
      <p:ext uri="{BB962C8B-B14F-4D97-AF65-F5344CB8AC3E}">
        <p14:creationId xmlns:p14="http://schemas.microsoft.com/office/powerpoint/2010/main" val="726043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0662C-2C79-4311-9590-0972DC5FEF57}"/>
              </a:ext>
            </a:extLst>
          </p:cNvPr>
          <p:cNvSpPr>
            <a:spLocks noGrp="1"/>
          </p:cNvSpPr>
          <p:nvPr>
            <p:ph type="title"/>
          </p:nvPr>
        </p:nvSpPr>
        <p:spPr/>
        <p:txBody>
          <a:bodyPr/>
          <a:lstStyle/>
          <a:p>
            <a:r>
              <a:rPr lang="en-SG" dirty="0"/>
              <a:t>Deeds mean more than words</a:t>
            </a:r>
          </a:p>
        </p:txBody>
      </p:sp>
      <p:sp>
        <p:nvSpPr>
          <p:cNvPr id="3" name="Content Placeholder 2">
            <a:extLst>
              <a:ext uri="{FF2B5EF4-FFF2-40B4-BE49-F238E27FC236}">
                <a16:creationId xmlns:a16="http://schemas.microsoft.com/office/drawing/2014/main" id="{349A196B-E492-4085-BD34-C3E877D1565C}"/>
              </a:ext>
            </a:extLst>
          </p:cNvPr>
          <p:cNvSpPr>
            <a:spLocks noGrp="1"/>
          </p:cNvSpPr>
          <p:nvPr>
            <p:ph idx="1"/>
          </p:nvPr>
        </p:nvSpPr>
        <p:spPr/>
        <p:txBody>
          <a:bodyPr>
            <a:normAutofit fontScale="77500" lnSpcReduction="20000"/>
          </a:bodyPr>
          <a:lstStyle/>
          <a:p>
            <a:r>
              <a:rPr lang="en-SG" dirty="0"/>
              <a:t>As we have mentioned, however noble an ideal or idea might be, it is no much real use if it remains an ideal or idea; </a:t>
            </a:r>
          </a:p>
          <a:p>
            <a:r>
              <a:rPr lang="en-SG" dirty="0"/>
              <a:t>Also, an individual action is limited and a group of individuals whose action might be large enough to make a difference; still, a coordinated action of the whole world would be much more efficient and effective;</a:t>
            </a:r>
          </a:p>
          <a:p>
            <a:r>
              <a:rPr lang="en-SG" dirty="0"/>
              <a:t>So according to Clair Brown, whether to protect the environment, resolved the issues of poverty or share prosperity, by looking at the economic development and studies of economics as a holistic picture, some integrated policies can be outlined and then implemented globally as a whole; </a:t>
            </a:r>
          </a:p>
          <a:p>
            <a:r>
              <a:rPr lang="en-SG" dirty="0"/>
              <a:t>Such a holistic and humanistic approach to economics might be possible if people try to understand economics by taking ideas outside conventional economics, such as from the Buddhist socio-economic ideas; importantly, people need to act rather than talking;</a:t>
            </a:r>
          </a:p>
        </p:txBody>
      </p:sp>
    </p:spTree>
    <p:extLst>
      <p:ext uri="{BB962C8B-B14F-4D97-AF65-F5344CB8AC3E}">
        <p14:creationId xmlns:p14="http://schemas.microsoft.com/office/powerpoint/2010/main" val="348574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4200-C991-4769-8D5A-26D4B1946577}"/>
              </a:ext>
            </a:extLst>
          </p:cNvPr>
          <p:cNvSpPr>
            <a:spLocks noGrp="1"/>
          </p:cNvSpPr>
          <p:nvPr>
            <p:ph type="title"/>
          </p:nvPr>
        </p:nvSpPr>
        <p:spPr/>
        <p:txBody>
          <a:bodyPr/>
          <a:lstStyle/>
          <a:p>
            <a:r>
              <a:rPr lang="en-SG" dirty="0"/>
              <a:t>Summaries</a:t>
            </a:r>
          </a:p>
        </p:txBody>
      </p:sp>
      <p:sp>
        <p:nvSpPr>
          <p:cNvPr id="3" name="Content Placeholder 2">
            <a:extLst>
              <a:ext uri="{FF2B5EF4-FFF2-40B4-BE49-F238E27FC236}">
                <a16:creationId xmlns:a16="http://schemas.microsoft.com/office/drawing/2014/main" id="{D87A6053-6621-4DF1-B05E-130DF4FE3834}"/>
              </a:ext>
            </a:extLst>
          </p:cNvPr>
          <p:cNvSpPr>
            <a:spLocks noGrp="1"/>
          </p:cNvSpPr>
          <p:nvPr>
            <p:ph idx="1"/>
          </p:nvPr>
        </p:nvSpPr>
        <p:spPr/>
        <p:txBody>
          <a:bodyPr>
            <a:normAutofit fontScale="85000" lnSpcReduction="20000"/>
          </a:bodyPr>
          <a:lstStyle/>
          <a:p>
            <a:r>
              <a:rPr lang="en-SG" dirty="0"/>
              <a:t>This should be the last active lecture of our course, and although we have reviewed some important ideas and theories of Buddhism and the relevant connection between Buddhism and economics, </a:t>
            </a:r>
            <a:r>
              <a:rPr lang="en-SG"/>
              <a:t>you should </a:t>
            </a:r>
            <a:r>
              <a:rPr lang="en-SG" dirty="0"/>
              <a:t>read the other relevant course materials as well as the textbook, the reference, and all the recommended readings whenever necessary;</a:t>
            </a:r>
          </a:p>
          <a:p>
            <a:r>
              <a:rPr lang="en-SG" dirty="0"/>
              <a:t>As for the final exam, it is quite simple and straightforward: just complete the first part – </a:t>
            </a:r>
            <a:r>
              <a:rPr lang="en-SG" b="1" i="1" u="sng" dirty="0"/>
              <a:t>filling in the gaps</a:t>
            </a:r>
            <a:r>
              <a:rPr lang="en-SG" dirty="0"/>
              <a:t>, and then </a:t>
            </a:r>
            <a:r>
              <a:rPr lang="en-SG" b="1" i="1" u="sng" dirty="0"/>
              <a:t>write a short essay according to the requirements</a:t>
            </a:r>
            <a:r>
              <a:rPr lang="en-SG" dirty="0"/>
              <a:t>; please remember to submit it according to the timetable; </a:t>
            </a:r>
          </a:p>
          <a:p>
            <a:r>
              <a:rPr lang="en-SG" b="1" i="1" dirty="0"/>
              <a:t>Any questions, of course, just let me know;</a:t>
            </a:r>
          </a:p>
          <a:p>
            <a:r>
              <a:rPr lang="en-SG" dirty="0"/>
              <a:t>And finally, good luck to you for whatever you are doing for the next month and all the exams that you are going to take; do your best and everything should be fine!</a:t>
            </a:r>
          </a:p>
        </p:txBody>
      </p:sp>
    </p:spTree>
    <p:extLst>
      <p:ext uri="{BB962C8B-B14F-4D97-AF65-F5344CB8AC3E}">
        <p14:creationId xmlns:p14="http://schemas.microsoft.com/office/powerpoint/2010/main" val="1599342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6441F-F791-4A23-AA24-417CBD11EE9E}"/>
              </a:ext>
            </a:extLst>
          </p:cNvPr>
          <p:cNvSpPr>
            <a:spLocks noGrp="1"/>
          </p:cNvSpPr>
          <p:nvPr>
            <p:ph type="title"/>
          </p:nvPr>
        </p:nvSpPr>
        <p:spPr/>
        <p:txBody>
          <a:bodyPr/>
          <a:lstStyle/>
          <a:p>
            <a:r>
              <a:rPr lang="en-SG" dirty="0"/>
              <a:t>Keywords of economics</a:t>
            </a:r>
          </a:p>
        </p:txBody>
      </p:sp>
      <p:sp>
        <p:nvSpPr>
          <p:cNvPr id="3" name="Content Placeholder 2">
            <a:extLst>
              <a:ext uri="{FF2B5EF4-FFF2-40B4-BE49-F238E27FC236}">
                <a16:creationId xmlns:a16="http://schemas.microsoft.com/office/drawing/2014/main" id="{1ED591F1-EE54-4D5D-AC09-8E0B8E99A4DF}"/>
              </a:ext>
            </a:extLst>
          </p:cNvPr>
          <p:cNvSpPr>
            <a:spLocks noGrp="1"/>
          </p:cNvSpPr>
          <p:nvPr>
            <p:ph idx="1"/>
          </p:nvPr>
        </p:nvSpPr>
        <p:spPr/>
        <p:txBody>
          <a:bodyPr>
            <a:normAutofit fontScale="70000" lnSpcReduction="20000"/>
          </a:bodyPr>
          <a:lstStyle/>
          <a:p>
            <a:r>
              <a:rPr lang="en-SG" dirty="0"/>
              <a:t>Scarcity: resources are scarce, such as land, time and capital; as a result, the large part of economics is to have a thorough understanding of the scarce resources and the best way and the most efficient way of distribution and allocation of the scarce resources;</a:t>
            </a:r>
          </a:p>
          <a:p>
            <a:r>
              <a:rPr lang="en-SG" dirty="0"/>
              <a:t>Incentive: because of the scarce resources, they should be allocated as efficiently as possible; so one important way of doing this is to devise some sort of incentives; for example, in order to encourage people to work hard, different level of wages are rewarded accordingly; other incentives are also set up when necessary;</a:t>
            </a:r>
          </a:p>
          <a:p>
            <a:r>
              <a:rPr lang="en-SG" dirty="0"/>
              <a:t>Rational choice: the third important keyword of economics is that because people are generally self-interested, they want a better deal for themselves; so in a sense, people are rational; as a result, whenever they are making an economic decision, they are more or less rational; incentives are also devised based on the assumption that people are more or less rational so they are sensitive to different kinds of incentives;</a:t>
            </a:r>
          </a:p>
        </p:txBody>
      </p:sp>
    </p:spTree>
    <p:extLst>
      <p:ext uri="{BB962C8B-B14F-4D97-AF65-F5344CB8AC3E}">
        <p14:creationId xmlns:p14="http://schemas.microsoft.com/office/powerpoint/2010/main" val="2041365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70A38-4B8B-464B-8923-0C17EF4CBCD2}"/>
              </a:ext>
            </a:extLst>
          </p:cNvPr>
          <p:cNvSpPr>
            <a:spLocks noGrp="1"/>
          </p:cNvSpPr>
          <p:nvPr>
            <p:ph type="title"/>
          </p:nvPr>
        </p:nvSpPr>
        <p:spPr/>
        <p:txBody>
          <a:bodyPr/>
          <a:lstStyle/>
          <a:p>
            <a:r>
              <a:rPr lang="en-SG" dirty="0"/>
              <a:t>Macro, micro, positive and normative economics</a:t>
            </a:r>
          </a:p>
        </p:txBody>
      </p:sp>
      <p:sp>
        <p:nvSpPr>
          <p:cNvPr id="3" name="Content Placeholder 2">
            <a:extLst>
              <a:ext uri="{FF2B5EF4-FFF2-40B4-BE49-F238E27FC236}">
                <a16:creationId xmlns:a16="http://schemas.microsoft.com/office/drawing/2014/main" id="{D186595C-D2E3-412F-B33B-EA24D1C088E1}"/>
              </a:ext>
            </a:extLst>
          </p:cNvPr>
          <p:cNvSpPr>
            <a:spLocks noGrp="1"/>
          </p:cNvSpPr>
          <p:nvPr>
            <p:ph idx="1"/>
          </p:nvPr>
        </p:nvSpPr>
        <p:spPr/>
        <p:txBody>
          <a:bodyPr>
            <a:normAutofit fontScale="85000" lnSpcReduction="20000"/>
          </a:bodyPr>
          <a:lstStyle/>
          <a:p>
            <a:r>
              <a:rPr lang="en-SG" dirty="0"/>
              <a:t>Macro means the big picture so macro economics studies the overall economic policies and economic performance; on the other hand, micro means details so micro economics studies households and the daily economic behaviours of those individuals who are engaging in their everyday life, or in a monthly basis, or even quarters of the year;</a:t>
            </a:r>
          </a:p>
          <a:p>
            <a:r>
              <a:rPr lang="en-SG" dirty="0"/>
              <a:t>But both macro and micro economics are more or less focus on the positive studies of economics: here positive means the empirical data and the economic factors and facts, such as consumption prices/indexes, economic growth, exports and imports etc.; </a:t>
            </a:r>
          </a:p>
          <a:p>
            <a:r>
              <a:rPr lang="en-SG" dirty="0"/>
              <a:t>On the other hand, another approach to economics is the normative economics, which focuses on the ethical aspect of economics such as poverty, inequality and economic distribution fairness etc.; </a:t>
            </a:r>
          </a:p>
          <a:p>
            <a:endParaRPr lang="en-SG" dirty="0"/>
          </a:p>
        </p:txBody>
      </p:sp>
    </p:spTree>
    <p:extLst>
      <p:ext uri="{BB962C8B-B14F-4D97-AF65-F5344CB8AC3E}">
        <p14:creationId xmlns:p14="http://schemas.microsoft.com/office/powerpoint/2010/main" val="153786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DB4CC-D50C-4DDF-9969-4BE7245DD6FC}"/>
              </a:ext>
            </a:extLst>
          </p:cNvPr>
          <p:cNvSpPr>
            <a:spLocks noGrp="1"/>
          </p:cNvSpPr>
          <p:nvPr>
            <p:ph type="title"/>
          </p:nvPr>
        </p:nvSpPr>
        <p:spPr/>
        <p:txBody>
          <a:bodyPr/>
          <a:lstStyle/>
          <a:p>
            <a:r>
              <a:rPr lang="en-SG" dirty="0"/>
              <a:t>Market, command and mixed economic models</a:t>
            </a:r>
          </a:p>
        </p:txBody>
      </p:sp>
      <p:sp>
        <p:nvSpPr>
          <p:cNvPr id="3" name="Content Placeholder 2">
            <a:extLst>
              <a:ext uri="{FF2B5EF4-FFF2-40B4-BE49-F238E27FC236}">
                <a16:creationId xmlns:a16="http://schemas.microsoft.com/office/drawing/2014/main" id="{821E10F5-C187-4233-A42F-5AB6AEB710AB}"/>
              </a:ext>
            </a:extLst>
          </p:cNvPr>
          <p:cNvSpPr>
            <a:spLocks noGrp="1"/>
          </p:cNvSpPr>
          <p:nvPr>
            <p:ph idx="1"/>
          </p:nvPr>
        </p:nvSpPr>
        <p:spPr/>
        <p:txBody>
          <a:bodyPr>
            <a:normAutofit fontScale="70000" lnSpcReduction="20000"/>
          </a:bodyPr>
          <a:lstStyle/>
          <a:p>
            <a:r>
              <a:rPr lang="en-SG" dirty="0"/>
              <a:t>Economics is the studies of economy and its components are items such as GDP, prices, employment, trades and financial markets; in a nutshell, modern economy can be divided into different models;</a:t>
            </a:r>
          </a:p>
          <a:p>
            <a:r>
              <a:rPr lang="en-SG" dirty="0"/>
              <a:t>The most famous and well known one is the market economy, or free market economic model, which advocates the free market system, meaning market makes decisions about prices, supplies and demands, with little or preferably no intervention at all from either government or any external entities; it is therefore called </a:t>
            </a:r>
            <a:r>
              <a:rPr lang="en-SG" i="1" dirty="0"/>
              <a:t>laissez faire</a:t>
            </a:r>
            <a:r>
              <a:rPr lang="en-SG" dirty="0"/>
              <a:t> or </a:t>
            </a:r>
            <a:r>
              <a:rPr lang="en-SG" i="1" dirty="0"/>
              <a:t>let it be</a:t>
            </a:r>
            <a:r>
              <a:rPr lang="en-SG" dirty="0"/>
              <a:t>; the most important component of market economic model is </a:t>
            </a:r>
            <a:r>
              <a:rPr lang="en-SG" i="1" dirty="0"/>
              <a:t>capitalism</a:t>
            </a:r>
            <a:r>
              <a:rPr lang="en-SG" dirty="0"/>
              <a:t>;</a:t>
            </a:r>
          </a:p>
          <a:p>
            <a:r>
              <a:rPr lang="en-SG" dirty="0"/>
              <a:t>In the 19</a:t>
            </a:r>
            <a:r>
              <a:rPr lang="en-SG" baseline="30000" dirty="0"/>
              <a:t>th</a:t>
            </a:r>
            <a:r>
              <a:rPr lang="en-SG" dirty="0"/>
              <a:t> century and thereabouts, some socialist thinkers, in particular under the influence of Karl Marx, tried to revolutionized the then prevailing capitalist system, which was regarded as a system that was unfair and exploitative; later on this trend of economic thought was integrated into the command economic model; or better known as socialist system or planned economy;</a:t>
            </a:r>
          </a:p>
          <a:p>
            <a:r>
              <a:rPr lang="en-SG" dirty="0"/>
              <a:t>In a balanced way, most countries nowadays adopted a mixed system of capitalism with some socialist touch – mixed economic model;</a:t>
            </a:r>
          </a:p>
        </p:txBody>
      </p:sp>
    </p:spTree>
    <p:extLst>
      <p:ext uri="{BB962C8B-B14F-4D97-AF65-F5344CB8AC3E}">
        <p14:creationId xmlns:p14="http://schemas.microsoft.com/office/powerpoint/2010/main" val="1100905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F32BD-7E8B-4786-9C6B-1282A672A0CE}"/>
              </a:ext>
            </a:extLst>
          </p:cNvPr>
          <p:cNvSpPr>
            <a:spLocks noGrp="1"/>
          </p:cNvSpPr>
          <p:nvPr>
            <p:ph type="title"/>
          </p:nvPr>
        </p:nvSpPr>
        <p:spPr/>
        <p:txBody>
          <a:bodyPr/>
          <a:lstStyle/>
          <a:p>
            <a:r>
              <a:rPr lang="en-SG" dirty="0"/>
              <a:t>Major Buddhist </a:t>
            </a:r>
            <a:r>
              <a:rPr lang="en-SG" sz="3600" dirty="0"/>
              <a:t>socio-economic ideas</a:t>
            </a:r>
          </a:p>
        </p:txBody>
      </p:sp>
      <p:sp>
        <p:nvSpPr>
          <p:cNvPr id="3" name="Content Placeholder 2">
            <a:extLst>
              <a:ext uri="{FF2B5EF4-FFF2-40B4-BE49-F238E27FC236}">
                <a16:creationId xmlns:a16="http://schemas.microsoft.com/office/drawing/2014/main" id="{BA9287F9-01E4-4EE6-B4D0-9131322AB399}"/>
              </a:ext>
            </a:extLst>
          </p:cNvPr>
          <p:cNvSpPr>
            <a:spLocks noGrp="1"/>
          </p:cNvSpPr>
          <p:nvPr>
            <p:ph idx="1"/>
          </p:nvPr>
        </p:nvSpPr>
        <p:spPr/>
        <p:txBody>
          <a:bodyPr>
            <a:normAutofit fontScale="92500" lnSpcReduction="20000"/>
          </a:bodyPr>
          <a:lstStyle/>
          <a:p>
            <a:r>
              <a:rPr lang="en-SG" dirty="0"/>
              <a:t>The three interdependences: ego and selfishness, people and people or with each other, and people and the natural world; those three interdependences are important ideas for a Buddhist holistic economic model, which is a more humanistic approach to economics;</a:t>
            </a:r>
          </a:p>
          <a:p>
            <a:r>
              <a:rPr lang="en-SG" i="1" dirty="0"/>
              <a:t>Karma</a:t>
            </a:r>
            <a:r>
              <a:rPr lang="en-SG" dirty="0"/>
              <a:t>: </a:t>
            </a:r>
            <a:r>
              <a:rPr lang="en-SG" i="1" dirty="0"/>
              <a:t>karma</a:t>
            </a:r>
            <a:r>
              <a:rPr lang="en-SG" dirty="0"/>
              <a:t> means intentional action and its consequence, which is divided into past, present and in the future; in the economic perspective, by bringing </a:t>
            </a:r>
            <a:r>
              <a:rPr lang="en-SG" i="1" dirty="0"/>
              <a:t>karma </a:t>
            </a:r>
            <a:r>
              <a:rPr lang="en-SG" dirty="0"/>
              <a:t>into the scene, we may understand that economic growth should not only means short-term development but a long-term and sustainable development, because we are not only living here and now, but there is a future for the future generations of people; we therefore need to act more mindfully and more responsibly;</a:t>
            </a:r>
          </a:p>
          <a:p>
            <a:endParaRPr lang="en-SG" dirty="0"/>
          </a:p>
        </p:txBody>
      </p:sp>
    </p:spTree>
    <p:extLst>
      <p:ext uri="{BB962C8B-B14F-4D97-AF65-F5344CB8AC3E}">
        <p14:creationId xmlns:p14="http://schemas.microsoft.com/office/powerpoint/2010/main" val="912166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21600-161A-4A80-99B7-8B72A15F328F}"/>
              </a:ext>
            </a:extLst>
          </p:cNvPr>
          <p:cNvSpPr>
            <a:spLocks noGrp="1"/>
          </p:cNvSpPr>
          <p:nvPr>
            <p:ph type="title"/>
          </p:nvPr>
        </p:nvSpPr>
        <p:spPr/>
        <p:txBody>
          <a:bodyPr/>
          <a:lstStyle/>
          <a:p>
            <a:r>
              <a:rPr lang="en-SG" dirty="0"/>
              <a:t>Three interdependences</a:t>
            </a:r>
          </a:p>
        </p:txBody>
      </p:sp>
      <p:sp>
        <p:nvSpPr>
          <p:cNvPr id="3" name="Content Placeholder 2">
            <a:extLst>
              <a:ext uri="{FF2B5EF4-FFF2-40B4-BE49-F238E27FC236}">
                <a16:creationId xmlns:a16="http://schemas.microsoft.com/office/drawing/2014/main" id="{39AF7134-0604-41AA-B3CB-1DF32ECC8151}"/>
              </a:ext>
            </a:extLst>
          </p:cNvPr>
          <p:cNvSpPr>
            <a:spLocks noGrp="1"/>
          </p:cNvSpPr>
          <p:nvPr>
            <p:ph idx="1"/>
          </p:nvPr>
        </p:nvSpPr>
        <p:spPr/>
        <p:txBody>
          <a:bodyPr>
            <a:normAutofit fontScale="70000" lnSpcReduction="20000"/>
          </a:bodyPr>
          <a:lstStyle/>
          <a:p>
            <a:r>
              <a:rPr lang="en-SG" dirty="0"/>
              <a:t>Ego and selfishness: because people are self-interested and care about themselves, according to the Buddha, therefore, people’s basic needs such as food, shelter, clothes and a certain level of comforts are the basic conditions of a happy and fulfilling life; without those basic needs, happiness might be difficult, if not impossible to achieve;</a:t>
            </a:r>
          </a:p>
          <a:p>
            <a:r>
              <a:rPr lang="en-SG" dirty="0"/>
              <a:t>Interdependence of each other: because people are connected with each other one way or the other, Buddhist economic ideas encourage us to be more generous and altruistic towards those poor and needy; as the Buddha said, without basic needs, it is difficult for people to pursue happiness; so if we are affluent, we need to be more open-handed to others; even if we are modestly successful, there might be still those who are poorer than us so again generosity is a virtue;</a:t>
            </a:r>
          </a:p>
          <a:p>
            <a:r>
              <a:rPr lang="en-SG" dirty="0"/>
              <a:t>Interdependence of people and natural world: because natural world is not only our living environment but also the source of our resources, while utilizing necessary resources, excessive exploitation of nature is discouraged because it is unsustainable;</a:t>
            </a:r>
          </a:p>
        </p:txBody>
      </p:sp>
    </p:spTree>
    <p:extLst>
      <p:ext uri="{BB962C8B-B14F-4D97-AF65-F5344CB8AC3E}">
        <p14:creationId xmlns:p14="http://schemas.microsoft.com/office/powerpoint/2010/main" val="3310564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75C27-D636-49F5-884C-93131DF661D4}"/>
              </a:ext>
            </a:extLst>
          </p:cNvPr>
          <p:cNvSpPr>
            <a:spLocks noGrp="1"/>
          </p:cNvSpPr>
          <p:nvPr>
            <p:ph type="title"/>
          </p:nvPr>
        </p:nvSpPr>
        <p:spPr/>
        <p:txBody>
          <a:bodyPr/>
          <a:lstStyle/>
          <a:p>
            <a:r>
              <a:rPr lang="en-SG" dirty="0"/>
              <a:t>Maximizing and minimizing</a:t>
            </a:r>
          </a:p>
        </p:txBody>
      </p:sp>
      <p:sp>
        <p:nvSpPr>
          <p:cNvPr id="3" name="Content Placeholder 2">
            <a:extLst>
              <a:ext uri="{FF2B5EF4-FFF2-40B4-BE49-F238E27FC236}">
                <a16:creationId xmlns:a16="http://schemas.microsoft.com/office/drawing/2014/main" id="{6A751B36-3EDA-46DC-AC10-F6A26C9DCB68}"/>
              </a:ext>
            </a:extLst>
          </p:cNvPr>
          <p:cNvSpPr>
            <a:spLocks noGrp="1"/>
          </p:cNvSpPr>
          <p:nvPr>
            <p:ph idx="1"/>
          </p:nvPr>
        </p:nvSpPr>
        <p:spPr/>
        <p:txBody>
          <a:bodyPr>
            <a:normAutofit fontScale="85000" lnSpcReduction="20000"/>
          </a:bodyPr>
          <a:lstStyle/>
          <a:p>
            <a:r>
              <a:rPr lang="en-SG" dirty="0"/>
              <a:t>Due to the three interdependences, we have mentioned that the key idea of Buddhist approach to economics is holistic and balanced: maximizing happiness by means of minimizing material consumption;</a:t>
            </a:r>
          </a:p>
          <a:p>
            <a:r>
              <a:rPr lang="en-SG" dirty="0"/>
              <a:t>First of all, because of the necessity, we cannot live without basic materials, such as food, shelter, clothes and some level of basic comfort; but as Buddhist teaching tells us, material consumptions and all the sensual pleasures are impermanent, so it is not lasting; therefore those possessions are the means, but not the end; the ultimate end in Buddhism is the spiritual happiness or meaning and fulfilment in life;</a:t>
            </a:r>
          </a:p>
          <a:p>
            <a:r>
              <a:rPr lang="en-SG" dirty="0"/>
              <a:t>Secondly, because of the connectedness of each other, while we work hard for a living, if possible, material possessions, in particular the affluence, should be shared with those underprivileged and those destitute; </a:t>
            </a:r>
          </a:p>
        </p:txBody>
      </p:sp>
    </p:spTree>
    <p:extLst>
      <p:ext uri="{BB962C8B-B14F-4D97-AF65-F5344CB8AC3E}">
        <p14:creationId xmlns:p14="http://schemas.microsoft.com/office/powerpoint/2010/main" val="3256208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71A6D-47F8-4EFC-8708-242A737086FD}"/>
              </a:ext>
            </a:extLst>
          </p:cNvPr>
          <p:cNvSpPr>
            <a:spLocks noGrp="1"/>
          </p:cNvSpPr>
          <p:nvPr>
            <p:ph type="title"/>
          </p:nvPr>
        </p:nvSpPr>
        <p:spPr/>
        <p:txBody>
          <a:bodyPr/>
          <a:lstStyle/>
          <a:p>
            <a:r>
              <a:rPr lang="en-SG" dirty="0"/>
              <a:t>Right livelihood and other means of earning a living</a:t>
            </a:r>
          </a:p>
        </p:txBody>
      </p:sp>
      <p:sp>
        <p:nvSpPr>
          <p:cNvPr id="3" name="Content Placeholder 2">
            <a:extLst>
              <a:ext uri="{FF2B5EF4-FFF2-40B4-BE49-F238E27FC236}">
                <a16:creationId xmlns:a16="http://schemas.microsoft.com/office/drawing/2014/main" id="{01AB69E2-D92E-48A3-B519-A7E340955794}"/>
              </a:ext>
            </a:extLst>
          </p:cNvPr>
          <p:cNvSpPr>
            <a:spLocks noGrp="1"/>
          </p:cNvSpPr>
          <p:nvPr>
            <p:ph idx="1"/>
          </p:nvPr>
        </p:nvSpPr>
        <p:spPr/>
        <p:txBody>
          <a:bodyPr>
            <a:normAutofit fontScale="85000" lnSpcReduction="10000"/>
          </a:bodyPr>
          <a:lstStyle/>
          <a:p>
            <a:r>
              <a:rPr lang="en-SG" dirty="0"/>
              <a:t>The noble 8fold path in Buddhism is also a set of principles that can be guidelines for a Buddhist approach to economics;</a:t>
            </a:r>
          </a:p>
          <a:p>
            <a:r>
              <a:rPr lang="en-SG" dirty="0"/>
              <a:t>To begin with, the right livelihood means that being a Buddhist, one should earn a living by means of right action and right profession; it means that one should not engage in unwholesome action;</a:t>
            </a:r>
          </a:p>
          <a:p>
            <a:r>
              <a:rPr lang="en-SG" dirty="0"/>
              <a:t>But more than that, one should also cultivate the right view and right thought in both spiritual practice and in working places; and furthermore, when one is leading a life by means of right livelihood, one then can make the right efforts;</a:t>
            </a:r>
          </a:p>
          <a:p>
            <a:r>
              <a:rPr lang="en-SG" dirty="0"/>
              <a:t>All the principles such as right speech, right mindfulness and right concentration would have some bearing in the broad issues of economics;</a:t>
            </a:r>
          </a:p>
        </p:txBody>
      </p:sp>
    </p:spTree>
    <p:extLst>
      <p:ext uri="{BB962C8B-B14F-4D97-AF65-F5344CB8AC3E}">
        <p14:creationId xmlns:p14="http://schemas.microsoft.com/office/powerpoint/2010/main" val="2446055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D162F-C06F-4BA0-A925-9305247D8FEB}"/>
              </a:ext>
            </a:extLst>
          </p:cNvPr>
          <p:cNvSpPr>
            <a:spLocks noGrp="1"/>
          </p:cNvSpPr>
          <p:nvPr>
            <p:ph type="title"/>
          </p:nvPr>
        </p:nvSpPr>
        <p:spPr/>
        <p:txBody>
          <a:bodyPr/>
          <a:lstStyle/>
          <a:p>
            <a:r>
              <a:rPr lang="en-SG" dirty="0"/>
              <a:t>Interdependence of people and natural world</a:t>
            </a:r>
          </a:p>
        </p:txBody>
      </p:sp>
      <p:sp>
        <p:nvSpPr>
          <p:cNvPr id="3" name="Content Placeholder 2">
            <a:extLst>
              <a:ext uri="{FF2B5EF4-FFF2-40B4-BE49-F238E27FC236}">
                <a16:creationId xmlns:a16="http://schemas.microsoft.com/office/drawing/2014/main" id="{F9BE00BD-2ECE-4ACF-9CE0-35B1F1991EB6}"/>
              </a:ext>
            </a:extLst>
          </p:cNvPr>
          <p:cNvSpPr>
            <a:spLocks noGrp="1"/>
          </p:cNvSpPr>
          <p:nvPr>
            <p:ph idx="1"/>
          </p:nvPr>
        </p:nvSpPr>
        <p:spPr/>
        <p:txBody>
          <a:bodyPr>
            <a:normAutofit fontScale="85000" lnSpcReduction="20000"/>
          </a:bodyPr>
          <a:lstStyle/>
          <a:p>
            <a:r>
              <a:rPr lang="en-SG" dirty="0"/>
              <a:t>As we have mentioned, due to the Buddhist principles of noble 8fold path, as well as the Buddhist philosophy of maximizing happiness by means of minimizing consumption, the interdependence of people and the natural world is also relevantly important;</a:t>
            </a:r>
          </a:p>
          <a:p>
            <a:r>
              <a:rPr lang="en-SG" dirty="0"/>
              <a:t>First of all, natural resources are important for the sustenance of human beings; but secondly, even more importantly, many of the natural resources are connected by the ecosystem; and also, many of them are non-renewable; so thirdly, in order to be sustainable, preservation, conservation and protection are the essential steps that need to be taken;</a:t>
            </a:r>
          </a:p>
          <a:p>
            <a:r>
              <a:rPr lang="en-SG" dirty="0"/>
              <a:t>So here we are arriving at the beginning of economics: resources are limited but our desires are unlimited; in order to be sustainable, the unlimited desires need to be adjusted to accommodate the limited resources;</a:t>
            </a:r>
          </a:p>
          <a:p>
            <a:endParaRPr lang="en-SG" dirty="0"/>
          </a:p>
          <a:p>
            <a:endParaRPr lang="en-SG" dirty="0"/>
          </a:p>
        </p:txBody>
      </p:sp>
    </p:spTree>
    <p:extLst>
      <p:ext uri="{BB962C8B-B14F-4D97-AF65-F5344CB8AC3E}">
        <p14:creationId xmlns:p14="http://schemas.microsoft.com/office/powerpoint/2010/main" val="19276057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2">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244</TotalTime>
  <Words>1931</Words>
  <Application>Microsoft Office PowerPoint</Application>
  <PresentationFormat>On-screen Show (4:3)</PresentationFormat>
  <Paragraphs>52</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Lecture 16: Reviews and Revisions</vt:lpstr>
      <vt:lpstr>Keywords of economics</vt:lpstr>
      <vt:lpstr>Macro, micro, positive and normative economics</vt:lpstr>
      <vt:lpstr>Market, command and mixed economic models</vt:lpstr>
      <vt:lpstr>Major Buddhist socio-economic ideas</vt:lpstr>
      <vt:lpstr>Three interdependences</vt:lpstr>
      <vt:lpstr>Maximizing and minimizing</vt:lpstr>
      <vt:lpstr>Right livelihood and other means of earning a living</vt:lpstr>
      <vt:lpstr>Interdependence of people and natural world</vt:lpstr>
      <vt:lpstr>Measurements of happiness</vt:lpstr>
      <vt:lpstr>Deeds mean more than words</vt:lpstr>
      <vt:lpstr>Summaries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28</cp:revision>
  <dcterms:created xsi:type="dcterms:W3CDTF">2020-12-08T01:08:35Z</dcterms:created>
  <dcterms:modified xsi:type="dcterms:W3CDTF">2020-12-09T08:43:34Z</dcterms:modified>
</cp:coreProperties>
</file>