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4" r:id="rId8"/>
    <p:sldId id="262" r:id="rId9"/>
    <p:sldId id="265" r:id="rId10"/>
    <p:sldId id="266" r:id="rId11"/>
    <p:sldId id="267" r:id="rId12"/>
    <p:sldId id="268" r:id="rId13"/>
    <p:sldId id="269" r:id="rId14"/>
    <p:sldId id="270" r:id="rId15"/>
    <p:sldId id="263" r:id="rId16"/>
    <p:sldId id="272" r:id="rId17"/>
    <p:sldId id="273"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E4D4F1-5882-4E95-94A3-9B5B4C4BFD43}"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2873191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E4D4F1-5882-4E95-94A3-9B5B4C4BFD43}"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1639266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E4D4F1-5882-4E95-94A3-9B5B4C4BFD43}"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109389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E4D4F1-5882-4E95-94A3-9B5B4C4BFD43}"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2889455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E4D4F1-5882-4E95-94A3-9B5B4C4BFD43}" type="datetimeFigureOut">
              <a:rPr lang="en-SG" smtClean="0"/>
              <a:t>2/12/2020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199982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E4D4F1-5882-4E95-94A3-9B5B4C4BFD43}" type="datetimeFigureOut">
              <a:rPr lang="en-SG" smtClean="0"/>
              <a:t>2/12/2020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320553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E4D4F1-5882-4E95-94A3-9B5B4C4BFD43}" type="datetimeFigureOut">
              <a:rPr lang="en-SG" smtClean="0"/>
              <a:t>2/12/2020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293646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E4D4F1-5882-4E95-94A3-9B5B4C4BFD43}" type="datetimeFigureOut">
              <a:rPr lang="en-SG" smtClean="0"/>
              <a:t>2/12/2020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141375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4D4F1-5882-4E95-94A3-9B5B4C4BFD43}" type="datetimeFigureOut">
              <a:rPr lang="en-SG" smtClean="0"/>
              <a:t>2/12/2020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105319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E4D4F1-5882-4E95-94A3-9B5B4C4BFD43}" type="datetimeFigureOut">
              <a:rPr lang="en-SG" smtClean="0"/>
              <a:t>2/12/2020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3244706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E4D4F1-5882-4E95-94A3-9B5B4C4BFD43}" type="datetimeFigureOut">
              <a:rPr lang="en-SG" smtClean="0"/>
              <a:t>2/12/2020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D059FA7-85DF-49DE-B60C-134B00D9E544}" type="slidenum">
              <a:rPr lang="en-SG" smtClean="0"/>
              <a:t>‹#›</a:t>
            </a:fld>
            <a:endParaRPr lang="en-SG"/>
          </a:p>
        </p:txBody>
      </p:sp>
    </p:spTree>
    <p:extLst>
      <p:ext uri="{BB962C8B-B14F-4D97-AF65-F5344CB8AC3E}">
        <p14:creationId xmlns:p14="http://schemas.microsoft.com/office/powerpoint/2010/main" val="188893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4D4F1-5882-4E95-94A3-9B5B4C4BFD43}" type="datetimeFigureOut">
              <a:rPr lang="en-SG" smtClean="0"/>
              <a:t>2/12/2020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59FA7-85DF-49DE-B60C-134B00D9E544}" type="slidenum">
              <a:rPr lang="en-SG" smtClean="0"/>
              <a:t>‹#›</a:t>
            </a:fld>
            <a:endParaRPr lang="en-SG"/>
          </a:p>
        </p:txBody>
      </p:sp>
    </p:spTree>
    <p:extLst>
      <p:ext uri="{BB962C8B-B14F-4D97-AF65-F5344CB8AC3E}">
        <p14:creationId xmlns:p14="http://schemas.microsoft.com/office/powerpoint/2010/main" val="40684112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AD5398-DAA8-4749-930D-4775084869C2}"/>
              </a:ext>
            </a:extLst>
          </p:cNvPr>
          <p:cNvSpPr>
            <a:spLocks noGrp="1"/>
          </p:cNvSpPr>
          <p:nvPr>
            <p:ph type="title"/>
          </p:nvPr>
        </p:nvSpPr>
        <p:spPr/>
        <p:txBody>
          <a:bodyPr/>
          <a:lstStyle/>
          <a:p>
            <a:r>
              <a:rPr lang="en-SG" dirty="0"/>
              <a:t>Lecture 15: Studies of Buddhist logic – a brief history</a:t>
            </a:r>
          </a:p>
        </p:txBody>
      </p:sp>
      <p:sp>
        <p:nvSpPr>
          <p:cNvPr id="5" name="Content Placeholder 4">
            <a:extLst>
              <a:ext uri="{FF2B5EF4-FFF2-40B4-BE49-F238E27FC236}">
                <a16:creationId xmlns:a16="http://schemas.microsoft.com/office/drawing/2014/main" id="{6BE03E0B-F82A-4C98-BBC2-5B41307AC5B8}"/>
              </a:ext>
            </a:extLst>
          </p:cNvPr>
          <p:cNvSpPr>
            <a:spLocks noGrp="1"/>
          </p:cNvSpPr>
          <p:nvPr>
            <p:ph idx="1"/>
          </p:nvPr>
        </p:nvSpPr>
        <p:spPr/>
        <p:txBody>
          <a:bodyPr>
            <a:normAutofit fontScale="85000" lnSpcReduction="20000"/>
          </a:bodyPr>
          <a:lstStyle/>
          <a:p>
            <a:r>
              <a:rPr lang="en-SG" dirty="0"/>
              <a:t>We have discussed the development of Buddhist logical reasoning, and the most important thinkers and philosophers in the history of that development, such as </a:t>
            </a:r>
            <a:r>
              <a:rPr lang="en-SG" dirty="0" err="1"/>
              <a:t>Asanga</a:t>
            </a:r>
            <a:r>
              <a:rPr lang="en-SG" dirty="0"/>
              <a:t>, </a:t>
            </a:r>
            <a:r>
              <a:rPr lang="en-SG" dirty="0" err="1"/>
              <a:t>Vasubandhu</a:t>
            </a:r>
            <a:r>
              <a:rPr lang="en-SG" dirty="0"/>
              <a:t>, </a:t>
            </a:r>
            <a:r>
              <a:rPr lang="en-SG" dirty="0" err="1"/>
              <a:t>Dignaga</a:t>
            </a:r>
            <a:r>
              <a:rPr lang="en-SG" dirty="0"/>
              <a:t> and </a:t>
            </a:r>
            <a:r>
              <a:rPr lang="en-SG" dirty="0" err="1"/>
              <a:t>Dharmakirti</a:t>
            </a:r>
            <a:r>
              <a:rPr lang="en-SG" dirty="0"/>
              <a:t>, in the last 14 lectures; </a:t>
            </a:r>
          </a:p>
          <a:p>
            <a:r>
              <a:rPr lang="en-SG" dirty="0"/>
              <a:t>In this lecture, we shall provide a brief history of the studies of the Buddhist logic throughout the ages; as we mentioned, </a:t>
            </a:r>
            <a:r>
              <a:rPr lang="en-SG" dirty="0" err="1"/>
              <a:t>Dignaga</a:t>
            </a:r>
            <a:r>
              <a:rPr lang="en-SG" dirty="0"/>
              <a:t> and </a:t>
            </a:r>
            <a:r>
              <a:rPr lang="en-SG" dirty="0" err="1"/>
              <a:t>Dharmakirti</a:t>
            </a:r>
            <a:r>
              <a:rPr lang="en-SG" dirty="0"/>
              <a:t> were not only two great Buddhist logicians but </a:t>
            </a:r>
            <a:r>
              <a:rPr lang="en-SG" dirty="0" err="1"/>
              <a:t>Dharmakirti</a:t>
            </a:r>
            <a:r>
              <a:rPr lang="en-SG" dirty="0"/>
              <a:t> original thinker of Buddhist logical ideas, which were studied by later philosophers and scholars; so studies of Buddhist logic can be divided into three phases: the first phase started after </a:t>
            </a:r>
            <a:r>
              <a:rPr lang="en-SG" dirty="0" err="1"/>
              <a:t>Dharmakirti</a:t>
            </a:r>
            <a:r>
              <a:rPr lang="en-SG" dirty="0"/>
              <a:t> but before those important texts were translated into other languages; the second phase was the period of translations; and the third phase started when modern scholars started to study Buddhist logical ideas and texts;</a:t>
            </a:r>
          </a:p>
        </p:txBody>
      </p:sp>
    </p:spTree>
    <p:extLst>
      <p:ext uri="{BB962C8B-B14F-4D97-AF65-F5344CB8AC3E}">
        <p14:creationId xmlns:p14="http://schemas.microsoft.com/office/powerpoint/2010/main" val="8459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1A0D3-E19C-4234-92EE-A15A748AE725}"/>
              </a:ext>
            </a:extLst>
          </p:cNvPr>
          <p:cNvSpPr>
            <a:spLocks noGrp="1"/>
          </p:cNvSpPr>
          <p:nvPr>
            <p:ph type="title"/>
          </p:nvPr>
        </p:nvSpPr>
        <p:spPr/>
        <p:txBody>
          <a:bodyPr/>
          <a:lstStyle/>
          <a:p>
            <a:r>
              <a:rPr lang="en-SG" dirty="0"/>
              <a:t>Theodore Scherbatsky</a:t>
            </a:r>
            <a:r>
              <a:rPr lang="en-SG" sz="4000" dirty="0"/>
              <a:t>: an example</a:t>
            </a:r>
          </a:p>
        </p:txBody>
      </p:sp>
      <p:sp>
        <p:nvSpPr>
          <p:cNvPr id="3" name="Content Placeholder 2">
            <a:extLst>
              <a:ext uri="{FF2B5EF4-FFF2-40B4-BE49-F238E27FC236}">
                <a16:creationId xmlns:a16="http://schemas.microsoft.com/office/drawing/2014/main" id="{2F0BC2B4-66FB-49C8-8A32-C7EDB1720177}"/>
              </a:ext>
            </a:extLst>
          </p:cNvPr>
          <p:cNvSpPr>
            <a:spLocks noGrp="1"/>
          </p:cNvSpPr>
          <p:nvPr>
            <p:ph idx="1"/>
          </p:nvPr>
        </p:nvSpPr>
        <p:spPr/>
        <p:txBody>
          <a:bodyPr>
            <a:normAutofit fontScale="85000" lnSpcReduction="20000"/>
          </a:bodyPr>
          <a:lstStyle/>
          <a:p>
            <a:r>
              <a:rPr lang="en-SG" dirty="0"/>
              <a:t>As you may have read all or at least part of Scherbatsky’s </a:t>
            </a:r>
            <a:r>
              <a:rPr lang="en-SG" i="1" dirty="0"/>
              <a:t>Buddhist Logic</a:t>
            </a:r>
            <a:r>
              <a:rPr lang="en-SG" dirty="0"/>
              <a:t>, in particular the first volume, his approach to Buddhist logic, despite being quite old, is nonetheless extensive; also, his studies are accompanied by his translations of some important treatise or relevant parts of the commentarial literature, which enabled us to understand Buddhist logic with our own evaluation;</a:t>
            </a:r>
          </a:p>
          <a:p>
            <a:r>
              <a:rPr lang="en-SG" dirty="0"/>
              <a:t>Considering that ever since its publication, and until this moment, despite a great leap of progress in the field of studies of Buddhist logical method, Scherbatsky’s first volume is the only complete book that treated Buddhist logical and its historical development in a single volume as a whole; we should therefore read the book in a balanced way: appreciate its merits while considering the areas that further revisions may be needed; overall, it is a good book to read;</a:t>
            </a:r>
          </a:p>
        </p:txBody>
      </p:sp>
    </p:spTree>
    <p:extLst>
      <p:ext uri="{BB962C8B-B14F-4D97-AF65-F5344CB8AC3E}">
        <p14:creationId xmlns:p14="http://schemas.microsoft.com/office/powerpoint/2010/main" val="1579696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526ED-9A1C-43B9-A295-99039BAEB3AB}"/>
              </a:ext>
            </a:extLst>
          </p:cNvPr>
          <p:cNvSpPr>
            <a:spLocks noGrp="1"/>
          </p:cNvSpPr>
          <p:nvPr>
            <p:ph type="title"/>
          </p:nvPr>
        </p:nvSpPr>
        <p:spPr/>
        <p:txBody>
          <a:bodyPr/>
          <a:lstStyle/>
          <a:p>
            <a:r>
              <a:rPr lang="en-SG" dirty="0"/>
              <a:t>Other European studies</a:t>
            </a:r>
          </a:p>
        </p:txBody>
      </p:sp>
      <p:sp>
        <p:nvSpPr>
          <p:cNvPr id="3" name="Content Placeholder 2">
            <a:extLst>
              <a:ext uri="{FF2B5EF4-FFF2-40B4-BE49-F238E27FC236}">
                <a16:creationId xmlns:a16="http://schemas.microsoft.com/office/drawing/2014/main" id="{8750E50E-A40E-491D-BBD4-F0C77EDDB3FE}"/>
              </a:ext>
            </a:extLst>
          </p:cNvPr>
          <p:cNvSpPr>
            <a:spLocks noGrp="1"/>
          </p:cNvSpPr>
          <p:nvPr>
            <p:ph idx="1"/>
          </p:nvPr>
        </p:nvSpPr>
        <p:spPr/>
        <p:txBody>
          <a:bodyPr>
            <a:normAutofit fontScale="77500" lnSpcReduction="20000"/>
          </a:bodyPr>
          <a:lstStyle/>
          <a:p>
            <a:r>
              <a:rPr lang="en-SG" dirty="0"/>
              <a:t>Those who studied Tibetan language and Buddhist philosophy also mentioned Buddhist logical reasoning, in particular </a:t>
            </a:r>
            <a:r>
              <a:rPr lang="en-SG" dirty="0" err="1"/>
              <a:t>Dignaga</a:t>
            </a:r>
            <a:r>
              <a:rPr lang="en-SG" dirty="0"/>
              <a:t> and </a:t>
            </a:r>
            <a:r>
              <a:rPr lang="en-SG" dirty="0" err="1"/>
              <a:t>Dharmakirti</a:t>
            </a:r>
            <a:r>
              <a:rPr lang="en-SG" dirty="0"/>
              <a:t>; this is particularly true because many works about Buddhist logical methods were actually the by-products of studies of Sanskrit texts produced by </a:t>
            </a:r>
            <a:r>
              <a:rPr lang="en-SG" dirty="0" err="1"/>
              <a:t>Dignaga</a:t>
            </a:r>
            <a:r>
              <a:rPr lang="en-SG" dirty="0"/>
              <a:t> and </a:t>
            </a:r>
            <a:r>
              <a:rPr lang="en-SG" dirty="0" err="1"/>
              <a:t>Dharmakirti</a:t>
            </a:r>
            <a:r>
              <a:rPr lang="en-SG" dirty="0"/>
              <a:t>, as well as the philosophy of those two important scholars; </a:t>
            </a:r>
          </a:p>
          <a:p>
            <a:r>
              <a:rPr lang="en-SG" dirty="0"/>
              <a:t>In that respect, Buddhist logical methods, in particular used in the Tibetan monastic tradition, have also been the studied by European and northern American scholars; some scholars, such as John Dunne and G</a:t>
            </a:r>
            <a:r>
              <a:rPr lang="en-US" altLang="zh-CN" dirty="0" err="1"/>
              <a:t>eorges</a:t>
            </a:r>
            <a:r>
              <a:rPr lang="en-US" altLang="zh-CN" dirty="0"/>
              <a:t> Dreyfus</a:t>
            </a:r>
            <a:r>
              <a:rPr lang="en-SG" dirty="0"/>
              <a:t> studies Buddhist logic in their larger studies of </a:t>
            </a:r>
            <a:r>
              <a:rPr lang="en-SG" dirty="0" err="1"/>
              <a:t>Dharmakirti</a:t>
            </a:r>
            <a:r>
              <a:rPr lang="en-SG" dirty="0"/>
              <a:t> and his logic-epistemology;</a:t>
            </a:r>
          </a:p>
          <a:p>
            <a:r>
              <a:rPr lang="en-SG" dirty="0"/>
              <a:t>But we may note that as far as Buddhist logical method is concerned, Scherbatsky’s </a:t>
            </a:r>
            <a:r>
              <a:rPr lang="en-SG" i="1" dirty="0"/>
              <a:t>Buddhist Logic</a:t>
            </a:r>
            <a:r>
              <a:rPr lang="en-SG" dirty="0"/>
              <a:t> is the only volume that treated Buddhist logic and its history in a systematic way;</a:t>
            </a:r>
          </a:p>
          <a:p>
            <a:endParaRPr lang="en-SG" dirty="0"/>
          </a:p>
        </p:txBody>
      </p:sp>
    </p:spTree>
    <p:extLst>
      <p:ext uri="{BB962C8B-B14F-4D97-AF65-F5344CB8AC3E}">
        <p14:creationId xmlns:p14="http://schemas.microsoft.com/office/powerpoint/2010/main" val="4201543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64E56-8D1B-4301-BEA7-E5F44A3FBC4E}"/>
              </a:ext>
            </a:extLst>
          </p:cNvPr>
          <p:cNvSpPr>
            <a:spLocks noGrp="1"/>
          </p:cNvSpPr>
          <p:nvPr>
            <p:ph type="title"/>
          </p:nvPr>
        </p:nvSpPr>
        <p:spPr/>
        <p:txBody>
          <a:bodyPr/>
          <a:lstStyle/>
          <a:p>
            <a:r>
              <a:rPr lang="en-SG" dirty="0"/>
              <a:t>Indian scholars</a:t>
            </a:r>
          </a:p>
        </p:txBody>
      </p:sp>
      <p:sp>
        <p:nvSpPr>
          <p:cNvPr id="3" name="Content Placeholder 2">
            <a:extLst>
              <a:ext uri="{FF2B5EF4-FFF2-40B4-BE49-F238E27FC236}">
                <a16:creationId xmlns:a16="http://schemas.microsoft.com/office/drawing/2014/main" id="{8129B66E-5039-45A7-AEE7-4AB91065EA8D}"/>
              </a:ext>
            </a:extLst>
          </p:cNvPr>
          <p:cNvSpPr>
            <a:spLocks noGrp="1"/>
          </p:cNvSpPr>
          <p:nvPr>
            <p:ph idx="1"/>
          </p:nvPr>
        </p:nvSpPr>
        <p:spPr/>
        <p:txBody>
          <a:bodyPr>
            <a:normAutofit fontScale="77500" lnSpcReduction="20000"/>
          </a:bodyPr>
          <a:lstStyle/>
          <a:p>
            <a:r>
              <a:rPr lang="en-SG" dirty="0"/>
              <a:t>At the end of the 19</a:t>
            </a:r>
            <a:r>
              <a:rPr lang="en-SG" baseline="30000" dirty="0"/>
              <a:t>th</a:t>
            </a:r>
            <a:r>
              <a:rPr lang="en-SG" dirty="0"/>
              <a:t> century, while studies of Buddhism were intensified, Sanskrit studies and studies of Indian philosophy were also kicked off; as we mentioned, because Buddhist logical reasoning not only was derived from traditional Indian logic, but it is also part of it; so when Indian scholars studied traditional Indian logic and its history, Buddhist logic was inevitably studied;</a:t>
            </a:r>
          </a:p>
          <a:p>
            <a:r>
              <a:rPr lang="en-SG" dirty="0"/>
              <a:t>In the second part of 20</a:t>
            </a:r>
            <a:r>
              <a:rPr lang="en-SG" baseline="30000" dirty="0"/>
              <a:t>th</a:t>
            </a:r>
            <a:r>
              <a:rPr lang="en-SG" dirty="0"/>
              <a:t> century, many Indian scholars either started to reassess traditional Indian logic methods or they studied those method in western universities; such studies not only shed lights on the general understanding of Buddhist logic but also in a comparative perspective of different logical methods;</a:t>
            </a:r>
          </a:p>
          <a:p>
            <a:r>
              <a:rPr lang="en-SG" dirty="0"/>
              <a:t>Again, because of the importance of </a:t>
            </a:r>
            <a:r>
              <a:rPr lang="en-SG" dirty="0" err="1"/>
              <a:t>Dignaga</a:t>
            </a:r>
            <a:r>
              <a:rPr lang="en-SG" dirty="0"/>
              <a:t> and </a:t>
            </a:r>
            <a:r>
              <a:rPr lang="en-SG" dirty="0" err="1"/>
              <a:t>Dharmakirti</a:t>
            </a:r>
            <a:r>
              <a:rPr lang="en-SG" dirty="0"/>
              <a:t> in the tradition of Indian philosophy and logical method, studies of Buddhist logical method have been concomitantly carried out by scholars who studied the philosophy of those two philosophers;</a:t>
            </a:r>
          </a:p>
        </p:txBody>
      </p:sp>
    </p:spTree>
    <p:extLst>
      <p:ext uri="{BB962C8B-B14F-4D97-AF65-F5344CB8AC3E}">
        <p14:creationId xmlns:p14="http://schemas.microsoft.com/office/powerpoint/2010/main" val="1240734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E7D09-0821-45FB-BF2E-2C40CE624367}"/>
              </a:ext>
            </a:extLst>
          </p:cNvPr>
          <p:cNvSpPr>
            <a:spLocks noGrp="1"/>
          </p:cNvSpPr>
          <p:nvPr>
            <p:ph type="title"/>
          </p:nvPr>
        </p:nvSpPr>
        <p:spPr/>
        <p:txBody>
          <a:bodyPr/>
          <a:lstStyle/>
          <a:p>
            <a:r>
              <a:rPr lang="en-SG" dirty="0"/>
              <a:t>Japanese scholarship</a:t>
            </a:r>
          </a:p>
        </p:txBody>
      </p:sp>
      <p:sp>
        <p:nvSpPr>
          <p:cNvPr id="3" name="Content Placeholder 2">
            <a:extLst>
              <a:ext uri="{FF2B5EF4-FFF2-40B4-BE49-F238E27FC236}">
                <a16:creationId xmlns:a16="http://schemas.microsoft.com/office/drawing/2014/main" id="{B7A24A96-491C-48E5-B6EB-FA4B3BEBD890}"/>
              </a:ext>
            </a:extLst>
          </p:cNvPr>
          <p:cNvSpPr>
            <a:spLocks noGrp="1"/>
          </p:cNvSpPr>
          <p:nvPr>
            <p:ph idx="1"/>
          </p:nvPr>
        </p:nvSpPr>
        <p:spPr/>
        <p:txBody>
          <a:bodyPr>
            <a:normAutofit fontScale="77500" lnSpcReduction="20000"/>
          </a:bodyPr>
          <a:lstStyle/>
          <a:p>
            <a:r>
              <a:rPr lang="en-SG" dirty="0"/>
              <a:t>First of all, as mentioned, Japanese scholarship on </a:t>
            </a:r>
            <a:r>
              <a:rPr lang="en-SG" dirty="0" err="1"/>
              <a:t>indology</a:t>
            </a:r>
            <a:r>
              <a:rPr lang="en-SG" dirty="0"/>
              <a:t> (studies of Indian culture) and Buddhist studies (also known as </a:t>
            </a:r>
            <a:r>
              <a:rPr lang="en-SG" dirty="0" err="1"/>
              <a:t>buddology</a:t>
            </a:r>
            <a:r>
              <a:rPr lang="en-SG" dirty="0"/>
              <a:t>) is a long tradition and consists of a wide range;</a:t>
            </a:r>
          </a:p>
          <a:p>
            <a:r>
              <a:rPr lang="en-SG" dirty="0"/>
              <a:t>Secondly, this long tradition can be divided into two groups: those studies in Japanese universities and those studied in European or northern American universities, stayed on or returned to Japan;</a:t>
            </a:r>
          </a:p>
          <a:p>
            <a:r>
              <a:rPr lang="en-SG" dirty="0"/>
              <a:t>Like their European colleagues, Japanese scholars are versed in Sanskrit or Tibetan languages but because of the cultural proximity, they were also very good at classical Chinese; so in terms of studies of Buddhist logic, Japanese scholarship is very important, in particular that while some European scholars are very interested in accessing to the Chinese sources, they are unable to do so if they do not understand classical Chinese or there are no English translations available; but that is not the case for the Japanese scholars, who are at home with classical Chinese;</a:t>
            </a:r>
          </a:p>
        </p:txBody>
      </p:sp>
    </p:spTree>
    <p:extLst>
      <p:ext uri="{BB962C8B-B14F-4D97-AF65-F5344CB8AC3E}">
        <p14:creationId xmlns:p14="http://schemas.microsoft.com/office/powerpoint/2010/main" val="342793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B056C-8B18-4051-B9A4-6B8655D7162A}"/>
              </a:ext>
            </a:extLst>
          </p:cNvPr>
          <p:cNvSpPr>
            <a:spLocks noGrp="1"/>
          </p:cNvSpPr>
          <p:nvPr>
            <p:ph type="title"/>
          </p:nvPr>
        </p:nvSpPr>
        <p:spPr/>
        <p:txBody>
          <a:bodyPr/>
          <a:lstStyle/>
          <a:p>
            <a:r>
              <a:rPr lang="en-SG" dirty="0"/>
              <a:t>Chinese studies</a:t>
            </a:r>
          </a:p>
        </p:txBody>
      </p:sp>
      <p:sp>
        <p:nvSpPr>
          <p:cNvPr id="3" name="Content Placeholder 2">
            <a:extLst>
              <a:ext uri="{FF2B5EF4-FFF2-40B4-BE49-F238E27FC236}">
                <a16:creationId xmlns:a16="http://schemas.microsoft.com/office/drawing/2014/main" id="{9CCC2203-B2DD-4171-9950-E986E44A7A51}"/>
              </a:ext>
            </a:extLst>
          </p:cNvPr>
          <p:cNvSpPr>
            <a:spLocks noGrp="1"/>
          </p:cNvSpPr>
          <p:nvPr>
            <p:ph idx="1"/>
          </p:nvPr>
        </p:nvSpPr>
        <p:spPr/>
        <p:txBody>
          <a:bodyPr>
            <a:normAutofit fontScale="70000" lnSpcReduction="20000"/>
          </a:bodyPr>
          <a:lstStyle/>
          <a:p>
            <a:r>
              <a:rPr lang="en-SG" dirty="0"/>
              <a:t>In the middle and later 19</a:t>
            </a:r>
            <a:r>
              <a:rPr lang="en-SG" baseline="30000" dirty="0"/>
              <a:t>th</a:t>
            </a:r>
            <a:r>
              <a:rPr lang="en-SG" dirty="0"/>
              <a:t> century, China was defeated by European imperial powers and even humiliated by Japan, which until then was regarded as a brother country; so some Chinese scholars started to reassess traditional Chinese culture and came to the conclusion that what China needed were modern science and technology, as well as institutional reforms; </a:t>
            </a:r>
          </a:p>
          <a:p>
            <a:r>
              <a:rPr lang="en-SG" dirty="0"/>
              <a:t>As a result, Buddhist studies were revived but oriented towards a more scientific approach: both a scientific approach to Buddhist teaching and the rediscovery of the scientific aspect of Buddhism; thus Buddhist logic was considered as a good example that Buddhism was, after all, a scientific religion: rational and logical;</a:t>
            </a:r>
          </a:p>
          <a:p>
            <a:r>
              <a:rPr lang="en-SG" dirty="0"/>
              <a:t>Even when scholars who studied Chinese culture and philosophy in general have been compelled to admit that although Buddhism is a mixture of Chinese and Indian cultures, Buddhist logic actually is significant enough to be studied in its own right so as to enrich the scattered ideas of traditional Chinese logic; so from 1980s onwards, studied on Buddhist logic have been once again revived and even popularized; </a:t>
            </a:r>
          </a:p>
        </p:txBody>
      </p:sp>
    </p:spTree>
    <p:extLst>
      <p:ext uri="{BB962C8B-B14F-4D97-AF65-F5344CB8AC3E}">
        <p14:creationId xmlns:p14="http://schemas.microsoft.com/office/powerpoint/2010/main" val="657178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2E928-BD28-4458-84BE-656FDE2EF3A4}"/>
              </a:ext>
            </a:extLst>
          </p:cNvPr>
          <p:cNvSpPr>
            <a:spLocks noGrp="1"/>
          </p:cNvSpPr>
          <p:nvPr>
            <p:ph type="title"/>
          </p:nvPr>
        </p:nvSpPr>
        <p:spPr/>
        <p:txBody>
          <a:bodyPr/>
          <a:lstStyle/>
          <a:p>
            <a:r>
              <a:rPr lang="en-US" i="1" dirty="0" err="1"/>
              <a:t>Hetuvidya</a:t>
            </a:r>
            <a:r>
              <a:rPr lang="en-US" dirty="0"/>
              <a:t> or Buddhist logic?</a:t>
            </a:r>
            <a:endParaRPr lang="en-SG" dirty="0"/>
          </a:p>
        </p:txBody>
      </p:sp>
      <p:sp>
        <p:nvSpPr>
          <p:cNvPr id="3" name="Content Placeholder 2">
            <a:extLst>
              <a:ext uri="{FF2B5EF4-FFF2-40B4-BE49-F238E27FC236}">
                <a16:creationId xmlns:a16="http://schemas.microsoft.com/office/drawing/2014/main" id="{633B2D5B-0B65-40CF-ABFE-D04E5CB8E3F1}"/>
              </a:ext>
            </a:extLst>
          </p:cNvPr>
          <p:cNvSpPr>
            <a:spLocks noGrp="1"/>
          </p:cNvSpPr>
          <p:nvPr>
            <p:ph idx="1"/>
          </p:nvPr>
        </p:nvSpPr>
        <p:spPr/>
        <p:txBody>
          <a:bodyPr>
            <a:normAutofit fontScale="77500" lnSpcReduction="20000"/>
          </a:bodyPr>
          <a:lstStyle/>
          <a:p>
            <a:r>
              <a:rPr lang="en-SG" dirty="0"/>
              <a:t>We have to answer this inevitable question: should we use the term Buddhist </a:t>
            </a:r>
            <a:r>
              <a:rPr lang="en-SG" i="1" dirty="0" err="1"/>
              <a:t>hetuvidya</a:t>
            </a:r>
            <a:r>
              <a:rPr lang="en-SG" dirty="0"/>
              <a:t> or Buddhist logic? first of all, </a:t>
            </a:r>
            <a:r>
              <a:rPr lang="en-SG" i="1" dirty="0"/>
              <a:t>logic</a:t>
            </a:r>
            <a:r>
              <a:rPr lang="en-SG" dirty="0"/>
              <a:t> means reason, intellectual or way of thinking in the ancient time; but secondly, since Aristotle, the term than was closely associated with syllogism: the premises and the conclusion, or best known as the 3 termed inference – major, minor terms and conclusion – all A is B, C is A, so C is B;</a:t>
            </a:r>
          </a:p>
          <a:p>
            <a:r>
              <a:rPr lang="en-SG" dirty="0"/>
              <a:t>So from the above comparison, there are some similarities between Buddhist logical reasoning and the western logic; but while western logic follows the order of premises and conclusion, Buddhist inference starts with a thesis and then the steps of proving to support the thesis; so it means that while western logic requires that the logical rules guarantee the truth value, soundness, validity and cogent level of the premises and conclusion, Buddhist logical inference tries to prove that the thesis or statement must be true, given that the reason/sign as well as the examples either support or exclude the possibility of false or invalidity;</a:t>
            </a:r>
          </a:p>
          <a:p>
            <a:endParaRPr lang="en-SG" dirty="0"/>
          </a:p>
        </p:txBody>
      </p:sp>
    </p:spTree>
    <p:extLst>
      <p:ext uri="{BB962C8B-B14F-4D97-AF65-F5344CB8AC3E}">
        <p14:creationId xmlns:p14="http://schemas.microsoft.com/office/powerpoint/2010/main" val="1854514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21355-9CF3-4880-8CDA-7937DBC55293}"/>
              </a:ext>
            </a:extLst>
          </p:cNvPr>
          <p:cNvSpPr>
            <a:spLocks noGrp="1"/>
          </p:cNvSpPr>
          <p:nvPr>
            <p:ph type="title"/>
          </p:nvPr>
        </p:nvSpPr>
        <p:spPr/>
        <p:txBody>
          <a:bodyPr/>
          <a:lstStyle/>
          <a:p>
            <a:r>
              <a:rPr lang="en-SG" dirty="0"/>
              <a:t>Summaries-I </a:t>
            </a:r>
          </a:p>
        </p:txBody>
      </p:sp>
      <p:sp>
        <p:nvSpPr>
          <p:cNvPr id="3" name="Content Placeholder 2">
            <a:extLst>
              <a:ext uri="{FF2B5EF4-FFF2-40B4-BE49-F238E27FC236}">
                <a16:creationId xmlns:a16="http://schemas.microsoft.com/office/drawing/2014/main" id="{FFA0E35A-6633-4663-A283-8ADF8B56458F}"/>
              </a:ext>
            </a:extLst>
          </p:cNvPr>
          <p:cNvSpPr>
            <a:spLocks noGrp="1"/>
          </p:cNvSpPr>
          <p:nvPr>
            <p:ph idx="1"/>
          </p:nvPr>
        </p:nvSpPr>
        <p:spPr/>
        <p:txBody>
          <a:bodyPr>
            <a:normAutofit fontScale="62500" lnSpcReduction="20000"/>
          </a:bodyPr>
          <a:lstStyle/>
          <a:p>
            <a:r>
              <a:rPr lang="en-SG" dirty="0"/>
              <a:t>There would be no lecture notes for this lecture so please reread the Introduction of </a:t>
            </a:r>
            <a:r>
              <a:rPr lang="en-SG" i="1" dirty="0"/>
              <a:t>Buddhist Logic</a:t>
            </a:r>
            <a:r>
              <a:rPr lang="en-SG" dirty="0"/>
              <a:t> by Th. Scherbatsky, pp.1-58 and review the historical development of Buddhist logical method;</a:t>
            </a:r>
          </a:p>
          <a:p>
            <a:r>
              <a:rPr lang="en-SG" dirty="0"/>
              <a:t>In this lecture, we have provided a brief discussion about the studies of Buddhist logical ideas and methods from the early time until the present day; as you may be aware from the readings of Scherbatsky, although Buddhist logic was influenced by traditional Indian Nyaya logical method, the works of </a:t>
            </a:r>
            <a:r>
              <a:rPr lang="en-SG" dirty="0" err="1"/>
              <a:t>Dignaga</a:t>
            </a:r>
            <a:r>
              <a:rPr lang="en-SG" dirty="0"/>
              <a:t> and </a:t>
            </a:r>
            <a:r>
              <a:rPr lang="en-SG" dirty="0" err="1"/>
              <a:t>Dharmakirti</a:t>
            </a:r>
            <a:r>
              <a:rPr lang="en-SG" dirty="0"/>
              <a:t> certainly summarised the early logical ideas and then laid the foundation for the Buddhist logical method to develop in the subsequent centuries; so although it might be not very accurate to suggest that </a:t>
            </a:r>
            <a:r>
              <a:rPr lang="en-SG" dirty="0" err="1"/>
              <a:t>Dignaga</a:t>
            </a:r>
            <a:r>
              <a:rPr lang="en-SG" dirty="0"/>
              <a:t> and </a:t>
            </a:r>
            <a:r>
              <a:rPr lang="en-SG" dirty="0" err="1"/>
              <a:t>Dharmakirti</a:t>
            </a:r>
            <a:r>
              <a:rPr lang="en-SG" dirty="0"/>
              <a:t> represent the Buddhist logical method, it is not certainly not wrong to suggest that those two philosophers are the most original thinkers in systematizing Buddhist logical ideas;</a:t>
            </a:r>
          </a:p>
          <a:p>
            <a:r>
              <a:rPr lang="en-SG" dirty="0"/>
              <a:t>During the time of </a:t>
            </a:r>
            <a:r>
              <a:rPr lang="en-SG" dirty="0" err="1"/>
              <a:t>Dignaga</a:t>
            </a:r>
            <a:r>
              <a:rPr lang="en-SG" dirty="0"/>
              <a:t> and </a:t>
            </a:r>
            <a:r>
              <a:rPr lang="en-SG" dirty="0" err="1"/>
              <a:t>Dharmakirti</a:t>
            </a:r>
            <a:r>
              <a:rPr lang="en-SG" dirty="0"/>
              <a:t>, and afterwards, although the studies of Buddhist logical ideas continued to develop, a tendency of decline started, along the decline of studies of Buddhist philosophy; at the same time, important logical treatises were started to be translated into other languages;</a:t>
            </a:r>
          </a:p>
        </p:txBody>
      </p:sp>
    </p:spTree>
    <p:extLst>
      <p:ext uri="{BB962C8B-B14F-4D97-AF65-F5344CB8AC3E}">
        <p14:creationId xmlns:p14="http://schemas.microsoft.com/office/powerpoint/2010/main" val="3224574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FD3C3-3AC3-4EED-BF39-0025B4ADC92D}"/>
              </a:ext>
            </a:extLst>
          </p:cNvPr>
          <p:cNvSpPr>
            <a:spLocks noGrp="1"/>
          </p:cNvSpPr>
          <p:nvPr>
            <p:ph type="title"/>
          </p:nvPr>
        </p:nvSpPr>
        <p:spPr/>
        <p:txBody>
          <a:bodyPr/>
          <a:lstStyle/>
          <a:p>
            <a:r>
              <a:rPr lang="en-SG" dirty="0"/>
              <a:t>Summaries-II</a:t>
            </a:r>
          </a:p>
        </p:txBody>
      </p:sp>
      <p:sp>
        <p:nvSpPr>
          <p:cNvPr id="3" name="Content Placeholder 2">
            <a:extLst>
              <a:ext uri="{FF2B5EF4-FFF2-40B4-BE49-F238E27FC236}">
                <a16:creationId xmlns:a16="http://schemas.microsoft.com/office/drawing/2014/main" id="{E619712E-A556-4362-B9AF-8AB8E7DB01F1}"/>
              </a:ext>
            </a:extLst>
          </p:cNvPr>
          <p:cNvSpPr>
            <a:spLocks noGrp="1"/>
          </p:cNvSpPr>
          <p:nvPr>
            <p:ph idx="1"/>
          </p:nvPr>
        </p:nvSpPr>
        <p:spPr/>
        <p:txBody>
          <a:bodyPr>
            <a:normAutofit fontScale="85000" lnSpcReduction="20000"/>
          </a:bodyPr>
          <a:lstStyle/>
          <a:p>
            <a:r>
              <a:rPr lang="en-SG" dirty="0"/>
              <a:t>Different editions of Buddhist </a:t>
            </a:r>
            <a:r>
              <a:rPr lang="en-SG" i="1" dirty="0" err="1"/>
              <a:t>tripitakas</a:t>
            </a:r>
            <a:r>
              <a:rPr lang="en-SG" dirty="0"/>
              <a:t>, such as Chinese and Tibetan, along some Sanskrit manuscripts, in one way or another preserved some of the most important Buddhist logical treatises; based on those resources, scholars from all over the world revived the studies of Buddhist logical method, in particular when Scherbatsky published his two volume mastery works of </a:t>
            </a:r>
            <a:r>
              <a:rPr lang="en-SG" i="1" dirty="0"/>
              <a:t>Buddhist Logic</a:t>
            </a:r>
            <a:r>
              <a:rPr lang="en-SG" dirty="0"/>
              <a:t> at the beginning of the 20</a:t>
            </a:r>
            <a:r>
              <a:rPr lang="en-SG" baseline="30000" dirty="0"/>
              <a:t>th</a:t>
            </a:r>
            <a:r>
              <a:rPr lang="en-SG" dirty="0"/>
              <a:t> century;</a:t>
            </a:r>
          </a:p>
          <a:p>
            <a:r>
              <a:rPr lang="en-SG" dirty="0"/>
              <a:t>Although the term Buddhist logic, or Buddhist logical reasoning/method are used in our lecture, and I think we may be justified to use the term as a convenient alternative; on the other hand, it might be pointed out that Buddhist logical reasoning or inference method is different from the western or modern logic, and even between Buddhist logical method and syllogism, there are differences; this should be kept in mind when we are learning our course;</a:t>
            </a:r>
          </a:p>
        </p:txBody>
      </p:sp>
    </p:spTree>
    <p:extLst>
      <p:ext uri="{BB962C8B-B14F-4D97-AF65-F5344CB8AC3E}">
        <p14:creationId xmlns:p14="http://schemas.microsoft.com/office/powerpoint/2010/main" val="1175619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0517-4608-4C8A-A8A0-6AA94F1CB96E}"/>
              </a:ext>
            </a:extLst>
          </p:cNvPr>
          <p:cNvSpPr>
            <a:spLocks noGrp="1"/>
          </p:cNvSpPr>
          <p:nvPr>
            <p:ph type="title"/>
          </p:nvPr>
        </p:nvSpPr>
        <p:spPr/>
        <p:txBody>
          <a:bodyPr/>
          <a:lstStyle/>
          <a:p>
            <a:r>
              <a:rPr lang="en-SG" b="1" i="1" dirty="0"/>
              <a:t>No</a:t>
            </a:r>
            <a:r>
              <a:rPr lang="zh-CN" altLang="en-US" b="1" i="1" dirty="0"/>
              <a:t> </a:t>
            </a:r>
            <a:r>
              <a:rPr lang="en-SG" altLang="zh-CN" dirty="0"/>
              <a:t>more e</a:t>
            </a:r>
            <a:r>
              <a:rPr lang="en-SG" dirty="0"/>
              <a:t>xercise/assignment this week! </a:t>
            </a:r>
            <a:r>
              <a:rPr lang="en-SG" i="1" dirty="0"/>
              <a:t>Partial liberation</a:t>
            </a:r>
            <a:r>
              <a:rPr lang="en-SG" dirty="0"/>
              <a:t>, at last!</a:t>
            </a:r>
          </a:p>
        </p:txBody>
      </p:sp>
      <p:sp>
        <p:nvSpPr>
          <p:cNvPr id="3" name="Content Placeholder 2">
            <a:extLst>
              <a:ext uri="{FF2B5EF4-FFF2-40B4-BE49-F238E27FC236}">
                <a16:creationId xmlns:a16="http://schemas.microsoft.com/office/drawing/2014/main" id="{8F251D67-0880-4118-BFD7-0AAAA9AB45D2}"/>
              </a:ext>
            </a:extLst>
          </p:cNvPr>
          <p:cNvSpPr>
            <a:spLocks noGrp="1"/>
          </p:cNvSpPr>
          <p:nvPr>
            <p:ph idx="1"/>
          </p:nvPr>
        </p:nvSpPr>
        <p:spPr/>
        <p:txBody>
          <a:bodyPr>
            <a:normAutofit fontScale="77500" lnSpcReduction="20000"/>
          </a:bodyPr>
          <a:lstStyle/>
          <a:p>
            <a:r>
              <a:rPr lang="en-SG" b="1" dirty="0"/>
              <a:t>Note</a:t>
            </a:r>
            <a:r>
              <a:rPr lang="en-SG" dirty="0"/>
              <a:t>: There would be no exercise/assignment for this week and the next week, because next week we shall reviews all the main points of this course; and on 18</a:t>
            </a:r>
            <a:r>
              <a:rPr lang="en-SG" baseline="30000" dirty="0"/>
              <a:t>th</a:t>
            </a:r>
            <a:r>
              <a:rPr lang="en-SG" dirty="0"/>
              <a:t> Dec. Monday, the final exam papers would be announced;</a:t>
            </a:r>
          </a:p>
          <a:p>
            <a:r>
              <a:rPr lang="en-SG" dirty="0"/>
              <a:t>The 14</a:t>
            </a:r>
            <a:r>
              <a:rPr lang="en-SG" baseline="30000" dirty="0"/>
              <a:t>th</a:t>
            </a:r>
            <a:r>
              <a:rPr lang="en-SG" dirty="0"/>
              <a:t> assignments should be submitted by next Wednesday on 9</a:t>
            </a:r>
            <a:r>
              <a:rPr lang="en-SG" baseline="30000" dirty="0"/>
              <a:t>th</a:t>
            </a:r>
            <a:r>
              <a:rPr lang="en-SG" dirty="0"/>
              <a:t> Dec., as usual;</a:t>
            </a:r>
          </a:p>
          <a:p>
            <a:r>
              <a:rPr lang="en-SG" dirty="0"/>
              <a:t>Most students have submitted their assignments regularly and on time; however, for those who still have outstanding weekly exercises, in particular those who have more than 3 assignments outstanding, please do them and submit them as soon as possible; since there would be no further exercises from this week, you should complete all your outstanding assignments as soon as possible; afterwards, you need to concentrate on the final exam of this course, and perhaps other courses;</a:t>
            </a:r>
          </a:p>
          <a:p>
            <a:r>
              <a:rPr lang="en-SG" b="1" i="1" dirty="0"/>
              <a:t>Any questions, just let me know!</a:t>
            </a:r>
          </a:p>
        </p:txBody>
      </p:sp>
    </p:spTree>
    <p:extLst>
      <p:ext uri="{BB962C8B-B14F-4D97-AF65-F5344CB8AC3E}">
        <p14:creationId xmlns:p14="http://schemas.microsoft.com/office/powerpoint/2010/main" val="1921535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A30F5-DBF3-451D-A5B0-2F8D656663CF}"/>
              </a:ext>
            </a:extLst>
          </p:cNvPr>
          <p:cNvSpPr>
            <a:spLocks noGrp="1"/>
          </p:cNvSpPr>
          <p:nvPr>
            <p:ph type="title"/>
          </p:nvPr>
        </p:nvSpPr>
        <p:spPr/>
        <p:txBody>
          <a:bodyPr/>
          <a:lstStyle/>
          <a:p>
            <a:r>
              <a:rPr lang="en-SG" dirty="0"/>
              <a:t>Between </a:t>
            </a:r>
            <a:r>
              <a:rPr lang="en-SG" dirty="0" err="1"/>
              <a:t>Dignaga</a:t>
            </a:r>
            <a:r>
              <a:rPr lang="en-SG" dirty="0"/>
              <a:t> &amp; </a:t>
            </a:r>
            <a:r>
              <a:rPr lang="en-SG" dirty="0" err="1"/>
              <a:t>Dharmakirti</a:t>
            </a:r>
            <a:endParaRPr lang="en-SG" dirty="0"/>
          </a:p>
        </p:txBody>
      </p:sp>
      <p:sp>
        <p:nvSpPr>
          <p:cNvPr id="3" name="Content Placeholder 2">
            <a:extLst>
              <a:ext uri="{FF2B5EF4-FFF2-40B4-BE49-F238E27FC236}">
                <a16:creationId xmlns:a16="http://schemas.microsoft.com/office/drawing/2014/main" id="{CC2FF6FD-3497-446A-8FD0-5BB84F36C106}"/>
              </a:ext>
            </a:extLst>
          </p:cNvPr>
          <p:cNvSpPr>
            <a:spLocks noGrp="1"/>
          </p:cNvSpPr>
          <p:nvPr>
            <p:ph idx="1"/>
          </p:nvPr>
        </p:nvSpPr>
        <p:spPr/>
        <p:txBody>
          <a:bodyPr>
            <a:normAutofit fontScale="77500" lnSpcReduction="20000"/>
          </a:bodyPr>
          <a:lstStyle/>
          <a:p>
            <a:r>
              <a:rPr lang="en-US" dirty="0"/>
              <a:t>Although both </a:t>
            </a:r>
            <a:r>
              <a:rPr lang="en-US" dirty="0" err="1"/>
              <a:t>Dignaga</a:t>
            </a:r>
            <a:r>
              <a:rPr lang="en-US" dirty="0"/>
              <a:t> and </a:t>
            </a:r>
            <a:r>
              <a:rPr lang="en-US" dirty="0" err="1"/>
              <a:t>Dharmakirti</a:t>
            </a:r>
            <a:r>
              <a:rPr lang="en-US" dirty="0"/>
              <a:t> were the most important Buddhist philosophers in the development of Buddhist logical method, the history of Buddhist logical reasoning was slightly more complicated during the time of </a:t>
            </a:r>
            <a:r>
              <a:rPr lang="en-US" dirty="0" err="1"/>
              <a:t>Dignaga</a:t>
            </a:r>
            <a:r>
              <a:rPr lang="en-US" dirty="0"/>
              <a:t> and </a:t>
            </a:r>
            <a:r>
              <a:rPr lang="en-US" dirty="0" err="1"/>
              <a:t>Dharmakirt</a:t>
            </a:r>
            <a:r>
              <a:rPr lang="en-US" dirty="0"/>
              <a:t> and afterwards;</a:t>
            </a:r>
          </a:p>
          <a:p>
            <a:r>
              <a:rPr lang="en-US" dirty="0"/>
              <a:t>For instance, </a:t>
            </a:r>
            <a:r>
              <a:rPr lang="en-US" dirty="0" err="1"/>
              <a:t>Dharmakirti</a:t>
            </a:r>
            <a:r>
              <a:rPr lang="en-US" dirty="0"/>
              <a:t> was the most important Buddhist philosopher whose contributions to Buddhist logical reasoning that solidified the foundation of Buddhist logic; however, it was Bh</a:t>
            </a:r>
            <a:r>
              <a:rPr lang="en-US" dirty="0">
                <a:latin typeface="Times New Roman" panose="02020603050405020304" pitchFamily="18" charset="0"/>
                <a:cs typeface="Times New Roman" panose="02020603050405020304" pitchFamily="18" charset="0"/>
              </a:rPr>
              <a:t>āviveka (</a:t>
            </a:r>
            <a:r>
              <a:rPr lang="en-US" i="1" dirty="0">
                <a:latin typeface="Times New Roman" panose="02020603050405020304" pitchFamily="18" charset="0"/>
                <a:cs typeface="Times New Roman" panose="02020603050405020304" pitchFamily="18" charset="0"/>
              </a:rPr>
              <a:t>fl</a:t>
            </a:r>
            <a:r>
              <a:rPr lang="en-US" dirty="0">
                <a:latin typeface="Times New Roman" panose="02020603050405020304" pitchFamily="18" charset="0"/>
                <a:cs typeface="Times New Roman" panose="02020603050405020304" pitchFamily="18" charset="0"/>
              </a:rPr>
              <a:t>. 500s) who might have initially applied Buddhist logical method in his studies of </a:t>
            </a:r>
            <a:r>
              <a:rPr lang="en-US" dirty="0" err="1">
                <a:latin typeface="Times New Roman" panose="02020603050405020304" pitchFamily="18" charset="0"/>
                <a:cs typeface="Times New Roman" panose="02020603050405020304" pitchFamily="18" charset="0"/>
              </a:rPr>
              <a:t>Madhyamaka</a:t>
            </a:r>
            <a:r>
              <a:rPr lang="en-US" dirty="0">
                <a:latin typeface="Times New Roman" panose="02020603050405020304" pitchFamily="18" charset="0"/>
                <a:cs typeface="Times New Roman" panose="02020603050405020304" pitchFamily="18" charset="0"/>
              </a:rPr>
              <a:t> texts and studies of its philosophy; in particular, he criticized his contemporary Buddhapālita (</a:t>
            </a:r>
            <a:r>
              <a:rPr lang="en-US" i="1" dirty="0">
                <a:latin typeface="Times New Roman" panose="02020603050405020304" pitchFamily="18" charset="0"/>
                <a:cs typeface="Times New Roman" panose="02020603050405020304" pitchFamily="18" charset="0"/>
              </a:rPr>
              <a:t>fl</a:t>
            </a:r>
            <a:r>
              <a:rPr lang="en-US" dirty="0">
                <a:latin typeface="Times New Roman" panose="02020603050405020304" pitchFamily="18" charset="0"/>
                <a:cs typeface="Times New Roman" panose="02020603050405020304" pitchFamily="18" charset="0"/>
              </a:rPr>
              <a:t>. 5</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 6</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centuries) whose approach to </a:t>
            </a:r>
            <a:r>
              <a:rPr lang="en-US" dirty="0" err="1">
                <a:latin typeface="Times New Roman" panose="02020603050405020304" pitchFamily="18" charset="0"/>
                <a:cs typeface="Times New Roman" panose="02020603050405020304" pitchFamily="18" charset="0"/>
              </a:rPr>
              <a:t>Madhyamaka</a:t>
            </a:r>
            <a:r>
              <a:rPr lang="en-US" dirty="0">
                <a:latin typeface="Times New Roman" panose="02020603050405020304" pitchFamily="18" charset="0"/>
                <a:cs typeface="Times New Roman" panose="02020603050405020304" pitchFamily="18" charset="0"/>
              </a:rPr>
              <a:t> philosophy was dialectical rather than logical;</a:t>
            </a:r>
          </a:p>
          <a:p>
            <a:r>
              <a:rPr lang="en-US" dirty="0">
                <a:latin typeface="Times New Roman" panose="02020603050405020304" pitchFamily="18" charset="0"/>
                <a:cs typeface="Times New Roman" panose="02020603050405020304" pitchFamily="18" charset="0"/>
              </a:rPr>
              <a:t>We may note that in all probability, </a:t>
            </a:r>
            <a:r>
              <a:rPr lang="en-US" dirty="0" err="1"/>
              <a:t>Bh</a:t>
            </a:r>
            <a:r>
              <a:rPr lang="en-US" dirty="0" err="1">
                <a:latin typeface="Times New Roman" panose="02020603050405020304" pitchFamily="18" charset="0"/>
                <a:cs typeface="Times New Roman" panose="02020603050405020304" pitchFamily="18" charset="0"/>
              </a:rPr>
              <a:t>āviveka</a:t>
            </a:r>
            <a:r>
              <a:rPr lang="en-US" dirty="0">
                <a:latin typeface="Times New Roman" panose="02020603050405020304" pitchFamily="18" charset="0"/>
                <a:cs typeface="Times New Roman" panose="02020603050405020304" pitchFamily="18" charset="0"/>
              </a:rPr>
              <a:t> was flourishing between the time of </a:t>
            </a:r>
            <a:r>
              <a:rPr lang="en-US" dirty="0" err="1">
                <a:latin typeface="Times New Roman" panose="02020603050405020304" pitchFamily="18" charset="0"/>
                <a:cs typeface="Times New Roman" panose="02020603050405020304" pitchFamily="18" charset="0"/>
              </a:rPr>
              <a:t>Dignaga</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Dharmakirti</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6867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7F66D-7864-402A-BAD3-AA0E437C0971}"/>
              </a:ext>
            </a:extLst>
          </p:cNvPr>
          <p:cNvSpPr>
            <a:spLocks noGrp="1"/>
          </p:cNvSpPr>
          <p:nvPr>
            <p:ph type="title"/>
          </p:nvPr>
        </p:nvSpPr>
        <p:spPr/>
        <p:txBody>
          <a:bodyPr/>
          <a:lstStyle/>
          <a:p>
            <a:r>
              <a:rPr lang="en-SG" dirty="0"/>
              <a:t>Prasaṅgika-Svatantrika dispute</a:t>
            </a:r>
          </a:p>
        </p:txBody>
      </p:sp>
      <p:sp>
        <p:nvSpPr>
          <p:cNvPr id="3" name="Content Placeholder 2">
            <a:extLst>
              <a:ext uri="{FF2B5EF4-FFF2-40B4-BE49-F238E27FC236}">
                <a16:creationId xmlns:a16="http://schemas.microsoft.com/office/drawing/2014/main" id="{4DEC8F43-4FC2-40F1-B94F-6005E6977A63}"/>
              </a:ext>
            </a:extLst>
          </p:cNvPr>
          <p:cNvSpPr>
            <a:spLocks noGrp="1"/>
          </p:cNvSpPr>
          <p:nvPr>
            <p:ph idx="1"/>
          </p:nvPr>
        </p:nvSpPr>
        <p:spPr/>
        <p:txBody>
          <a:bodyPr>
            <a:normAutofit fontScale="70000" lnSpcReduction="20000"/>
          </a:bodyPr>
          <a:lstStyle/>
          <a:p>
            <a:r>
              <a:rPr lang="en-US" dirty="0"/>
              <a:t>As you should have learned from your </a:t>
            </a:r>
            <a:r>
              <a:rPr lang="en-US" dirty="0" err="1"/>
              <a:t>Madhyamaka</a:t>
            </a:r>
            <a:r>
              <a:rPr lang="en-US" dirty="0"/>
              <a:t> and </a:t>
            </a:r>
            <a:r>
              <a:rPr lang="en-US" dirty="0" err="1"/>
              <a:t>Yog</a:t>
            </a:r>
            <a:r>
              <a:rPr lang="en-US" dirty="0" err="1">
                <a:latin typeface="Times New Roman" panose="02020603050405020304" pitchFamily="18" charset="0"/>
                <a:cs typeface="Times New Roman" panose="02020603050405020304" pitchFamily="18" charset="0"/>
              </a:rPr>
              <a:t>ācā</a:t>
            </a:r>
            <a:r>
              <a:rPr lang="en-US" dirty="0" err="1"/>
              <a:t>ra</a:t>
            </a:r>
            <a:r>
              <a:rPr lang="en-US" dirty="0"/>
              <a:t> philosophy classes the fact that Nagarjuna’s most brilliant but difficult philosophical apparatus is the dialectical reasoning; sometimes is compared with the </a:t>
            </a:r>
            <a:r>
              <a:rPr lang="en-US" i="1" dirty="0" err="1"/>
              <a:t>reductio</a:t>
            </a:r>
            <a:r>
              <a:rPr lang="en-US" i="1" dirty="0"/>
              <a:t> ad absurdum/</a:t>
            </a:r>
            <a:r>
              <a:rPr lang="en-US" i="1" dirty="0" err="1"/>
              <a:t>arumentum</a:t>
            </a:r>
            <a:r>
              <a:rPr lang="en-US" i="1" dirty="0"/>
              <a:t> ad absurdum</a:t>
            </a:r>
            <a:r>
              <a:rPr lang="en-US" dirty="0"/>
              <a:t> – or </a:t>
            </a:r>
            <a:r>
              <a:rPr lang="en-US" i="1" dirty="0"/>
              <a:t>argument to absurdity</a:t>
            </a:r>
            <a:r>
              <a:rPr lang="en-US" dirty="0"/>
              <a:t>, Nagarjuna approached any philosophical argument not by logical reasoning but by investigating the logical inconsistencies in his opponents’ argument or logical reasoning – </a:t>
            </a:r>
            <a:r>
              <a:rPr lang="en-US" i="1" dirty="0"/>
              <a:t>argument to absurdity</a:t>
            </a:r>
            <a:r>
              <a:rPr lang="en-US" dirty="0"/>
              <a:t>;</a:t>
            </a:r>
          </a:p>
          <a:p>
            <a:r>
              <a:rPr lang="en-US" dirty="0"/>
              <a:t>So for </a:t>
            </a:r>
            <a:r>
              <a:rPr lang="en-US" dirty="0">
                <a:latin typeface="Times New Roman" panose="02020603050405020304" pitchFamily="18" charset="0"/>
                <a:cs typeface="Times New Roman" panose="02020603050405020304" pitchFamily="18" charset="0"/>
              </a:rPr>
              <a:t>Buddhapālita, that should be the standard approach to any philosophical questions; but </a:t>
            </a:r>
            <a:r>
              <a:rPr lang="en-US" dirty="0"/>
              <a:t>Bh</a:t>
            </a:r>
            <a:r>
              <a:rPr lang="en-US" dirty="0">
                <a:latin typeface="Times New Roman" panose="02020603050405020304" pitchFamily="18" charset="0"/>
                <a:cs typeface="Times New Roman" panose="02020603050405020304" pitchFamily="18" charset="0"/>
              </a:rPr>
              <a:t>āviveka disagreed, and appealed to </a:t>
            </a:r>
            <a:r>
              <a:rPr lang="en-US" i="1" dirty="0">
                <a:latin typeface="Times New Roman" panose="02020603050405020304" pitchFamily="18" charset="0"/>
                <a:cs typeface="Times New Roman" panose="02020603050405020304" pitchFamily="18" charset="0"/>
              </a:rPr>
              <a:t>logical reasoning</a:t>
            </a:r>
            <a:r>
              <a:rPr lang="en-US" dirty="0">
                <a:latin typeface="Times New Roman" panose="02020603050405020304" pitchFamily="18" charset="0"/>
                <a:cs typeface="Times New Roman" panose="02020603050405020304" pitchFamily="18" charset="0"/>
              </a:rPr>
              <a:t>; so when </a:t>
            </a:r>
            <a:r>
              <a:rPr lang="en-US" dirty="0" err="1">
                <a:latin typeface="Times New Roman" panose="02020603050405020304" pitchFamily="18" charset="0"/>
                <a:cs typeface="Times New Roman" panose="02020603050405020304" pitchFamily="18" charset="0"/>
              </a:rPr>
              <a:t>Candrakirti</a:t>
            </a:r>
            <a:r>
              <a:rPr lang="en-US" dirty="0">
                <a:latin typeface="Times New Roman" panose="02020603050405020304" pitchFamily="18" charset="0"/>
                <a:cs typeface="Times New Roman" panose="02020603050405020304" pitchFamily="18" charset="0"/>
              </a:rPr>
              <a:t> agreed with </a:t>
            </a:r>
            <a:r>
              <a:rPr lang="en-US" dirty="0" err="1">
                <a:latin typeface="Times New Roman" panose="02020603050405020304" pitchFamily="18" charset="0"/>
                <a:cs typeface="Times New Roman" panose="02020603050405020304" pitchFamily="18" charset="0"/>
              </a:rPr>
              <a:t>Buddhapālita’s</a:t>
            </a:r>
            <a:r>
              <a:rPr lang="en-US" dirty="0">
                <a:latin typeface="Times New Roman" panose="02020603050405020304" pitchFamily="18" charset="0"/>
                <a:cs typeface="Times New Roman" panose="02020603050405020304" pitchFamily="18" charset="0"/>
              </a:rPr>
              <a:t> approach, he criticized </a:t>
            </a:r>
            <a:r>
              <a:rPr lang="en-US" dirty="0" err="1"/>
              <a:t>Bh</a:t>
            </a:r>
            <a:r>
              <a:rPr lang="en-US" dirty="0" err="1">
                <a:latin typeface="Times New Roman" panose="02020603050405020304" pitchFamily="18" charset="0"/>
                <a:cs typeface="Times New Roman" panose="02020603050405020304" pitchFamily="18" charset="0"/>
              </a:rPr>
              <a:t>āviveka’s</a:t>
            </a:r>
            <a:r>
              <a:rPr lang="en-US" dirty="0">
                <a:latin typeface="Times New Roman" panose="02020603050405020304" pitchFamily="18" charset="0"/>
                <a:cs typeface="Times New Roman" panose="02020603050405020304" pitchFamily="18" charset="0"/>
              </a:rPr>
              <a:t> use of logical reasoning; </a:t>
            </a:r>
          </a:p>
          <a:p>
            <a:r>
              <a:rPr lang="en-US" dirty="0">
                <a:latin typeface="Times New Roman" panose="02020603050405020304" pitchFamily="18" charset="0"/>
                <a:cs typeface="Times New Roman" panose="02020603050405020304" pitchFamily="18" charset="0"/>
              </a:rPr>
              <a:t>Because both sides thought that they were right, the two approaches divided into </a:t>
            </a:r>
            <a:r>
              <a:rPr lang="en-US" dirty="0" err="1">
                <a:latin typeface="Times New Roman" panose="02020603050405020304" pitchFamily="18" charset="0"/>
                <a:cs typeface="Times New Roman" panose="02020603050405020304" pitchFamily="18" charset="0"/>
              </a:rPr>
              <a:t>Prasangika</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Svatantrika</a:t>
            </a:r>
            <a:r>
              <a:rPr lang="en-US" dirty="0">
                <a:latin typeface="Times New Roman" panose="02020603050405020304" pitchFamily="18" charset="0"/>
                <a:cs typeface="Times New Roman" panose="02020603050405020304" pitchFamily="18" charset="0"/>
              </a:rPr>
              <a:t>; while </a:t>
            </a:r>
            <a:r>
              <a:rPr lang="en-US" dirty="0" err="1">
                <a:latin typeface="Times New Roman" panose="02020603050405020304" pitchFamily="18" charset="0"/>
                <a:cs typeface="Times New Roman" panose="02020603050405020304" pitchFamily="18" charset="0"/>
              </a:rPr>
              <a:t>Prasangika</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prasanga</a:t>
            </a:r>
            <a:r>
              <a:rPr lang="en-US"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consequence</a:t>
            </a:r>
            <a:r>
              <a:rPr lang="en-US" dirty="0">
                <a:latin typeface="Times New Roman" panose="02020603050405020304" pitchFamily="18" charset="0"/>
                <a:cs typeface="Times New Roman" panose="02020603050405020304" pitchFamily="18" charset="0"/>
              </a:rPr>
              <a:t>) is usually referred to as consequentialist or dialectical school, the </a:t>
            </a:r>
            <a:r>
              <a:rPr lang="en-US" dirty="0" err="1">
                <a:latin typeface="Times New Roman" panose="02020603050405020304" pitchFamily="18" charset="0"/>
                <a:cs typeface="Times New Roman" panose="02020603050405020304" pitchFamily="18" charset="0"/>
              </a:rPr>
              <a:t>Svatantrika</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svatantra</a:t>
            </a:r>
            <a:r>
              <a:rPr lang="en-US"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autonomous</a:t>
            </a:r>
            <a:r>
              <a:rPr lang="en-US" dirty="0">
                <a:latin typeface="Times New Roman" panose="02020603050405020304" pitchFamily="18" charset="0"/>
                <a:cs typeface="Times New Roman" panose="02020603050405020304" pitchFamily="18" charset="0"/>
              </a:rPr>
              <a:t>) is known as the autonomous school;</a:t>
            </a:r>
            <a:endParaRPr lang="en-SG" dirty="0"/>
          </a:p>
        </p:txBody>
      </p:sp>
    </p:spTree>
    <p:extLst>
      <p:ext uri="{BB962C8B-B14F-4D97-AF65-F5344CB8AC3E}">
        <p14:creationId xmlns:p14="http://schemas.microsoft.com/office/powerpoint/2010/main" val="321613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CC8E9-A94E-494F-B021-1E602C92998F}"/>
              </a:ext>
            </a:extLst>
          </p:cNvPr>
          <p:cNvSpPr>
            <a:spLocks noGrp="1"/>
          </p:cNvSpPr>
          <p:nvPr>
            <p:ph type="title"/>
          </p:nvPr>
        </p:nvSpPr>
        <p:spPr/>
        <p:txBody>
          <a:bodyPr/>
          <a:lstStyle/>
          <a:p>
            <a:r>
              <a:rPr lang="en-US" dirty="0"/>
              <a:t>Later commentators</a:t>
            </a:r>
            <a:endParaRPr lang="en-SG" dirty="0"/>
          </a:p>
        </p:txBody>
      </p:sp>
      <p:sp>
        <p:nvSpPr>
          <p:cNvPr id="3" name="Content Placeholder 2">
            <a:extLst>
              <a:ext uri="{FF2B5EF4-FFF2-40B4-BE49-F238E27FC236}">
                <a16:creationId xmlns:a16="http://schemas.microsoft.com/office/drawing/2014/main" id="{34EC5ED1-56AF-4E03-8323-9D0B48DA9C1E}"/>
              </a:ext>
            </a:extLst>
          </p:cNvPr>
          <p:cNvSpPr>
            <a:spLocks noGrp="1"/>
          </p:cNvSpPr>
          <p:nvPr>
            <p:ph idx="1"/>
          </p:nvPr>
        </p:nvSpPr>
        <p:spPr/>
        <p:txBody>
          <a:bodyPr>
            <a:normAutofit fontScale="77500" lnSpcReduction="20000"/>
          </a:bodyPr>
          <a:lstStyle/>
          <a:p>
            <a:r>
              <a:rPr lang="en-SG" dirty="0"/>
              <a:t>There are other names that seemed to have played some important role in further clarifying the pending issues of Buddhist logical methods but not much original logical idea were invented such as done by </a:t>
            </a:r>
            <a:r>
              <a:rPr lang="en-SG" dirty="0" err="1"/>
              <a:t>Dignaga</a:t>
            </a:r>
            <a:r>
              <a:rPr lang="en-SG" dirty="0"/>
              <a:t> and </a:t>
            </a:r>
            <a:r>
              <a:rPr lang="en-SG" dirty="0" err="1"/>
              <a:t>Dharmakirti</a:t>
            </a:r>
            <a:r>
              <a:rPr lang="en-SG" dirty="0"/>
              <a:t>; for instance, </a:t>
            </a:r>
            <a:r>
              <a:rPr lang="en-SG" dirty="0" err="1"/>
              <a:t>Devendrabuddhi</a:t>
            </a:r>
            <a:r>
              <a:rPr lang="en-SG" dirty="0"/>
              <a:t> (</a:t>
            </a:r>
            <a:r>
              <a:rPr lang="en-SG" i="1" dirty="0"/>
              <a:t>fl</a:t>
            </a:r>
            <a:r>
              <a:rPr lang="en-SG" dirty="0"/>
              <a:t>. 600s), </a:t>
            </a:r>
            <a:r>
              <a:rPr lang="en-SG" dirty="0" err="1"/>
              <a:t>Dharmottara</a:t>
            </a:r>
            <a:r>
              <a:rPr lang="en-SG" dirty="0"/>
              <a:t> (</a:t>
            </a:r>
            <a:r>
              <a:rPr lang="en-SG" i="1" dirty="0"/>
              <a:t>fl</a:t>
            </a:r>
            <a:r>
              <a:rPr lang="en-SG" dirty="0"/>
              <a:t>. late 700s – early 800s) and </a:t>
            </a:r>
            <a:r>
              <a:rPr lang="en-SG" dirty="0" err="1"/>
              <a:t>Prajñākaragupta</a:t>
            </a:r>
            <a:r>
              <a:rPr lang="en-SG" dirty="0"/>
              <a:t> (</a:t>
            </a:r>
            <a:r>
              <a:rPr lang="en-SG" i="1" dirty="0"/>
              <a:t>fl</a:t>
            </a:r>
            <a:r>
              <a:rPr lang="en-SG" dirty="0"/>
              <a:t>. 700s) continued to comment on the works of Buddhist logic by the founding masters; but they were most commentators, not the original inventors of Buddhist logical ideas;</a:t>
            </a:r>
          </a:p>
          <a:p>
            <a:r>
              <a:rPr lang="en-SG" dirty="0"/>
              <a:t>In fact, as later as in the 10</a:t>
            </a:r>
            <a:r>
              <a:rPr lang="en-SG" baseline="30000" dirty="0"/>
              <a:t>th</a:t>
            </a:r>
            <a:r>
              <a:rPr lang="en-SG" dirty="0"/>
              <a:t> and 11</a:t>
            </a:r>
            <a:r>
              <a:rPr lang="en-SG" baseline="30000" dirty="0"/>
              <a:t>th</a:t>
            </a:r>
            <a:r>
              <a:rPr lang="en-SG" dirty="0"/>
              <a:t> century, other Buddhist philosophers such as </a:t>
            </a:r>
            <a:r>
              <a:rPr lang="en-SG" dirty="0" err="1"/>
              <a:t>Jñanasrimitra</a:t>
            </a:r>
            <a:r>
              <a:rPr lang="en-SG" dirty="0"/>
              <a:t> (</a:t>
            </a:r>
            <a:r>
              <a:rPr lang="en-SG" i="1" dirty="0"/>
              <a:t>fl</a:t>
            </a:r>
            <a:r>
              <a:rPr lang="en-SG" dirty="0"/>
              <a:t>. late 900s – early 1000s) and </a:t>
            </a:r>
            <a:r>
              <a:rPr lang="en-SG" dirty="0" err="1"/>
              <a:t>Ratnakīrti</a:t>
            </a:r>
            <a:r>
              <a:rPr lang="en-SG" dirty="0"/>
              <a:t> (</a:t>
            </a:r>
            <a:r>
              <a:rPr lang="en-SG" i="1" dirty="0"/>
              <a:t>fl</a:t>
            </a:r>
            <a:r>
              <a:rPr lang="en-SG" dirty="0"/>
              <a:t>. 11</a:t>
            </a:r>
            <a:r>
              <a:rPr lang="en-SG" baseline="30000" dirty="0"/>
              <a:t>th</a:t>
            </a:r>
            <a:r>
              <a:rPr lang="en-SG" dirty="0"/>
              <a:t> century) were making contributions to the studies of Buddhist logic; but generally speaking, along the decline of Buddhism itself, Buddhist logic also entered the protracted period of decline in ancient India; but luckily, by the 7</a:t>
            </a:r>
            <a:r>
              <a:rPr lang="en-SG" baseline="30000" dirty="0"/>
              <a:t>th</a:t>
            </a:r>
            <a:r>
              <a:rPr lang="en-SG" dirty="0"/>
              <a:t> century, some important Buddhist logical ideas along logical texts were made available in other languages;</a:t>
            </a:r>
          </a:p>
        </p:txBody>
      </p:sp>
    </p:spTree>
    <p:extLst>
      <p:ext uri="{BB962C8B-B14F-4D97-AF65-F5344CB8AC3E}">
        <p14:creationId xmlns:p14="http://schemas.microsoft.com/office/powerpoint/2010/main" val="3119827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B7A9B-222F-4084-B784-2E743756AE64}"/>
              </a:ext>
            </a:extLst>
          </p:cNvPr>
          <p:cNvSpPr>
            <a:spLocks noGrp="1"/>
          </p:cNvSpPr>
          <p:nvPr>
            <p:ph type="title"/>
          </p:nvPr>
        </p:nvSpPr>
        <p:spPr/>
        <p:txBody>
          <a:bodyPr/>
          <a:lstStyle/>
          <a:p>
            <a:r>
              <a:rPr lang="en-US" dirty="0"/>
              <a:t>Tibetan </a:t>
            </a:r>
            <a:r>
              <a:rPr lang="en-US" sz="4000" i="1" dirty="0" err="1"/>
              <a:t>tripitaka</a:t>
            </a:r>
            <a:r>
              <a:rPr lang="en-US" sz="4000" dirty="0"/>
              <a:t> &amp; Buddhist logic</a:t>
            </a:r>
            <a:endParaRPr lang="en-SG" sz="4000" dirty="0"/>
          </a:p>
        </p:txBody>
      </p:sp>
      <p:sp>
        <p:nvSpPr>
          <p:cNvPr id="3" name="Content Placeholder 2">
            <a:extLst>
              <a:ext uri="{FF2B5EF4-FFF2-40B4-BE49-F238E27FC236}">
                <a16:creationId xmlns:a16="http://schemas.microsoft.com/office/drawing/2014/main" id="{EBC00C10-ED58-42B0-98BA-F7E7E123B137}"/>
              </a:ext>
            </a:extLst>
          </p:cNvPr>
          <p:cNvSpPr>
            <a:spLocks noGrp="1"/>
          </p:cNvSpPr>
          <p:nvPr>
            <p:ph idx="1"/>
          </p:nvPr>
        </p:nvSpPr>
        <p:spPr/>
        <p:txBody>
          <a:bodyPr>
            <a:normAutofit fontScale="85000" lnSpcReduction="20000"/>
          </a:bodyPr>
          <a:lstStyle/>
          <a:p>
            <a:r>
              <a:rPr lang="en-US" dirty="0"/>
              <a:t>As we have mentioned, although the contentious debates between the followers of </a:t>
            </a:r>
            <a:r>
              <a:rPr lang="en-SG" dirty="0" err="1"/>
              <a:t>Prasaṅgika</a:t>
            </a:r>
            <a:r>
              <a:rPr lang="en-SG" dirty="0"/>
              <a:t> and </a:t>
            </a:r>
            <a:r>
              <a:rPr lang="en-SG" dirty="0" err="1"/>
              <a:t>Svatantrika</a:t>
            </a:r>
            <a:r>
              <a:rPr lang="en-SG" dirty="0"/>
              <a:t> schools in ancient India were continued in Tibetan Buddhist tradition, it is also true that due to the very debates of logical reasoning or dialectical inquiry, many logical texts of </a:t>
            </a:r>
            <a:r>
              <a:rPr lang="en-SG" dirty="0" err="1"/>
              <a:t>Dignaga</a:t>
            </a:r>
            <a:r>
              <a:rPr lang="en-SG" dirty="0"/>
              <a:t> and </a:t>
            </a:r>
            <a:r>
              <a:rPr lang="en-SG" dirty="0" err="1"/>
              <a:t>Dharmakirti</a:t>
            </a:r>
            <a:r>
              <a:rPr lang="en-SG" dirty="0"/>
              <a:t> were also preserved in the Tibetan Buddhist </a:t>
            </a:r>
            <a:r>
              <a:rPr lang="en-SG" i="1" dirty="0" err="1"/>
              <a:t>tripitaka</a:t>
            </a:r>
            <a:r>
              <a:rPr lang="en-SG" dirty="0"/>
              <a:t>; </a:t>
            </a:r>
          </a:p>
          <a:p>
            <a:r>
              <a:rPr lang="en-SG" dirty="0"/>
              <a:t>In fact, logical reasoning and the basic training in logical method is one of the essential requirements in monastic education in Gelug school (the dominant school) of the Tibetan Buddhist tradition;</a:t>
            </a:r>
          </a:p>
          <a:p>
            <a:r>
              <a:rPr lang="en-SG" dirty="0"/>
              <a:t>Therefore, modern scholars have been making efforts in either translating those preserved texts into other languages or utilizing those resources in studies of Buddhist logical method; those resources are important;</a:t>
            </a:r>
          </a:p>
        </p:txBody>
      </p:sp>
    </p:spTree>
    <p:extLst>
      <p:ext uri="{BB962C8B-B14F-4D97-AF65-F5344CB8AC3E}">
        <p14:creationId xmlns:p14="http://schemas.microsoft.com/office/powerpoint/2010/main" val="281632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8F31F-0815-4CAC-AB0F-121FA2FEB7FB}"/>
              </a:ext>
            </a:extLst>
          </p:cNvPr>
          <p:cNvSpPr>
            <a:spLocks noGrp="1"/>
          </p:cNvSpPr>
          <p:nvPr>
            <p:ph type="title"/>
          </p:nvPr>
        </p:nvSpPr>
        <p:spPr/>
        <p:txBody>
          <a:bodyPr/>
          <a:lstStyle/>
          <a:p>
            <a:r>
              <a:rPr lang="en-US" dirty="0"/>
              <a:t>Chinese Buddhist resources</a:t>
            </a:r>
            <a:endParaRPr lang="en-SG" dirty="0"/>
          </a:p>
        </p:txBody>
      </p:sp>
      <p:sp>
        <p:nvSpPr>
          <p:cNvPr id="3" name="Content Placeholder 2">
            <a:extLst>
              <a:ext uri="{FF2B5EF4-FFF2-40B4-BE49-F238E27FC236}">
                <a16:creationId xmlns:a16="http://schemas.microsoft.com/office/drawing/2014/main" id="{67057909-8576-4191-8533-64B217C3EAAF}"/>
              </a:ext>
            </a:extLst>
          </p:cNvPr>
          <p:cNvSpPr>
            <a:spLocks noGrp="1"/>
          </p:cNvSpPr>
          <p:nvPr>
            <p:ph idx="1"/>
          </p:nvPr>
        </p:nvSpPr>
        <p:spPr/>
        <p:txBody>
          <a:bodyPr>
            <a:normAutofit fontScale="70000" lnSpcReduction="20000"/>
          </a:bodyPr>
          <a:lstStyle/>
          <a:p>
            <a:r>
              <a:rPr lang="en-SG" dirty="0"/>
              <a:t>Although early Buddhist translators who were from different places such as ancient Indian or central Asian regions, or from ancient China translated many Buddhist treatises of debating or logical methods into the Chinese, it was </a:t>
            </a:r>
            <a:r>
              <a:rPr lang="en-SG" dirty="0" err="1"/>
              <a:t>Xuanzang</a:t>
            </a:r>
            <a:r>
              <a:rPr lang="en-SG" dirty="0"/>
              <a:t> who not only introduced Buddhist logical reasoning to China but also lectured on the method of Buddhist logic to his pupils; </a:t>
            </a:r>
          </a:p>
          <a:p>
            <a:r>
              <a:rPr lang="en-SG" dirty="0"/>
              <a:t>So during the 7</a:t>
            </a:r>
            <a:r>
              <a:rPr lang="en-SG" baseline="30000" dirty="0"/>
              <a:t>th</a:t>
            </a:r>
            <a:r>
              <a:rPr lang="en-SG" dirty="0"/>
              <a:t> and 8</a:t>
            </a:r>
            <a:r>
              <a:rPr lang="en-SG" baseline="30000" dirty="0"/>
              <a:t>th</a:t>
            </a:r>
            <a:r>
              <a:rPr lang="en-SG" dirty="0"/>
              <a:t> centuries, there was a short period of revival of studies of Buddhist logic; but compared with the Tibetan Buddhist tradition, the Chinese approach was different; both Buddhist traditions seemed to have reluctant about spreading logical reasoning because such a skill was regarded as more like a sort of sophistry rather than wisdom; but at least in part of Tibetan Buddhist tradition, logical reasoning has been a required skill for philosophical inquiry; </a:t>
            </a:r>
          </a:p>
          <a:p>
            <a:r>
              <a:rPr lang="en-SG" dirty="0"/>
              <a:t>On the other hand, the Chinese Buddhist tradition did not make much studies, to saying nothing of applying logical reasoning to philosophical inquiry; so after a short period during and immediately after </a:t>
            </a:r>
            <a:r>
              <a:rPr lang="en-SG" dirty="0" err="1"/>
              <a:t>Xuanzang</a:t>
            </a:r>
            <a:r>
              <a:rPr lang="en-SG" dirty="0"/>
              <a:t>, studies of Buddhist logic started to decline with occasional short period of </a:t>
            </a:r>
            <a:r>
              <a:rPr lang="en-SG" dirty="0" err="1"/>
              <a:t>revivial</a:t>
            </a:r>
            <a:r>
              <a:rPr lang="en-SG" dirty="0"/>
              <a:t>; (</a:t>
            </a:r>
            <a:r>
              <a:rPr lang="en-SG" dirty="0" err="1"/>
              <a:t>Eyal</a:t>
            </a:r>
            <a:r>
              <a:rPr lang="en-SG" dirty="0"/>
              <a:t> Aviv, 2015)</a:t>
            </a:r>
          </a:p>
        </p:txBody>
      </p:sp>
    </p:spTree>
    <p:extLst>
      <p:ext uri="{BB962C8B-B14F-4D97-AF65-F5344CB8AC3E}">
        <p14:creationId xmlns:p14="http://schemas.microsoft.com/office/powerpoint/2010/main" val="138861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0F863-47B1-4721-B60F-2B466EA8823E}"/>
              </a:ext>
            </a:extLst>
          </p:cNvPr>
          <p:cNvSpPr>
            <a:spLocks noGrp="1"/>
          </p:cNvSpPr>
          <p:nvPr>
            <p:ph type="title"/>
          </p:nvPr>
        </p:nvSpPr>
        <p:spPr/>
        <p:txBody>
          <a:bodyPr/>
          <a:lstStyle/>
          <a:p>
            <a:r>
              <a:rPr lang="en-SG" dirty="0"/>
              <a:t>Japanese Buddhist resources</a:t>
            </a:r>
          </a:p>
        </p:txBody>
      </p:sp>
      <p:sp>
        <p:nvSpPr>
          <p:cNvPr id="3" name="Content Placeholder 2">
            <a:extLst>
              <a:ext uri="{FF2B5EF4-FFF2-40B4-BE49-F238E27FC236}">
                <a16:creationId xmlns:a16="http://schemas.microsoft.com/office/drawing/2014/main" id="{E71F8182-1492-49D6-ADBE-98A4A82C44EB}"/>
              </a:ext>
            </a:extLst>
          </p:cNvPr>
          <p:cNvSpPr>
            <a:spLocks noGrp="1"/>
          </p:cNvSpPr>
          <p:nvPr>
            <p:ph idx="1"/>
          </p:nvPr>
        </p:nvSpPr>
        <p:spPr/>
        <p:txBody>
          <a:bodyPr>
            <a:normAutofit fontScale="77500" lnSpcReduction="20000"/>
          </a:bodyPr>
          <a:lstStyle/>
          <a:p>
            <a:r>
              <a:rPr lang="en-SG" dirty="0"/>
              <a:t>Ever since the Buddhism was transmitted to Japan, a large part of Chinese culture, including the Chinese writing system were also introduced there; so when the Japanese students were studying Buddhism via translated Chinese versions of Buddhist texts, they made commentaries on those texts, which included some important logical texts, in particular those important Chinese commentaries;</a:t>
            </a:r>
          </a:p>
          <a:p>
            <a:r>
              <a:rPr lang="en-SG" dirty="0"/>
              <a:t>So during the 9</a:t>
            </a:r>
            <a:r>
              <a:rPr lang="en-SG" baseline="30000" dirty="0"/>
              <a:t>th</a:t>
            </a:r>
            <a:r>
              <a:rPr lang="en-SG" dirty="0"/>
              <a:t> and 10</a:t>
            </a:r>
            <a:r>
              <a:rPr lang="en-SG" baseline="30000" dirty="0"/>
              <a:t>th</a:t>
            </a:r>
            <a:r>
              <a:rPr lang="en-SG" dirty="0"/>
              <a:t> centuries, studies of Buddhist logical texts and commentaries were continued in Japan for a while; but again those studies were generally commentaries rather than systematic studies of Buddhist logical method; </a:t>
            </a:r>
            <a:r>
              <a:rPr lang="zh-CN" altLang="en-US" dirty="0"/>
              <a:t>（</a:t>
            </a:r>
            <a:r>
              <a:rPr lang="en-SG" altLang="zh-CN" dirty="0" err="1"/>
              <a:t>Takimura</a:t>
            </a:r>
            <a:r>
              <a:rPr lang="en-SG" altLang="zh-CN" dirty="0"/>
              <a:t> </a:t>
            </a:r>
            <a:r>
              <a:rPr lang="en-SG" altLang="zh-CN" dirty="0" err="1"/>
              <a:t>Shōhō</a:t>
            </a:r>
            <a:r>
              <a:rPr lang="en-SG" altLang="zh-CN" dirty="0"/>
              <a:t>, 2008</a:t>
            </a:r>
            <a:r>
              <a:rPr lang="zh-CN" altLang="en-US" dirty="0"/>
              <a:t>）</a:t>
            </a:r>
            <a:endParaRPr lang="en-SG" altLang="zh-CN" dirty="0"/>
          </a:p>
          <a:p>
            <a:r>
              <a:rPr lang="en-SG" dirty="0"/>
              <a:t>But again, because those early endeavours, important resources, both translated texts and early commentaries are well preserved; that can be used to study Buddhist logical reasoning; </a:t>
            </a:r>
          </a:p>
        </p:txBody>
      </p:sp>
    </p:spTree>
    <p:extLst>
      <p:ext uri="{BB962C8B-B14F-4D97-AF65-F5344CB8AC3E}">
        <p14:creationId xmlns:p14="http://schemas.microsoft.com/office/powerpoint/2010/main" val="693054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B4059-1FE3-4A0D-8FE2-9658A67111B5}"/>
              </a:ext>
            </a:extLst>
          </p:cNvPr>
          <p:cNvSpPr>
            <a:spLocks noGrp="1"/>
          </p:cNvSpPr>
          <p:nvPr>
            <p:ph type="title"/>
          </p:nvPr>
        </p:nvSpPr>
        <p:spPr/>
        <p:txBody>
          <a:bodyPr/>
          <a:lstStyle/>
          <a:p>
            <a:r>
              <a:rPr lang="en-US" dirty="0"/>
              <a:t>Modern studies</a:t>
            </a:r>
            <a:endParaRPr lang="en-SG" dirty="0"/>
          </a:p>
        </p:txBody>
      </p:sp>
      <p:sp>
        <p:nvSpPr>
          <p:cNvPr id="3" name="Content Placeholder 2">
            <a:extLst>
              <a:ext uri="{FF2B5EF4-FFF2-40B4-BE49-F238E27FC236}">
                <a16:creationId xmlns:a16="http://schemas.microsoft.com/office/drawing/2014/main" id="{ECEF2723-E6E6-4395-8143-C4D94469CF36}"/>
              </a:ext>
            </a:extLst>
          </p:cNvPr>
          <p:cNvSpPr>
            <a:spLocks noGrp="1"/>
          </p:cNvSpPr>
          <p:nvPr>
            <p:ph idx="1"/>
          </p:nvPr>
        </p:nvSpPr>
        <p:spPr/>
        <p:txBody>
          <a:bodyPr>
            <a:normAutofit fontScale="92500" lnSpcReduction="20000"/>
          </a:bodyPr>
          <a:lstStyle/>
          <a:p>
            <a:r>
              <a:rPr lang="en-US" dirty="0"/>
              <a:t>With modern scholars, due to the translated texts, and a comparative study of different texts and different logical systems and varied methods, such as syllogism and formal logical, have been possible; therefore, studies of Buddhist logical methods started to be further developed; modern scholars can be divided into the following three broad groups:</a:t>
            </a:r>
          </a:p>
          <a:p>
            <a:r>
              <a:rPr lang="en-US" dirty="0"/>
              <a:t>European and northern America</a:t>
            </a:r>
          </a:p>
          <a:p>
            <a:r>
              <a:rPr lang="en-US" dirty="0"/>
              <a:t>Japanese and European/northern America (Indology, Tibetan and Sanskrit language texts)</a:t>
            </a:r>
          </a:p>
          <a:p>
            <a:r>
              <a:rPr lang="en-US" dirty="0"/>
              <a:t>Indian and European/northern America (Indology and Sanskrit)</a:t>
            </a:r>
          </a:p>
          <a:p>
            <a:r>
              <a:rPr lang="en-US" dirty="0"/>
              <a:t>Chinese (Tibetan, Sanskrit and Chinese)</a:t>
            </a:r>
            <a:endParaRPr lang="en-SG" dirty="0"/>
          </a:p>
        </p:txBody>
      </p:sp>
    </p:spTree>
    <p:extLst>
      <p:ext uri="{BB962C8B-B14F-4D97-AF65-F5344CB8AC3E}">
        <p14:creationId xmlns:p14="http://schemas.microsoft.com/office/powerpoint/2010/main" val="3277386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7F0D1-9286-4BD4-893B-E2C149B52BA4}"/>
              </a:ext>
            </a:extLst>
          </p:cNvPr>
          <p:cNvSpPr>
            <a:spLocks noGrp="1"/>
          </p:cNvSpPr>
          <p:nvPr>
            <p:ph type="title"/>
          </p:nvPr>
        </p:nvSpPr>
        <p:spPr/>
        <p:txBody>
          <a:bodyPr/>
          <a:lstStyle/>
          <a:p>
            <a:r>
              <a:rPr lang="en-SG" dirty="0"/>
              <a:t>European</a:t>
            </a:r>
            <a:r>
              <a:rPr lang="en-SG" sz="3600" dirty="0"/>
              <a:t> &amp; northern American studies </a:t>
            </a:r>
          </a:p>
        </p:txBody>
      </p:sp>
      <p:sp>
        <p:nvSpPr>
          <p:cNvPr id="3" name="Content Placeholder 2">
            <a:extLst>
              <a:ext uri="{FF2B5EF4-FFF2-40B4-BE49-F238E27FC236}">
                <a16:creationId xmlns:a16="http://schemas.microsoft.com/office/drawing/2014/main" id="{B13A765D-6E19-435F-B30F-60AD793F856F}"/>
              </a:ext>
            </a:extLst>
          </p:cNvPr>
          <p:cNvSpPr>
            <a:spLocks noGrp="1"/>
          </p:cNvSpPr>
          <p:nvPr>
            <p:ph idx="1"/>
          </p:nvPr>
        </p:nvSpPr>
        <p:spPr/>
        <p:txBody>
          <a:bodyPr>
            <a:normAutofit fontScale="77500" lnSpcReduction="20000"/>
          </a:bodyPr>
          <a:lstStyle/>
          <a:p>
            <a:r>
              <a:rPr lang="en-SG" dirty="0"/>
              <a:t>You may have heard a term called </a:t>
            </a:r>
            <a:r>
              <a:rPr lang="en-SG" i="1" dirty="0"/>
              <a:t>oriental</a:t>
            </a:r>
            <a:r>
              <a:rPr lang="en-SG" dirty="0"/>
              <a:t> or the famous book entitled </a:t>
            </a:r>
            <a:r>
              <a:rPr lang="en-SG" i="1" dirty="0"/>
              <a:t>Orientalism</a:t>
            </a:r>
            <a:r>
              <a:rPr lang="en-SG" dirty="0"/>
              <a:t> by Edward Said; here the term means east, and it suggest things or culture that different from </a:t>
            </a:r>
            <a:r>
              <a:rPr lang="en-SG" i="1" dirty="0"/>
              <a:t>occidental</a:t>
            </a:r>
            <a:r>
              <a:rPr lang="en-SG" dirty="0"/>
              <a:t> – or the west; so in the European universities, you can easily find Faculty of Oriental Studies or Oriental Institute; so oriental studies are the studies of things from the east, such as Buddhism or Asian philosophies; and European studies of Buddhist logic can be viewed from that kind of studies;</a:t>
            </a:r>
          </a:p>
          <a:p>
            <a:r>
              <a:rPr lang="en-SG" dirty="0"/>
              <a:t>If you read the history of PTS = Pali Text Society, you will understand that the founder, Rhys </a:t>
            </a:r>
            <a:r>
              <a:rPr lang="en-SG" dirty="0" err="1"/>
              <a:t>Davids</a:t>
            </a:r>
            <a:r>
              <a:rPr lang="en-SG" dirty="0"/>
              <a:t> and his wife, Caroline </a:t>
            </a:r>
            <a:r>
              <a:rPr lang="en-SG" dirty="0" err="1"/>
              <a:t>Davids</a:t>
            </a:r>
            <a:r>
              <a:rPr lang="en-SG" dirty="0"/>
              <a:t>, started the studies of Pali and Buddhism at the end of the 19</a:t>
            </a:r>
            <a:r>
              <a:rPr lang="en-SG" baseline="30000" dirty="0"/>
              <a:t>th</a:t>
            </a:r>
            <a:r>
              <a:rPr lang="en-SG" dirty="0"/>
              <a:t> century; by then, the interest and studies of Sanskrit, Buddhism and oriental cultures were also popular, which included studies of Buddhist logic; however, because not many texts were accessible to scholars in a wide range at the time, not least of Buddhist logical texts, studies of Buddhist logic were scattered as part of other large studies of Indian philosophy or religions;</a:t>
            </a:r>
          </a:p>
        </p:txBody>
      </p:sp>
    </p:spTree>
    <p:extLst>
      <p:ext uri="{BB962C8B-B14F-4D97-AF65-F5344CB8AC3E}">
        <p14:creationId xmlns:p14="http://schemas.microsoft.com/office/powerpoint/2010/main" val="36449913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1003</TotalTime>
  <Words>3030</Words>
  <Application>Microsoft Office PowerPoint</Application>
  <PresentationFormat>On-screen Show (4:3)</PresentationFormat>
  <Paragraphs>69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Office Theme</vt:lpstr>
      <vt:lpstr>Lecture 15: Studies of Buddhist logic – a brief history</vt:lpstr>
      <vt:lpstr>Between Dignaga &amp; Dharmakirti</vt:lpstr>
      <vt:lpstr>Prasaṅgika-Svatantrika dispute</vt:lpstr>
      <vt:lpstr>Later commentators</vt:lpstr>
      <vt:lpstr>Tibetan tripitaka &amp; Buddhist logic</vt:lpstr>
      <vt:lpstr>Chinese Buddhist resources</vt:lpstr>
      <vt:lpstr>Japanese Buddhist resources</vt:lpstr>
      <vt:lpstr>Modern studies</vt:lpstr>
      <vt:lpstr>European &amp; northern American studies </vt:lpstr>
      <vt:lpstr>Theodore Scherbatsky: an example</vt:lpstr>
      <vt:lpstr>Other European studies</vt:lpstr>
      <vt:lpstr>Indian scholars</vt:lpstr>
      <vt:lpstr>Japanese scholarship</vt:lpstr>
      <vt:lpstr>Chinese studies</vt:lpstr>
      <vt:lpstr>Hetuvidya or Buddhist logic?</vt:lpstr>
      <vt:lpstr>Summaries-I </vt:lpstr>
      <vt:lpstr>Summaries-II</vt:lpstr>
      <vt:lpstr>No more exercise/assignment this week! Partial liberation, at last!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57</cp:revision>
  <dcterms:created xsi:type="dcterms:W3CDTF">2020-11-29T07:17:08Z</dcterms:created>
  <dcterms:modified xsi:type="dcterms:W3CDTF">2020-12-02T08:40:14Z</dcterms:modified>
</cp:coreProperties>
</file>