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086FC5-F019-43BB-A3AA-D1A316004E5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205127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86FC5-F019-43BB-A3AA-D1A316004E5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232280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86FC5-F019-43BB-A3AA-D1A316004E5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346784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86FC5-F019-43BB-A3AA-D1A316004E5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3127992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086FC5-F019-43BB-A3AA-D1A316004E55}" type="datetimeFigureOut">
              <a:rPr lang="en-SG" smtClean="0"/>
              <a:t>9/12/2020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937354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086FC5-F019-43BB-A3AA-D1A316004E55}" type="datetimeFigureOut">
              <a:rPr lang="en-SG" smtClean="0"/>
              <a:t>9/12/2020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233374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086FC5-F019-43BB-A3AA-D1A316004E55}" type="datetimeFigureOut">
              <a:rPr lang="en-SG" smtClean="0"/>
              <a:t>9/12/2020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3288377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086FC5-F019-43BB-A3AA-D1A316004E55}" type="datetimeFigureOut">
              <a:rPr lang="en-SG" smtClean="0"/>
              <a:t>9/12/2020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582802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86FC5-F019-43BB-A3AA-D1A316004E55}" type="datetimeFigureOut">
              <a:rPr lang="en-SG" smtClean="0"/>
              <a:t>9/12/2020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2696483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86FC5-F019-43BB-A3AA-D1A316004E55}" type="datetimeFigureOut">
              <a:rPr lang="en-SG" smtClean="0"/>
              <a:t>9/12/2020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388519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86FC5-F019-43BB-A3AA-D1A316004E55}" type="datetimeFigureOut">
              <a:rPr lang="en-SG" smtClean="0"/>
              <a:t>9/12/2020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87ACB3C-D1BA-4050-BB26-682D2A9F8FB4}" type="slidenum">
              <a:rPr lang="en-SG" smtClean="0"/>
              <a:t>‹#›</a:t>
            </a:fld>
            <a:endParaRPr lang="en-SG"/>
          </a:p>
        </p:txBody>
      </p:sp>
    </p:spTree>
    <p:extLst>
      <p:ext uri="{BB962C8B-B14F-4D97-AF65-F5344CB8AC3E}">
        <p14:creationId xmlns:p14="http://schemas.microsoft.com/office/powerpoint/2010/main" val="238817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086FC5-F019-43BB-A3AA-D1A316004E55}" type="datetimeFigureOut">
              <a:rPr lang="en-SG" smtClean="0"/>
              <a:t>9/12/2020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ACB3C-D1BA-4050-BB26-682D2A9F8FB4}" type="slidenum">
              <a:rPr lang="en-SG" smtClean="0"/>
              <a:t>‹#›</a:t>
            </a:fld>
            <a:endParaRPr lang="en-SG"/>
          </a:p>
        </p:txBody>
      </p:sp>
    </p:spTree>
    <p:extLst>
      <p:ext uri="{BB962C8B-B14F-4D97-AF65-F5344CB8AC3E}">
        <p14:creationId xmlns:p14="http://schemas.microsoft.com/office/powerpoint/2010/main" val="22194687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710A28-E627-4A7D-8811-CD2B26733508}"/>
              </a:ext>
            </a:extLst>
          </p:cNvPr>
          <p:cNvSpPr>
            <a:spLocks noGrp="1"/>
          </p:cNvSpPr>
          <p:nvPr>
            <p:ph type="title"/>
          </p:nvPr>
        </p:nvSpPr>
        <p:spPr/>
        <p:txBody>
          <a:bodyPr/>
          <a:lstStyle/>
          <a:p>
            <a:r>
              <a:rPr lang="en-US" dirty="0"/>
              <a:t>Lecture 16: </a:t>
            </a:r>
            <a:r>
              <a:rPr lang="en-US" sz="4000" dirty="0"/>
              <a:t>Reviews and Comments</a:t>
            </a:r>
            <a:endParaRPr lang="en-SG" sz="4000" dirty="0"/>
          </a:p>
        </p:txBody>
      </p:sp>
      <p:sp>
        <p:nvSpPr>
          <p:cNvPr id="5" name="Content Placeholder 4">
            <a:extLst>
              <a:ext uri="{FF2B5EF4-FFF2-40B4-BE49-F238E27FC236}">
                <a16:creationId xmlns:a16="http://schemas.microsoft.com/office/drawing/2014/main" id="{16D45D30-9B3F-4673-B5A2-8E5489F8B48F}"/>
              </a:ext>
            </a:extLst>
          </p:cNvPr>
          <p:cNvSpPr>
            <a:spLocks noGrp="1"/>
          </p:cNvSpPr>
          <p:nvPr>
            <p:ph idx="1"/>
          </p:nvPr>
        </p:nvSpPr>
        <p:spPr/>
        <p:txBody>
          <a:bodyPr>
            <a:normAutofit fontScale="85000" lnSpcReduction="20000"/>
          </a:bodyPr>
          <a:lstStyle/>
          <a:p>
            <a:r>
              <a:rPr lang="en-US" dirty="0"/>
              <a:t>In the course of the previous 15 lectures, we have discussed some basic ideas, concepts and theories of Buddhist logical reasoning as well as the brief history that those related ideas and theories developed; </a:t>
            </a:r>
          </a:p>
          <a:p>
            <a:r>
              <a:rPr lang="en-US" dirty="0"/>
              <a:t>At the beginning, it might be a little bit difficult for you to grasp those somewhat new ideas and how those ideas can be constructed to form a proper Buddhist inference; by now, however, it would be quite essay; otherwise, just review the relevant part of the course materials so that you would be familiar with the main ideas of Buddhist logical method;</a:t>
            </a:r>
          </a:p>
          <a:p>
            <a:r>
              <a:rPr lang="en-US" dirty="0"/>
              <a:t>In this last lecture, we shall review what we have discussed during the previous classes; since we have a reviewing and reading week for every 3 weeks, we shall instead review only the most important ideas and theories of Buddhist logic;</a:t>
            </a:r>
            <a:endParaRPr lang="en-SG" dirty="0"/>
          </a:p>
        </p:txBody>
      </p:sp>
    </p:spTree>
    <p:extLst>
      <p:ext uri="{BB962C8B-B14F-4D97-AF65-F5344CB8AC3E}">
        <p14:creationId xmlns:p14="http://schemas.microsoft.com/office/powerpoint/2010/main" val="736260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DCC5E-27B8-4B41-976D-26EB44799839}"/>
              </a:ext>
            </a:extLst>
          </p:cNvPr>
          <p:cNvSpPr>
            <a:spLocks noGrp="1"/>
          </p:cNvSpPr>
          <p:nvPr>
            <p:ph type="title"/>
          </p:nvPr>
        </p:nvSpPr>
        <p:spPr/>
        <p:txBody>
          <a:bodyPr/>
          <a:lstStyle/>
          <a:p>
            <a:r>
              <a:rPr lang="en-SG" i="1" dirty="0" err="1"/>
              <a:t>Trairupya</a:t>
            </a:r>
            <a:r>
              <a:rPr lang="en-SG" dirty="0"/>
              <a:t>: three aspect of </a:t>
            </a:r>
            <a:r>
              <a:rPr lang="en-SG" i="1" dirty="0" err="1"/>
              <a:t>hetu</a:t>
            </a:r>
            <a:endParaRPr lang="en-SG" i="1" dirty="0"/>
          </a:p>
        </p:txBody>
      </p:sp>
      <p:sp>
        <p:nvSpPr>
          <p:cNvPr id="3" name="Content Placeholder 2">
            <a:extLst>
              <a:ext uri="{FF2B5EF4-FFF2-40B4-BE49-F238E27FC236}">
                <a16:creationId xmlns:a16="http://schemas.microsoft.com/office/drawing/2014/main" id="{3EBCD8A0-DDB7-4CB0-8F3D-683954407429}"/>
              </a:ext>
            </a:extLst>
          </p:cNvPr>
          <p:cNvSpPr>
            <a:spLocks noGrp="1"/>
          </p:cNvSpPr>
          <p:nvPr>
            <p:ph idx="1"/>
          </p:nvPr>
        </p:nvSpPr>
        <p:spPr/>
        <p:txBody>
          <a:bodyPr>
            <a:normAutofit fontScale="85000" lnSpcReduction="20000"/>
          </a:bodyPr>
          <a:lstStyle/>
          <a:p>
            <a:r>
              <a:rPr lang="en-SG" dirty="0"/>
              <a:t>As we mentioned, in order to verify the validity of an inference, </a:t>
            </a:r>
            <a:r>
              <a:rPr lang="en-SG" dirty="0" err="1"/>
              <a:t>Dignaga</a:t>
            </a:r>
            <a:r>
              <a:rPr lang="en-SG" dirty="0"/>
              <a:t> and </a:t>
            </a:r>
            <a:r>
              <a:rPr lang="en-SG" dirty="0" err="1"/>
              <a:t>Dharmakirti</a:t>
            </a:r>
            <a:r>
              <a:rPr lang="en-SG" dirty="0"/>
              <a:t> developed the theory of </a:t>
            </a:r>
            <a:r>
              <a:rPr lang="en-SG" i="1" dirty="0" err="1"/>
              <a:t>trairupya</a:t>
            </a:r>
            <a:r>
              <a:rPr lang="en-SG" dirty="0"/>
              <a:t>: three conditions of the </a:t>
            </a:r>
            <a:r>
              <a:rPr lang="en-SG" i="1" dirty="0" err="1"/>
              <a:t>hetu</a:t>
            </a:r>
            <a:r>
              <a:rPr lang="en-SG" dirty="0"/>
              <a:t>;</a:t>
            </a:r>
          </a:p>
          <a:p>
            <a:r>
              <a:rPr lang="en-SG" i="1" dirty="0" err="1"/>
              <a:t>Vyapti</a:t>
            </a:r>
            <a:r>
              <a:rPr lang="en-SG" dirty="0"/>
              <a:t>: this term means </a:t>
            </a:r>
            <a:r>
              <a:rPr lang="en-SG" i="1" dirty="0"/>
              <a:t>pervasion</a:t>
            </a:r>
            <a:r>
              <a:rPr lang="en-SG" dirty="0"/>
              <a:t>, which intends to establish a relationship between the thesis and its reason or sign; as we mentioned, by the time of </a:t>
            </a:r>
            <a:r>
              <a:rPr lang="en-SG" dirty="0" err="1"/>
              <a:t>Vasubandhu</a:t>
            </a:r>
            <a:r>
              <a:rPr lang="en-SG" dirty="0"/>
              <a:t>, the importance of a pervading relationship between the thesis or property of the subject and its </a:t>
            </a:r>
            <a:r>
              <a:rPr lang="en-SG" i="1" dirty="0" err="1"/>
              <a:t>hetu</a:t>
            </a:r>
            <a:r>
              <a:rPr lang="en-SG" i="1" dirty="0"/>
              <a:t> </a:t>
            </a:r>
            <a:r>
              <a:rPr lang="en-SG" dirty="0"/>
              <a:t>was already noticed; for instance, </a:t>
            </a:r>
            <a:r>
              <a:rPr lang="en-SG" dirty="0" err="1"/>
              <a:t>Vasubandhu</a:t>
            </a:r>
            <a:r>
              <a:rPr lang="en-SG" dirty="0"/>
              <a:t> discussed in detail about the </a:t>
            </a:r>
            <a:r>
              <a:rPr lang="en-SG" i="1" dirty="0"/>
              <a:t>invariable concomitance</a:t>
            </a:r>
            <a:r>
              <a:rPr lang="en-SG" dirty="0"/>
              <a:t>, which basically was same as the term </a:t>
            </a:r>
            <a:r>
              <a:rPr lang="en-SG" i="1" dirty="0" err="1"/>
              <a:t>vyapt</a:t>
            </a:r>
            <a:r>
              <a:rPr lang="en-SG" dirty="0" err="1"/>
              <a:t>i</a:t>
            </a:r>
            <a:r>
              <a:rPr lang="en-SG" dirty="0"/>
              <a:t> entails; </a:t>
            </a:r>
          </a:p>
          <a:p>
            <a:r>
              <a:rPr lang="en-SG" i="1" dirty="0" err="1"/>
              <a:t>Sapaksa</a:t>
            </a:r>
            <a:r>
              <a:rPr lang="en-SG" dirty="0"/>
              <a:t>: or the presence of the sign/mark in the similar example; the opposite of the </a:t>
            </a:r>
            <a:r>
              <a:rPr lang="en-SG" i="1" dirty="0" err="1"/>
              <a:t>sapaksa</a:t>
            </a:r>
            <a:r>
              <a:rPr lang="en-SG" dirty="0"/>
              <a:t> is </a:t>
            </a:r>
            <a:r>
              <a:rPr lang="en-SG" i="1" dirty="0" err="1"/>
              <a:t>asapaksa</a:t>
            </a:r>
            <a:r>
              <a:rPr lang="en-SG" dirty="0"/>
              <a:t> or </a:t>
            </a:r>
            <a:r>
              <a:rPr lang="en-SG" i="1" dirty="0" err="1"/>
              <a:t>vipaksa</a:t>
            </a:r>
            <a:r>
              <a:rPr lang="en-SG" dirty="0"/>
              <a:t>, which means that the mark must be absent in the dissimilar example;</a:t>
            </a:r>
          </a:p>
        </p:txBody>
      </p:sp>
    </p:spTree>
    <p:extLst>
      <p:ext uri="{BB962C8B-B14F-4D97-AF65-F5344CB8AC3E}">
        <p14:creationId xmlns:p14="http://schemas.microsoft.com/office/powerpoint/2010/main" val="776444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ABDF0-AFE5-4D6A-AE69-692683F04AAE}"/>
              </a:ext>
            </a:extLst>
          </p:cNvPr>
          <p:cNvSpPr>
            <a:spLocks noGrp="1"/>
          </p:cNvSpPr>
          <p:nvPr>
            <p:ph type="title"/>
          </p:nvPr>
        </p:nvSpPr>
        <p:spPr/>
        <p:txBody>
          <a:bodyPr/>
          <a:lstStyle/>
          <a:p>
            <a:r>
              <a:rPr lang="en-SG" dirty="0"/>
              <a:t>Example </a:t>
            </a:r>
            <a:r>
              <a:rPr lang="en-SG" sz="3600" dirty="0"/>
              <a:t>and the analysis of </a:t>
            </a:r>
            <a:r>
              <a:rPr lang="en-SG" sz="3600" i="1" dirty="0" err="1"/>
              <a:t>trairupya</a:t>
            </a:r>
            <a:endParaRPr lang="en-SG" sz="3600" i="1" dirty="0"/>
          </a:p>
        </p:txBody>
      </p:sp>
      <p:sp>
        <p:nvSpPr>
          <p:cNvPr id="3" name="Content Placeholder 2">
            <a:extLst>
              <a:ext uri="{FF2B5EF4-FFF2-40B4-BE49-F238E27FC236}">
                <a16:creationId xmlns:a16="http://schemas.microsoft.com/office/drawing/2014/main" id="{9B5A9281-91AF-4877-B505-923292B2ED75}"/>
              </a:ext>
            </a:extLst>
          </p:cNvPr>
          <p:cNvSpPr>
            <a:spLocks noGrp="1"/>
          </p:cNvSpPr>
          <p:nvPr>
            <p:ph idx="1"/>
          </p:nvPr>
        </p:nvSpPr>
        <p:spPr/>
        <p:txBody>
          <a:bodyPr>
            <a:normAutofit fontScale="70000" lnSpcReduction="20000"/>
          </a:bodyPr>
          <a:lstStyle/>
          <a:p>
            <a:r>
              <a:rPr lang="en-SG" dirty="0"/>
              <a:t>Thesis: sound is impermanent</a:t>
            </a:r>
          </a:p>
          <a:p>
            <a:r>
              <a:rPr lang="en-SG" dirty="0"/>
              <a:t>Reason/mark/sign: because it is produced;</a:t>
            </a:r>
          </a:p>
          <a:p>
            <a:r>
              <a:rPr lang="en-SG" dirty="0"/>
              <a:t>Example</a:t>
            </a:r>
            <a:r>
              <a:rPr lang="en-US" altLang="zh-CN" dirty="0"/>
              <a:t>s: like a pot, unlike the sky;</a:t>
            </a:r>
          </a:p>
          <a:p>
            <a:r>
              <a:rPr lang="en-US" dirty="0"/>
              <a:t>In the above classical example, the </a:t>
            </a:r>
            <a:r>
              <a:rPr lang="en-US" i="1" dirty="0" err="1"/>
              <a:t>trairupya</a:t>
            </a:r>
            <a:r>
              <a:rPr lang="en-US" dirty="0"/>
              <a:t> is apparently identifiable;</a:t>
            </a:r>
          </a:p>
          <a:p>
            <a:r>
              <a:rPr lang="en-US" i="1" dirty="0" err="1"/>
              <a:t>Vyapti</a:t>
            </a:r>
            <a:r>
              <a:rPr lang="en-US" dirty="0"/>
              <a:t>: there must be a pervading relationship between impermanent and produced-ness; in other word, whatever is produced is also impermanent; because sound is produced, it must be impermanent; of course here we are proving the argument according to Buddhist theory of dependent co-arising;</a:t>
            </a:r>
          </a:p>
          <a:p>
            <a:r>
              <a:rPr lang="en-US" i="1" dirty="0" err="1"/>
              <a:t>Sapaksa</a:t>
            </a:r>
            <a:r>
              <a:rPr lang="en-US" dirty="0"/>
              <a:t>: like in a similar example of a pot, which is produced by a potter, and therefore is impermanent; in a different example, </a:t>
            </a:r>
            <a:r>
              <a:rPr lang="en-US" i="1" dirty="0" err="1"/>
              <a:t>vipaksa</a:t>
            </a:r>
            <a:r>
              <a:rPr lang="en-US" dirty="0"/>
              <a:t>, unlike the sky, which is not produced and therefore permanent; of course here we again talked about Buddhist theory, which is different from bible or other opinions that advocate an original creator of the world;</a:t>
            </a:r>
            <a:endParaRPr lang="en-SG" dirty="0"/>
          </a:p>
        </p:txBody>
      </p:sp>
    </p:spTree>
    <p:extLst>
      <p:ext uri="{BB962C8B-B14F-4D97-AF65-F5344CB8AC3E}">
        <p14:creationId xmlns:p14="http://schemas.microsoft.com/office/powerpoint/2010/main" val="2976168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7A9C0-005B-437C-B59B-22B2D0CEC76D}"/>
              </a:ext>
            </a:extLst>
          </p:cNvPr>
          <p:cNvSpPr>
            <a:spLocks noGrp="1"/>
          </p:cNvSpPr>
          <p:nvPr>
            <p:ph type="title"/>
          </p:nvPr>
        </p:nvSpPr>
        <p:spPr/>
        <p:txBody>
          <a:bodyPr/>
          <a:lstStyle/>
          <a:p>
            <a:r>
              <a:rPr lang="en-SG" dirty="0"/>
              <a:t>Studies and further developments</a:t>
            </a:r>
          </a:p>
        </p:txBody>
      </p:sp>
      <p:sp>
        <p:nvSpPr>
          <p:cNvPr id="3" name="Content Placeholder 2">
            <a:extLst>
              <a:ext uri="{FF2B5EF4-FFF2-40B4-BE49-F238E27FC236}">
                <a16:creationId xmlns:a16="http://schemas.microsoft.com/office/drawing/2014/main" id="{90E62909-112E-42FC-8E45-7840475A5289}"/>
              </a:ext>
            </a:extLst>
          </p:cNvPr>
          <p:cNvSpPr>
            <a:spLocks noGrp="1"/>
          </p:cNvSpPr>
          <p:nvPr>
            <p:ph idx="1"/>
          </p:nvPr>
        </p:nvSpPr>
        <p:spPr/>
        <p:txBody>
          <a:bodyPr>
            <a:normAutofit fontScale="77500" lnSpcReduction="20000"/>
          </a:bodyPr>
          <a:lstStyle/>
          <a:p>
            <a:r>
              <a:rPr lang="en-SG" dirty="0"/>
              <a:t>As we have mentioned, Buddhist logical reasoning developed quite quickly after </a:t>
            </a:r>
            <a:r>
              <a:rPr lang="en-SG" dirty="0" err="1"/>
              <a:t>Asanga</a:t>
            </a:r>
            <a:r>
              <a:rPr lang="en-SG" dirty="0"/>
              <a:t> and </a:t>
            </a:r>
            <a:r>
              <a:rPr lang="en-SG" dirty="0" err="1"/>
              <a:t>Vasubandhu</a:t>
            </a:r>
            <a:r>
              <a:rPr lang="en-SG" dirty="0"/>
              <a:t>, but after </a:t>
            </a:r>
            <a:r>
              <a:rPr lang="en-SG" dirty="0" err="1"/>
              <a:t>Dharmakirti</a:t>
            </a:r>
            <a:r>
              <a:rPr lang="en-SG" dirty="0"/>
              <a:t>, some of the original ideas were already invented so most works thereafter were commentarial works or further studies; also, almost at the same time, Buddhist logical method was transmitted to other regions along the spread of Buddhism itself;</a:t>
            </a:r>
          </a:p>
          <a:p>
            <a:r>
              <a:rPr lang="en-SG" dirty="0"/>
              <a:t>Perhaps due to the lack of interest, Buddhist logical method was not very much eagerly studies by the most Buddhist traditions, although in Tibetan monastic tradition, it has been kept alive throughout the ages;</a:t>
            </a:r>
          </a:p>
          <a:p>
            <a:r>
              <a:rPr lang="en-SG" dirty="0"/>
              <a:t>In modern time, because of the comparative approach to the studies of logical systems of the world, Buddhist logical method has been also studied; as a result, now we have a much better understanding of Buddhist logical method; at least in terms of reading materials, the literature is quite extensive;</a:t>
            </a:r>
          </a:p>
        </p:txBody>
      </p:sp>
    </p:spTree>
    <p:extLst>
      <p:ext uri="{BB962C8B-B14F-4D97-AF65-F5344CB8AC3E}">
        <p14:creationId xmlns:p14="http://schemas.microsoft.com/office/powerpoint/2010/main" val="2097234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4200-C991-4769-8D5A-26D4B1946577}"/>
              </a:ext>
            </a:extLst>
          </p:cNvPr>
          <p:cNvSpPr>
            <a:spLocks noGrp="1"/>
          </p:cNvSpPr>
          <p:nvPr>
            <p:ph type="title"/>
          </p:nvPr>
        </p:nvSpPr>
        <p:spPr/>
        <p:txBody>
          <a:bodyPr/>
          <a:lstStyle/>
          <a:p>
            <a:r>
              <a:rPr lang="en-SG" dirty="0"/>
              <a:t>Summaries</a:t>
            </a:r>
          </a:p>
        </p:txBody>
      </p:sp>
      <p:sp>
        <p:nvSpPr>
          <p:cNvPr id="3" name="Content Placeholder 2">
            <a:extLst>
              <a:ext uri="{FF2B5EF4-FFF2-40B4-BE49-F238E27FC236}">
                <a16:creationId xmlns:a16="http://schemas.microsoft.com/office/drawing/2014/main" id="{D87A6053-6621-4DF1-B05E-130DF4FE3834}"/>
              </a:ext>
            </a:extLst>
          </p:cNvPr>
          <p:cNvSpPr>
            <a:spLocks noGrp="1"/>
          </p:cNvSpPr>
          <p:nvPr>
            <p:ph idx="1"/>
          </p:nvPr>
        </p:nvSpPr>
        <p:spPr/>
        <p:txBody>
          <a:bodyPr>
            <a:normAutofit fontScale="85000" lnSpcReduction="10000"/>
          </a:bodyPr>
          <a:lstStyle/>
          <a:p>
            <a:r>
              <a:rPr lang="en-SG" dirty="0"/>
              <a:t>This should be the last active lecture of our course, and although we have reviewed some important ideas and theories of Buddhist logical reasoning, please read other relevant course materials as well as the textbooks and the references whenever necessary;</a:t>
            </a:r>
          </a:p>
          <a:p>
            <a:r>
              <a:rPr lang="en-SG" dirty="0"/>
              <a:t>As for the final exam, it is quite simple and straightforward: just complete the first part – </a:t>
            </a:r>
            <a:r>
              <a:rPr lang="en-SG" b="1" i="1" u="sng" dirty="0"/>
              <a:t>filling in the gaps</a:t>
            </a:r>
            <a:r>
              <a:rPr lang="en-SG" dirty="0"/>
              <a:t>, and then </a:t>
            </a:r>
            <a:r>
              <a:rPr lang="en-SG" b="1" i="1" u="sng" dirty="0"/>
              <a:t>write a short essay according to the requirements</a:t>
            </a:r>
            <a:r>
              <a:rPr lang="en-SG" dirty="0"/>
              <a:t>; please remember to submit it according to the timetable; </a:t>
            </a:r>
          </a:p>
          <a:p>
            <a:r>
              <a:rPr lang="en-SG" b="1" i="1" dirty="0"/>
              <a:t>Any questions, of course, just let me know;</a:t>
            </a:r>
          </a:p>
          <a:p>
            <a:r>
              <a:rPr lang="en-SG" dirty="0"/>
              <a:t>And finally, good luck to you for whatever you are doing for the next month and all the exams that you are going to take; do your best and everything should be fine!</a:t>
            </a:r>
          </a:p>
        </p:txBody>
      </p:sp>
    </p:spTree>
    <p:extLst>
      <p:ext uri="{BB962C8B-B14F-4D97-AF65-F5344CB8AC3E}">
        <p14:creationId xmlns:p14="http://schemas.microsoft.com/office/powerpoint/2010/main" val="1599342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0E1C4-BE01-418F-8990-919CEE650D60}"/>
              </a:ext>
            </a:extLst>
          </p:cNvPr>
          <p:cNvSpPr>
            <a:spLocks noGrp="1"/>
          </p:cNvSpPr>
          <p:nvPr>
            <p:ph type="title"/>
          </p:nvPr>
        </p:nvSpPr>
        <p:spPr/>
        <p:txBody>
          <a:bodyPr/>
          <a:lstStyle/>
          <a:p>
            <a:r>
              <a:rPr lang="en-SG" dirty="0"/>
              <a:t>The brief history</a:t>
            </a:r>
          </a:p>
        </p:txBody>
      </p:sp>
      <p:sp>
        <p:nvSpPr>
          <p:cNvPr id="3" name="Content Placeholder 2">
            <a:extLst>
              <a:ext uri="{FF2B5EF4-FFF2-40B4-BE49-F238E27FC236}">
                <a16:creationId xmlns:a16="http://schemas.microsoft.com/office/drawing/2014/main" id="{71EFEC4D-CD87-4A74-B329-15A463AEB7DD}"/>
              </a:ext>
            </a:extLst>
          </p:cNvPr>
          <p:cNvSpPr>
            <a:spLocks noGrp="1"/>
          </p:cNvSpPr>
          <p:nvPr>
            <p:ph idx="1"/>
          </p:nvPr>
        </p:nvSpPr>
        <p:spPr/>
        <p:txBody>
          <a:bodyPr>
            <a:normAutofit fontScale="77500" lnSpcReduction="20000"/>
          </a:bodyPr>
          <a:lstStyle/>
          <a:p>
            <a:r>
              <a:rPr lang="en-SG" dirty="0"/>
              <a:t>First of all, it is always helpful to remember the historical background: Buddhism, Buddhist logical reasoning as well as the developmental history of Buddhist logical methods should be understood against the historical backdrops and intellectual contexts of ancient India;</a:t>
            </a:r>
          </a:p>
          <a:p>
            <a:r>
              <a:rPr lang="en-SG" dirty="0"/>
              <a:t>So it should be remembered that although logical reasoning might be one of the necessary tools that the Buddha used to convey his messages to his audience, there is no much explicit evidence to suggest that logical method was well developed at the time of the Buddha;</a:t>
            </a:r>
          </a:p>
          <a:p>
            <a:r>
              <a:rPr lang="en-SG" dirty="0"/>
              <a:t>It is generally assumed that the founder of Nyaya logical reasoning, Gautama </a:t>
            </a:r>
            <a:r>
              <a:rPr lang="en-SG" dirty="0" err="1"/>
              <a:t>Aksapada</a:t>
            </a:r>
            <a:r>
              <a:rPr lang="en-SG" dirty="0"/>
              <a:t>, was living before the time of the Buddha, such an assumption seems to be unlikely; however, it must be noted that the traditional 5-membered logical reasoning had been developed by the Nyaya philosophers; </a:t>
            </a:r>
          </a:p>
        </p:txBody>
      </p:sp>
    </p:spTree>
    <p:extLst>
      <p:ext uri="{BB962C8B-B14F-4D97-AF65-F5344CB8AC3E}">
        <p14:creationId xmlns:p14="http://schemas.microsoft.com/office/powerpoint/2010/main" val="1437444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CE02A-8034-4DDD-A2A5-5F587D13EAF8}"/>
              </a:ext>
            </a:extLst>
          </p:cNvPr>
          <p:cNvSpPr>
            <a:spLocks noGrp="1"/>
          </p:cNvSpPr>
          <p:nvPr>
            <p:ph type="title"/>
          </p:nvPr>
        </p:nvSpPr>
        <p:spPr/>
        <p:txBody>
          <a:bodyPr>
            <a:normAutofit/>
          </a:bodyPr>
          <a:lstStyle/>
          <a:p>
            <a:r>
              <a:rPr lang="en-SG" sz="3600" dirty="0"/>
              <a:t>Beginning of Buddhist logical reasoning</a:t>
            </a:r>
          </a:p>
        </p:txBody>
      </p:sp>
      <p:sp>
        <p:nvSpPr>
          <p:cNvPr id="3" name="Content Placeholder 2">
            <a:extLst>
              <a:ext uri="{FF2B5EF4-FFF2-40B4-BE49-F238E27FC236}">
                <a16:creationId xmlns:a16="http://schemas.microsoft.com/office/drawing/2014/main" id="{D08F1831-1557-482F-A5B2-C886CE8EFFC0}"/>
              </a:ext>
            </a:extLst>
          </p:cNvPr>
          <p:cNvSpPr>
            <a:spLocks noGrp="1"/>
          </p:cNvSpPr>
          <p:nvPr>
            <p:ph idx="1"/>
          </p:nvPr>
        </p:nvSpPr>
        <p:spPr/>
        <p:txBody>
          <a:bodyPr>
            <a:normAutofit fontScale="77500" lnSpcReduction="20000"/>
          </a:bodyPr>
          <a:lstStyle/>
          <a:p>
            <a:r>
              <a:rPr lang="en-SG" dirty="0"/>
              <a:t>As we have mentioned, although Nagarjuna was famous for his debating skills, in particular his </a:t>
            </a:r>
            <a:r>
              <a:rPr lang="en-SG" i="1" dirty="0"/>
              <a:t>dialectical</a:t>
            </a:r>
            <a:r>
              <a:rPr lang="en-SG" dirty="0"/>
              <a:t> method, it is again unlikely that he developed Buddhist logical method any further; in fact, some of his treatises are indeed related to debating skills, although in those treatises he is more critical of the traditional Nyaya methods rather than developing them; </a:t>
            </a:r>
          </a:p>
          <a:p>
            <a:r>
              <a:rPr lang="en-SG" dirty="0"/>
              <a:t>It is probably true that it was </a:t>
            </a:r>
            <a:r>
              <a:rPr lang="en-SG" dirty="0" err="1"/>
              <a:t>Asanga</a:t>
            </a:r>
            <a:r>
              <a:rPr lang="en-SG" dirty="0"/>
              <a:t> who actually introduced the famous 5-membered Nyaya logical method into Buddhist tradition; or put it the other way, it was during his time that the method was accepted in Buddhist philosophical tradition; also, it might be true that his brother, </a:t>
            </a:r>
            <a:r>
              <a:rPr lang="en-SG" dirty="0" err="1"/>
              <a:t>Vasubandhu</a:t>
            </a:r>
            <a:r>
              <a:rPr lang="en-SG" dirty="0"/>
              <a:t>, who produced the first important and independent Buddhist logical treatise; in that treatise he dropped the last two members of the traditional method, which may have inspired his pupil </a:t>
            </a:r>
            <a:r>
              <a:rPr lang="en-SG" dirty="0" err="1"/>
              <a:t>Dignaga</a:t>
            </a:r>
            <a:r>
              <a:rPr lang="en-SG" dirty="0"/>
              <a:t> to formulate the 3-membered Buddhist logical reasoning; </a:t>
            </a:r>
          </a:p>
        </p:txBody>
      </p:sp>
    </p:spTree>
    <p:extLst>
      <p:ext uri="{BB962C8B-B14F-4D97-AF65-F5344CB8AC3E}">
        <p14:creationId xmlns:p14="http://schemas.microsoft.com/office/powerpoint/2010/main" val="4125260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5E617-CEC9-48B4-9D29-40184D77AC63}"/>
              </a:ext>
            </a:extLst>
          </p:cNvPr>
          <p:cNvSpPr>
            <a:spLocks noGrp="1"/>
          </p:cNvSpPr>
          <p:nvPr>
            <p:ph type="title"/>
          </p:nvPr>
        </p:nvSpPr>
        <p:spPr/>
        <p:txBody>
          <a:bodyPr/>
          <a:lstStyle/>
          <a:p>
            <a:r>
              <a:rPr lang="en-SG" dirty="0"/>
              <a:t>Foundation </a:t>
            </a:r>
            <a:r>
              <a:rPr lang="en-SG" sz="3200" dirty="0"/>
              <a:t>of Buddhist logic reasoning</a:t>
            </a:r>
          </a:p>
        </p:txBody>
      </p:sp>
      <p:sp>
        <p:nvSpPr>
          <p:cNvPr id="3" name="Content Placeholder 2">
            <a:extLst>
              <a:ext uri="{FF2B5EF4-FFF2-40B4-BE49-F238E27FC236}">
                <a16:creationId xmlns:a16="http://schemas.microsoft.com/office/drawing/2014/main" id="{AA7B5837-4F58-4F6B-A8E7-0BCED7E1B192}"/>
              </a:ext>
            </a:extLst>
          </p:cNvPr>
          <p:cNvSpPr>
            <a:spLocks noGrp="1"/>
          </p:cNvSpPr>
          <p:nvPr>
            <p:ph idx="1"/>
          </p:nvPr>
        </p:nvSpPr>
        <p:spPr/>
        <p:txBody>
          <a:bodyPr>
            <a:normAutofit fontScale="77500" lnSpcReduction="20000"/>
          </a:bodyPr>
          <a:lstStyle/>
          <a:p>
            <a:r>
              <a:rPr lang="en-SG" dirty="0"/>
              <a:t>We have mentioned that </a:t>
            </a:r>
            <a:r>
              <a:rPr lang="en-SG" dirty="0" err="1"/>
              <a:t>Asanga</a:t>
            </a:r>
            <a:r>
              <a:rPr lang="en-SG" dirty="0"/>
              <a:t> and </a:t>
            </a:r>
            <a:r>
              <a:rPr lang="en-SG" dirty="0" err="1"/>
              <a:t>Vasubandhu</a:t>
            </a:r>
            <a:r>
              <a:rPr lang="en-SG" dirty="0"/>
              <a:t>, the two brothers integrated the traditional Indian logical reasoning to the Buddhist philosophical tradition and therefore started the Buddhist logical method;</a:t>
            </a:r>
          </a:p>
          <a:p>
            <a:r>
              <a:rPr lang="en-SG" dirty="0"/>
              <a:t>At the same time, by the time of </a:t>
            </a:r>
            <a:r>
              <a:rPr lang="en-SG" dirty="0" err="1"/>
              <a:t>Vasubandhu</a:t>
            </a:r>
            <a:r>
              <a:rPr lang="en-SG" dirty="0"/>
              <a:t>, he seemed to have already started to make some changes in Buddhist logical method, such as reducing the last two members from the 5-membered logical method; furthermore, he clarified the second member/element – </a:t>
            </a:r>
            <a:r>
              <a:rPr lang="en-SG" i="1" dirty="0"/>
              <a:t>justification</a:t>
            </a:r>
            <a:r>
              <a:rPr lang="en-SG" dirty="0"/>
              <a:t> – of the logical inference, and even mentioned the importance of </a:t>
            </a:r>
            <a:r>
              <a:rPr lang="en-SG" i="1" dirty="0"/>
              <a:t>invariable concomitance</a:t>
            </a:r>
            <a:r>
              <a:rPr lang="en-SG" dirty="0"/>
              <a:t>, which was later integrated into the theory of </a:t>
            </a:r>
            <a:r>
              <a:rPr lang="en-SG" i="1" dirty="0" err="1"/>
              <a:t>vyapti</a:t>
            </a:r>
            <a:r>
              <a:rPr lang="en-SG" dirty="0"/>
              <a:t> – </a:t>
            </a:r>
            <a:r>
              <a:rPr lang="en-SG" i="1" dirty="0"/>
              <a:t>pervasion</a:t>
            </a:r>
            <a:r>
              <a:rPr lang="en-SG" dirty="0"/>
              <a:t>; those developments were scattered but important nonetheless;</a:t>
            </a:r>
          </a:p>
          <a:p>
            <a:r>
              <a:rPr lang="en-SG" dirty="0"/>
              <a:t>So you should remember that the development between the beginning and the foundation of Buddhist logical method took place almost </a:t>
            </a:r>
            <a:r>
              <a:rPr lang="en-SG" dirty="0" err="1"/>
              <a:t>semultenously</a:t>
            </a:r>
            <a:r>
              <a:rPr lang="en-SG" dirty="0"/>
              <a:t>;</a:t>
            </a:r>
          </a:p>
        </p:txBody>
      </p:sp>
    </p:spTree>
    <p:extLst>
      <p:ext uri="{BB962C8B-B14F-4D97-AF65-F5344CB8AC3E}">
        <p14:creationId xmlns:p14="http://schemas.microsoft.com/office/powerpoint/2010/main" val="398336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4C131-3FB7-4D3F-82FE-6ECD46CF7CE2}"/>
              </a:ext>
            </a:extLst>
          </p:cNvPr>
          <p:cNvSpPr>
            <a:spLocks noGrp="1"/>
          </p:cNvSpPr>
          <p:nvPr>
            <p:ph type="title"/>
          </p:nvPr>
        </p:nvSpPr>
        <p:spPr/>
        <p:txBody>
          <a:bodyPr/>
          <a:lstStyle/>
          <a:p>
            <a:r>
              <a:rPr lang="en-SG" dirty="0"/>
              <a:t>Foundation and systematization</a:t>
            </a:r>
          </a:p>
        </p:txBody>
      </p:sp>
      <p:sp>
        <p:nvSpPr>
          <p:cNvPr id="3" name="Content Placeholder 2">
            <a:extLst>
              <a:ext uri="{FF2B5EF4-FFF2-40B4-BE49-F238E27FC236}">
                <a16:creationId xmlns:a16="http://schemas.microsoft.com/office/drawing/2014/main" id="{085EA655-B8F9-4116-871B-ABA9BA24DC84}"/>
              </a:ext>
            </a:extLst>
          </p:cNvPr>
          <p:cNvSpPr>
            <a:spLocks noGrp="1"/>
          </p:cNvSpPr>
          <p:nvPr>
            <p:ph idx="1"/>
          </p:nvPr>
        </p:nvSpPr>
        <p:spPr/>
        <p:txBody>
          <a:bodyPr>
            <a:normAutofit fontScale="77500" lnSpcReduction="20000"/>
          </a:bodyPr>
          <a:lstStyle/>
          <a:p>
            <a:r>
              <a:rPr lang="en-SG" dirty="0"/>
              <a:t>It is generally suggested, perhaps to some extent true, that </a:t>
            </a:r>
            <a:r>
              <a:rPr lang="en-SG" dirty="0" err="1"/>
              <a:t>Dignaga</a:t>
            </a:r>
            <a:r>
              <a:rPr lang="en-SG" dirty="0"/>
              <a:t> was the founder and the one who have systematized Buddhist logical method; but as we have discussed, on the one hand, the importance of </a:t>
            </a:r>
            <a:r>
              <a:rPr lang="en-SG" dirty="0" err="1"/>
              <a:t>Dignaga’s</a:t>
            </a:r>
            <a:r>
              <a:rPr lang="en-SG" dirty="0"/>
              <a:t> role should not be underestimated, for many of the important theories, such as </a:t>
            </a:r>
            <a:r>
              <a:rPr lang="en-SG" i="1" dirty="0" err="1"/>
              <a:t>trairupya</a:t>
            </a:r>
            <a:r>
              <a:rPr lang="en-SG" dirty="0"/>
              <a:t> and </a:t>
            </a:r>
            <a:r>
              <a:rPr lang="en-SG" i="1" dirty="0" err="1"/>
              <a:t>vyapti</a:t>
            </a:r>
            <a:r>
              <a:rPr lang="en-SG" dirty="0"/>
              <a:t>, were clarified by him, while at the same all the important theories or concepts before were integrated during his time, again largely due to his efforts; </a:t>
            </a:r>
          </a:p>
          <a:p>
            <a:r>
              <a:rPr lang="en-SG" dirty="0"/>
              <a:t>But because he was living during a time that the ideas of Buddhist logical reasoning had been introduced, studied, debated and revised, many of those ideas might have been invented or formulated by others, either his predecessors or his contemporaries; so while apricating </a:t>
            </a:r>
            <a:r>
              <a:rPr lang="en-SG" dirty="0" err="1"/>
              <a:t>Dignaga</a:t>
            </a:r>
            <a:r>
              <a:rPr lang="en-SG" dirty="0"/>
              <a:t> as the founder and the systematiser of Buddhist logical method, we should not fail to credit other important philosophers and their contributions based on which </a:t>
            </a:r>
            <a:r>
              <a:rPr lang="en-SG" dirty="0" err="1"/>
              <a:t>Dignaga</a:t>
            </a:r>
            <a:r>
              <a:rPr lang="en-SG" dirty="0"/>
              <a:t> was able to build the foundation of Buddhist logical system;</a:t>
            </a:r>
          </a:p>
        </p:txBody>
      </p:sp>
    </p:spTree>
    <p:extLst>
      <p:ext uri="{BB962C8B-B14F-4D97-AF65-F5344CB8AC3E}">
        <p14:creationId xmlns:p14="http://schemas.microsoft.com/office/powerpoint/2010/main" val="3137958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3F918-82FD-4826-99EA-C36C8BFA86F0}"/>
              </a:ext>
            </a:extLst>
          </p:cNvPr>
          <p:cNvSpPr>
            <a:spLocks noGrp="1"/>
          </p:cNvSpPr>
          <p:nvPr>
            <p:ph type="title"/>
          </p:nvPr>
        </p:nvSpPr>
        <p:spPr/>
        <p:txBody>
          <a:bodyPr/>
          <a:lstStyle/>
          <a:p>
            <a:r>
              <a:rPr lang="en-SG" dirty="0" err="1"/>
              <a:t>Dignaga-Dharmakirti</a:t>
            </a:r>
            <a:r>
              <a:rPr lang="en-SG" dirty="0"/>
              <a:t> School</a:t>
            </a:r>
          </a:p>
        </p:txBody>
      </p:sp>
      <p:sp>
        <p:nvSpPr>
          <p:cNvPr id="3" name="Content Placeholder 2">
            <a:extLst>
              <a:ext uri="{FF2B5EF4-FFF2-40B4-BE49-F238E27FC236}">
                <a16:creationId xmlns:a16="http://schemas.microsoft.com/office/drawing/2014/main" id="{9C918AC8-F990-4687-8DFC-AF4CD204B7FC}"/>
              </a:ext>
            </a:extLst>
          </p:cNvPr>
          <p:cNvSpPr>
            <a:spLocks noGrp="1"/>
          </p:cNvSpPr>
          <p:nvPr>
            <p:ph idx="1"/>
          </p:nvPr>
        </p:nvSpPr>
        <p:spPr/>
        <p:txBody>
          <a:bodyPr>
            <a:normAutofit fontScale="77500" lnSpcReduction="20000"/>
          </a:bodyPr>
          <a:lstStyle/>
          <a:p>
            <a:r>
              <a:rPr lang="en-SG" dirty="0"/>
              <a:t>Although sometimes known as </a:t>
            </a:r>
            <a:r>
              <a:rPr lang="en-SG" dirty="0" err="1"/>
              <a:t>Dignaga-Dharmakirti</a:t>
            </a:r>
            <a:r>
              <a:rPr lang="en-SG" dirty="0"/>
              <a:t> School, this is only a convenient nomenclature rather than a established school; however, because those two philosophers transformed Buddhist as well as Indian philosophical tradition by bringing together logical reasoning and epistemology as a unified system, both logical method and studies of knowledge – epistemology were very much advanced; so in that regard, those two philosophers should be studied under the same system – logico-epistemology;</a:t>
            </a:r>
          </a:p>
          <a:p>
            <a:r>
              <a:rPr lang="en-SG" dirty="0"/>
              <a:t>In terms of Buddhist logical method, while </a:t>
            </a:r>
            <a:r>
              <a:rPr lang="en-SG" dirty="0" err="1"/>
              <a:t>Dignaga’s</a:t>
            </a:r>
            <a:r>
              <a:rPr lang="en-SG" dirty="0"/>
              <a:t> role was more of a integrator and a systematiser, </a:t>
            </a:r>
            <a:r>
              <a:rPr lang="en-SG" dirty="0" err="1"/>
              <a:t>Dharmakirti</a:t>
            </a:r>
            <a:r>
              <a:rPr lang="en-SG" dirty="0"/>
              <a:t> further systematized the Buddhist logical system advanced by </a:t>
            </a:r>
            <a:r>
              <a:rPr lang="en-SG" dirty="0" err="1"/>
              <a:t>Dignaga</a:t>
            </a:r>
            <a:r>
              <a:rPr lang="en-SG" dirty="0"/>
              <a:t> by refining and revising all the unclear concepts and theories; </a:t>
            </a:r>
          </a:p>
          <a:p>
            <a:r>
              <a:rPr lang="en-SG" dirty="0"/>
              <a:t>So perhaps Scherbatsky was right by arranging his book of </a:t>
            </a:r>
            <a:r>
              <a:rPr lang="en-SG" i="1" dirty="0"/>
              <a:t>Buddhist Logic</a:t>
            </a:r>
            <a:r>
              <a:rPr lang="en-SG" dirty="0"/>
              <a:t> almost exclusively based on the insights and developments of </a:t>
            </a:r>
            <a:r>
              <a:rPr lang="en-SG" dirty="0" err="1"/>
              <a:t>Dignaga</a:t>
            </a:r>
            <a:r>
              <a:rPr lang="en-SG" dirty="0"/>
              <a:t> and </a:t>
            </a:r>
            <a:r>
              <a:rPr lang="en-SG" dirty="0" err="1"/>
              <a:t>Dharmakirt</a:t>
            </a:r>
            <a:r>
              <a:rPr lang="en-SG" dirty="0"/>
              <a:t>;</a:t>
            </a:r>
          </a:p>
        </p:txBody>
      </p:sp>
    </p:spTree>
    <p:extLst>
      <p:ext uri="{BB962C8B-B14F-4D97-AF65-F5344CB8AC3E}">
        <p14:creationId xmlns:p14="http://schemas.microsoft.com/office/powerpoint/2010/main" val="3690271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114A3-7F59-4E62-964D-D3B216263169}"/>
              </a:ext>
            </a:extLst>
          </p:cNvPr>
          <p:cNvSpPr>
            <a:spLocks noGrp="1"/>
          </p:cNvSpPr>
          <p:nvPr>
            <p:ph type="title"/>
          </p:nvPr>
        </p:nvSpPr>
        <p:spPr/>
        <p:txBody>
          <a:bodyPr/>
          <a:lstStyle/>
          <a:p>
            <a:r>
              <a:rPr lang="en-SG" dirty="0"/>
              <a:t>Buddhist </a:t>
            </a:r>
            <a:r>
              <a:rPr lang="en-SG" sz="4000" dirty="0"/>
              <a:t>logical method: inference</a:t>
            </a:r>
          </a:p>
        </p:txBody>
      </p:sp>
      <p:sp>
        <p:nvSpPr>
          <p:cNvPr id="3" name="Content Placeholder 2">
            <a:extLst>
              <a:ext uri="{FF2B5EF4-FFF2-40B4-BE49-F238E27FC236}">
                <a16:creationId xmlns:a16="http://schemas.microsoft.com/office/drawing/2014/main" id="{436C2A22-7877-492E-8FC1-418AB97DE868}"/>
              </a:ext>
            </a:extLst>
          </p:cNvPr>
          <p:cNvSpPr>
            <a:spLocks noGrp="1"/>
          </p:cNvSpPr>
          <p:nvPr>
            <p:ph idx="1"/>
          </p:nvPr>
        </p:nvSpPr>
        <p:spPr/>
        <p:txBody>
          <a:bodyPr>
            <a:normAutofit fontScale="77500" lnSpcReduction="20000"/>
          </a:bodyPr>
          <a:lstStyle/>
          <a:p>
            <a:r>
              <a:rPr lang="en-US" dirty="0"/>
              <a:t>From the discussions during the relevant lectures, we mentioned that by the time of </a:t>
            </a:r>
            <a:r>
              <a:rPr lang="en-US" dirty="0" err="1"/>
              <a:t>Asanga</a:t>
            </a:r>
            <a:r>
              <a:rPr lang="en-US" dirty="0"/>
              <a:t>, the traditional Indian logical reasoning – the 5-membered method was introduced and apparently accepted in Buddhist philosophical tradition; almost simultaneously, the 5-membered method was replaced by the revised version of the 3-membered method, probably initiated by </a:t>
            </a:r>
            <a:r>
              <a:rPr lang="en-US" dirty="0" err="1"/>
              <a:t>Vasubandhu</a:t>
            </a:r>
            <a:r>
              <a:rPr lang="en-US" dirty="0"/>
              <a:t>; because </a:t>
            </a:r>
            <a:r>
              <a:rPr lang="en-US" dirty="0" err="1"/>
              <a:t>Vasubandhu</a:t>
            </a:r>
            <a:r>
              <a:rPr lang="en-US" dirty="0"/>
              <a:t> was a renewed Buddhist philosopher, the 3-membered method was developed further by his pupil </a:t>
            </a:r>
            <a:r>
              <a:rPr lang="en-US" dirty="0" err="1"/>
              <a:t>Dignaga</a:t>
            </a:r>
            <a:r>
              <a:rPr lang="en-US" dirty="0"/>
              <a:t> and therefore was the basic structure of Buddhist logical method;</a:t>
            </a:r>
          </a:p>
          <a:p>
            <a:r>
              <a:rPr lang="en-US" dirty="0"/>
              <a:t>By the time of </a:t>
            </a:r>
            <a:r>
              <a:rPr lang="en-US" dirty="0" err="1"/>
              <a:t>Dignaga</a:t>
            </a:r>
            <a:r>
              <a:rPr lang="en-US" dirty="0"/>
              <a:t>, he started to clarify the different means of knowledge, and the </a:t>
            </a:r>
            <a:r>
              <a:rPr lang="en-US" i="1" dirty="0" err="1"/>
              <a:t>anum</a:t>
            </a:r>
            <a:r>
              <a:rPr lang="en-US" i="1" dirty="0" err="1">
                <a:latin typeface="Times New Roman" panose="02020603050405020304" pitchFamily="18" charset="0"/>
                <a:cs typeface="Times New Roman" panose="02020603050405020304" pitchFamily="18" charset="0"/>
              </a:rPr>
              <a:t>ā</a:t>
            </a:r>
            <a:r>
              <a:rPr lang="en-US" i="1" dirty="0" err="1"/>
              <a:t>na</a:t>
            </a:r>
            <a:r>
              <a:rPr lang="en-US" dirty="0"/>
              <a:t> or </a:t>
            </a:r>
            <a:r>
              <a:rPr lang="en-US" i="1" dirty="0"/>
              <a:t>inference</a:t>
            </a:r>
            <a:r>
              <a:rPr lang="en-US" dirty="0"/>
              <a:t>, was further singled out as the most important means of knowledge; although we have mentioned that the method of Buddhist inference and the syllogism can be viewed in a comparative perspective, we should also notice the differences;</a:t>
            </a:r>
            <a:endParaRPr lang="en-SG" dirty="0"/>
          </a:p>
        </p:txBody>
      </p:sp>
    </p:spTree>
    <p:extLst>
      <p:ext uri="{BB962C8B-B14F-4D97-AF65-F5344CB8AC3E}">
        <p14:creationId xmlns:p14="http://schemas.microsoft.com/office/powerpoint/2010/main" val="1667299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9CB18-8DFF-4EB9-8131-A8B878F34236}"/>
              </a:ext>
            </a:extLst>
          </p:cNvPr>
          <p:cNvSpPr>
            <a:spLocks noGrp="1"/>
          </p:cNvSpPr>
          <p:nvPr>
            <p:ph type="title"/>
          </p:nvPr>
        </p:nvSpPr>
        <p:spPr/>
        <p:txBody>
          <a:bodyPr/>
          <a:lstStyle/>
          <a:p>
            <a:r>
              <a:rPr lang="en-US" dirty="0"/>
              <a:t>Buddhist </a:t>
            </a:r>
            <a:r>
              <a:rPr lang="en-US" i="1" dirty="0"/>
              <a:t>inference</a:t>
            </a:r>
            <a:r>
              <a:rPr lang="en-US" dirty="0"/>
              <a:t>: method</a:t>
            </a:r>
            <a:endParaRPr lang="en-SG" dirty="0"/>
          </a:p>
        </p:txBody>
      </p:sp>
      <p:sp>
        <p:nvSpPr>
          <p:cNvPr id="3" name="Content Placeholder 2">
            <a:extLst>
              <a:ext uri="{FF2B5EF4-FFF2-40B4-BE49-F238E27FC236}">
                <a16:creationId xmlns:a16="http://schemas.microsoft.com/office/drawing/2014/main" id="{EBFEBA33-E424-4DF1-8BFF-05F888192C4C}"/>
              </a:ext>
            </a:extLst>
          </p:cNvPr>
          <p:cNvSpPr>
            <a:spLocks noGrp="1"/>
          </p:cNvSpPr>
          <p:nvPr>
            <p:ph idx="1"/>
          </p:nvPr>
        </p:nvSpPr>
        <p:spPr/>
        <p:txBody>
          <a:bodyPr>
            <a:normAutofit fontScale="77500" lnSpcReduction="20000"/>
          </a:bodyPr>
          <a:lstStyle/>
          <a:p>
            <a:r>
              <a:rPr lang="en-US" dirty="0"/>
              <a:t>Because of the 3-membered inference, Buddhist logical method is concise but also effective:</a:t>
            </a:r>
          </a:p>
          <a:p>
            <a:r>
              <a:rPr lang="en-US" dirty="0"/>
              <a:t>i.e., Thesis: there should be a fire in the mountain</a:t>
            </a:r>
          </a:p>
          <a:p>
            <a:r>
              <a:rPr lang="en-US" dirty="0"/>
              <a:t>Reason/mark/sign: because there is some smoke – sign or mark –  which indicates the existence of fire; [to support this line of argument, </a:t>
            </a:r>
            <a:r>
              <a:rPr lang="en-US" dirty="0" err="1"/>
              <a:t>Vasubandhu</a:t>
            </a:r>
            <a:r>
              <a:rPr lang="en-US" dirty="0"/>
              <a:t> clarified the issue by using the concept of invariable concomitance; in other words, the property – possession of fire – of the subject – mountain in the thesis, and the mark/sign/reason should be existent concomitantly]</a:t>
            </a:r>
          </a:p>
          <a:p>
            <a:r>
              <a:rPr lang="en-US" dirty="0"/>
              <a:t>Examples: like in a kitchen (where fire and smoke exist concomitantly), but unlike in a pond (where neither fire nor smoke exist); [as you should remember, the examples are divided into similar and dissimilar examples]</a:t>
            </a:r>
          </a:p>
          <a:p>
            <a:r>
              <a:rPr lang="en-US" dirty="0"/>
              <a:t>From the above explanations, we can see that Buddhist inferential method is concise but effective;</a:t>
            </a:r>
            <a:endParaRPr lang="en-SG" dirty="0"/>
          </a:p>
        </p:txBody>
      </p:sp>
    </p:spTree>
    <p:extLst>
      <p:ext uri="{BB962C8B-B14F-4D97-AF65-F5344CB8AC3E}">
        <p14:creationId xmlns:p14="http://schemas.microsoft.com/office/powerpoint/2010/main" val="3960340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64084-0123-4BE1-9D63-C1CC9ED26AF5}"/>
              </a:ext>
            </a:extLst>
          </p:cNvPr>
          <p:cNvSpPr>
            <a:spLocks noGrp="1"/>
          </p:cNvSpPr>
          <p:nvPr>
            <p:ph type="title"/>
          </p:nvPr>
        </p:nvSpPr>
        <p:spPr/>
        <p:txBody>
          <a:bodyPr/>
          <a:lstStyle/>
          <a:p>
            <a:r>
              <a:rPr lang="en-US" dirty="0"/>
              <a:t>Clarifications </a:t>
            </a:r>
            <a:r>
              <a:rPr lang="en-US" sz="2800" dirty="0"/>
              <a:t>of </a:t>
            </a:r>
            <a:r>
              <a:rPr lang="en-US" sz="2800" dirty="0" err="1"/>
              <a:t>Dignaga</a:t>
            </a:r>
            <a:r>
              <a:rPr lang="en-US" sz="2800" dirty="0"/>
              <a:t> and </a:t>
            </a:r>
            <a:r>
              <a:rPr lang="en-US" sz="2800" dirty="0" err="1"/>
              <a:t>Dharmakirti</a:t>
            </a:r>
            <a:endParaRPr lang="en-SG" sz="2800" dirty="0"/>
          </a:p>
        </p:txBody>
      </p:sp>
      <p:sp>
        <p:nvSpPr>
          <p:cNvPr id="3" name="Content Placeholder 2">
            <a:extLst>
              <a:ext uri="{FF2B5EF4-FFF2-40B4-BE49-F238E27FC236}">
                <a16:creationId xmlns:a16="http://schemas.microsoft.com/office/drawing/2014/main" id="{9F0BE917-3D40-484C-8D79-6DF7782A7E8F}"/>
              </a:ext>
            </a:extLst>
          </p:cNvPr>
          <p:cNvSpPr>
            <a:spLocks noGrp="1"/>
          </p:cNvSpPr>
          <p:nvPr>
            <p:ph idx="1"/>
          </p:nvPr>
        </p:nvSpPr>
        <p:spPr/>
        <p:txBody>
          <a:bodyPr>
            <a:normAutofit fontScale="77500" lnSpcReduction="20000"/>
          </a:bodyPr>
          <a:lstStyle/>
          <a:p>
            <a:r>
              <a:rPr lang="en-US" dirty="0"/>
              <a:t>But for </a:t>
            </a:r>
            <a:r>
              <a:rPr lang="en-US" dirty="0" err="1"/>
              <a:t>Dignaga</a:t>
            </a:r>
            <a:r>
              <a:rPr lang="en-US" dirty="0"/>
              <a:t> and </a:t>
            </a:r>
            <a:r>
              <a:rPr lang="en-US" dirty="0" err="1"/>
              <a:t>Dharmakirti</a:t>
            </a:r>
            <a:r>
              <a:rPr lang="en-US" dirty="0"/>
              <a:t>, there must be certain rules or stipulations that can be applied to more general case beyond some specific examples; so the theories of </a:t>
            </a:r>
            <a:r>
              <a:rPr lang="en-US" i="1" dirty="0" err="1"/>
              <a:t>vyapti</a:t>
            </a:r>
            <a:r>
              <a:rPr lang="en-US" dirty="0"/>
              <a:t>, </a:t>
            </a:r>
            <a:r>
              <a:rPr lang="en-US" i="1" dirty="0" err="1"/>
              <a:t>trairupya</a:t>
            </a:r>
            <a:r>
              <a:rPr lang="en-US" dirty="0"/>
              <a:t> and the </a:t>
            </a:r>
            <a:r>
              <a:rPr lang="en-US" i="1" dirty="0" err="1"/>
              <a:t>hetucakra</a:t>
            </a:r>
            <a:r>
              <a:rPr lang="en-US" dirty="0"/>
              <a:t> had been invented, debated and then clarified;</a:t>
            </a:r>
          </a:p>
          <a:p>
            <a:r>
              <a:rPr lang="en-US" dirty="0"/>
              <a:t>So here, those three theories are very important if you really want to understand how Buddhist logical method works and how an inference can be said as to whether valid or not; </a:t>
            </a:r>
          </a:p>
          <a:p>
            <a:r>
              <a:rPr lang="en-US" dirty="0"/>
              <a:t>But before we reviewing those important theories, it should be pointed out that although </a:t>
            </a:r>
            <a:r>
              <a:rPr lang="en-US" dirty="0" err="1"/>
              <a:t>Dignaga</a:t>
            </a:r>
            <a:r>
              <a:rPr lang="en-US" dirty="0"/>
              <a:t> was indeed a very original thinker and his contributions to Buddhist logical method were very great, many of his innovations were in need of further clarifications or explanations; so we may remember </a:t>
            </a:r>
            <a:r>
              <a:rPr lang="en-US" dirty="0" err="1"/>
              <a:t>Dignaga</a:t>
            </a:r>
            <a:r>
              <a:rPr lang="en-US" dirty="0"/>
              <a:t> as the founder of Buddhist logical method, such an honor should be shared with </a:t>
            </a:r>
            <a:r>
              <a:rPr lang="en-US" dirty="0" err="1"/>
              <a:t>Dharmakirti</a:t>
            </a:r>
            <a:r>
              <a:rPr lang="en-US" dirty="0"/>
              <a:t> – the most talented pupil of </a:t>
            </a:r>
            <a:r>
              <a:rPr lang="en-US" dirty="0" err="1"/>
              <a:t>Dignaga’s</a:t>
            </a:r>
            <a:r>
              <a:rPr lang="en-US" dirty="0"/>
              <a:t> pupil – </a:t>
            </a:r>
            <a:r>
              <a:rPr lang="en-US" dirty="0" err="1"/>
              <a:t>Isvarasena</a:t>
            </a:r>
            <a:r>
              <a:rPr lang="en-US" dirty="0"/>
              <a:t>;</a:t>
            </a:r>
          </a:p>
          <a:p>
            <a:endParaRPr lang="en-SG" dirty="0"/>
          </a:p>
        </p:txBody>
      </p:sp>
    </p:spTree>
    <p:extLst>
      <p:ext uri="{BB962C8B-B14F-4D97-AF65-F5344CB8AC3E}">
        <p14:creationId xmlns:p14="http://schemas.microsoft.com/office/powerpoint/2010/main" val="41433486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1222</TotalTime>
  <Words>2028</Words>
  <Application>Microsoft Office PowerPoint</Application>
  <PresentationFormat>On-screen Show (4:3)</PresentationFormat>
  <Paragraphs>55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Lecture 16: Reviews and Comments</vt:lpstr>
      <vt:lpstr>The brief history</vt:lpstr>
      <vt:lpstr>Beginning of Buddhist logical reasoning</vt:lpstr>
      <vt:lpstr>Foundation of Buddhist logic reasoning</vt:lpstr>
      <vt:lpstr>Foundation and systematization</vt:lpstr>
      <vt:lpstr>Dignaga-Dharmakirti School</vt:lpstr>
      <vt:lpstr>Buddhist logical method: inference</vt:lpstr>
      <vt:lpstr>Buddhist inference: method</vt:lpstr>
      <vt:lpstr>Clarifications of Dignaga and Dharmakirti</vt:lpstr>
      <vt:lpstr>Trairupya: three aspect of hetu</vt:lpstr>
      <vt:lpstr>Example and the analysis of trairupya</vt:lpstr>
      <vt:lpstr>Studies and further developments</vt:lpstr>
      <vt:lpstr>Summaries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50</cp:revision>
  <dcterms:created xsi:type="dcterms:W3CDTF">2020-12-08T01:09:59Z</dcterms:created>
  <dcterms:modified xsi:type="dcterms:W3CDTF">2020-12-09T08:29:30Z</dcterms:modified>
</cp:coreProperties>
</file>