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3756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7208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842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2109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0753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3945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34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2338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3698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1621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4924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6AA7-8284-4F5E-B426-D0E36FEE5343}" type="datetimeFigureOut">
              <a:rPr lang="en-SG" smtClean="0"/>
              <a:t>2/12/2020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E04FC-6661-494B-917C-8DD1D9EC1AE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721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69E80A-6E0C-4ECF-A925-7FB41079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第十五课：</a:t>
            </a:r>
            <a:r>
              <a:rPr lang="zh-CN" altLang="en-US" sz="3600" dirty="0"/>
              <a:t>总复习</a:t>
            </a:r>
            <a:r>
              <a:rPr lang="en-US" altLang="zh-CN" sz="3600" dirty="0"/>
              <a:t>-</a:t>
            </a:r>
            <a:r>
              <a:rPr lang="zh-CN" altLang="en-US" sz="3600" dirty="0"/>
              <a:t>总结</a:t>
            </a:r>
            <a:r>
              <a:rPr lang="en-US" altLang="zh-CN" sz="3600" dirty="0"/>
              <a:t>-</a:t>
            </a:r>
            <a:r>
              <a:rPr lang="zh-CN" altLang="en-US" sz="3600" dirty="0"/>
              <a:t>期末考试</a:t>
            </a:r>
            <a:endParaRPr lang="en-SG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03C4CD-0FF7-49A9-B7DC-64F4C7C13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写作课前三分之一，也就是第十课之前，如果说写作不可以学，或者是写作没有什么技巧，那基本是废话；因为所有的写作，都是可以学习而且需要学习的；</a:t>
            </a:r>
            <a:endParaRPr lang="en-SG" altLang="zh-CN" dirty="0"/>
          </a:p>
          <a:p>
            <a:r>
              <a:rPr lang="zh-CN" altLang="en-US" dirty="0"/>
              <a:t>当然，有一种说法是说一个人如果已经是而立之年却还没有进入状态，就不要学习写诗歌；因为诗歌是年轻人的创作，诗歌需要灵感和浪漫；但大家都知道，诗歌也需要韵律，特别是华文古诗，平仄格律是最起码的知识和技巧；这个估计天才，也需要先学习；</a:t>
            </a:r>
            <a:endParaRPr lang="en-SG" altLang="zh-CN" dirty="0"/>
          </a:p>
          <a:p>
            <a:r>
              <a:rPr lang="zh-CN" altLang="en-US" dirty="0"/>
              <a:t>所以说，前面我们一再强调写作的一些技巧，特别是学术论文的写作技巧，从阅读，选题到具体的写作，都要心里有数 </a:t>
            </a:r>
            <a:r>
              <a:rPr lang="en-US" altLang="zh-CN" dirty="0"/>
              <a:t>– </a:t>
            </a:r>
            <a:r>
              <a:rPr lang="zh-CN" altLang="en-US" dirty="0"/>
              <a:t>学习和练习；</a:t>
            </a:r>
            <a:endParaRPr lang="en-SG" altLang="zh-CN" dirty="0"/>
          </a:p>
          <a:p>
            <a:r>
              <a:rPr lang="zh-CN" altLang="en-US" dirty="0"/>
              <a:t>但如果课程上到三分之二还在谈理论，那也不是很靠谱；就算是具体的技术性层面，比如“脚注”、“尾注”或论文格式等，在课程进行到三分之二后，应该是习惯成自然，随手拈来；换句话说，这个阶段开始，写作课就不要过分的强调理论，而是要具体的操作和一再的练习；特别是上两节课提到的修改和编辑，是练习的重点；</a:t>
            </a:r>
            <a:endParaRPr lang="en-SG" altLang="zh-CN" dirty="0"/>
          </a:p>
          <a:p>
            <a:r>
              <a:rPr lang="zh-CN" altLang="en-US" dirty="0"/>
              <a:t>本节课，我们重新梳理写作的重点；为了不再重复，本节复习课只强调重点；具体的操作，按照这几个月练习的方式即可；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44333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B6AFD-0A9C-49C3-B63A-59486462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修改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BB1D1-E801-49CC-9427-F5A0A7BBA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修改分为两个阶段，第一个阶段就是边写边修改，从句子到段落再到章节；第二阶段就是初稿确定后通篇的修改；</a:t>
            </a:r>
            <a:endParaRPr lang="en-SG" altLang="zh-CN" dirty="0"/>
          </a:p>
          <a:p>
            <a:r>
              <a:rPr lang="zh-CN" altLang="en-US" dirty="0"/>
              <a:t>第一阶段的修改，尽量多写一些自己的想法，但不要删除资料；因为有些观点开始觉得不行，但过段时间可能就有不一样的看法，特别是写作和研究进行的时候，可能会有不同的观点和感觉；</a:t>
            </a:r>
            <a:endParaRPr lang="en-SG" altLang="zh-CN" dirty="0"/>
          </a:p>
          <a:p>
            <a:r>
              <a:rPr lang="zh-CN" altLang="en-US" dirty="0"/>
              <a:t>第二阶段的修改，也可以细化为两个层次；第一层次的修改，可以围绕着核心章节对观点进行观点和内容进行修改，让自己的论述和论证更加清楚明了，完全的符合逻辑；</a:t>
            </a:r>
            <a:endParaRPr lang="en-SG" altLang="zh-CN" dirty="0"/>
          </a:p>
          <a:p>
            <a:r>
              <a:rPr lang="zh-CN" altLang="en-US" dirty="0"/>
              <a:t>第二层次的修改，可以对句子、段落和章节的表达方式，也就是文字方面的表述进行修改；一方面，不要有病句等影响阅读的地方；</a:t>
            </a:r>
            <a:endParaRPr lang="en-SG" altLang="zh-CN" dirty="0"/>
          </a:p>
          <a:p>
            <a:r>
              <a:rPr lang="zh-CN" altLang="en-US" dirty="0"/>
              <a:t>另一方面，可以适当的润色自己的文字，使得表述方面不但清楚明了，而且提升文字的可读性和流畅程度；当然，文字是否特别流畅，是次要的；观点表达是否准确清楚，才是主要的层面，这是修改的时候需要特别留意的；</a:t>
            </a:r>
            <a:endParaRPr lang="en-SG" altLang="zh-CN" dirty="0"/>
          </a:p>
        </p:txBody>
      </p:sp>
    </p:spTree>
    <p:extLst>
      <p:ext uri="{BB962C8B-B14F-4D97-AF65-F5344CB8AC3E}">
        <p14:creationId xmlns:p14="http://schemas.microsoft.com/office/powerpoint/2010/main" val="2374943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734EE-02DB-413C-AFFC-6CB4EB45F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编辑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B8528-48FB-4E14-AA08-78548F3EA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早前提到，编辑类似修改，但编辑的时候，所要编辑的论文的内容基本已经到位，也就是类似对“二稿”或“三稿”的编辑；因为编辑的时候，只是对论文的表达方式，论文的具体布局和论文的结构做进一步的调整；使得其更加的完美；过多的修改和调整，在修改的阶段需要完成；</a:t>
            </a:r>
            <a:endParaRPr lang="en-SG" altLang="zh-CN" dirty="0"/>
          </a:p>
          <a:p>
            <a:r>
              <a:rPr lang="zh-CN" altLang="en-US" dirty="0"/>
              <a:t>另外，编辑的任务就是让自己的论文的外观 </a:t>
            </a:r>
            <a:r>
              <a:rPr lang="en-US" altLang="zh-CN" dirty="0"/>
              <a:t>– </a:t>
            </a:r>
            <a:r>
              <a:rPr lang="en-US" altLang="zh-CN" i="1" dirty="0"/>
              <a:t>presentation</a:t>
            </a:r>
            <a:r>
              <a:rPr lang="en-US" altLang="zh-CN" dirty="0"/>
              <a:t> – </a:t>
            </a:r>
            <a:r>
              <a:rPr lang="zh-CN" altLang="en-US" dirty="0"/>
              <a:t>看起来规范、协调而且标准；因此，编辑阶段可以和写作同步进程，也可以和修改同步进行；但编辑，基本上是类似装修；因此，不要留太多的任务给编辑阶段；</a:t>
            </a:r>
            <a:endParaRPr lang="en-SG" altLang="zh-CN" dirty="0"/>
          </a:p>
          <a:p>
            <a:r>
              <a:rPr lang="zh-CN" altLang="en-US" dirty="0"/>
              <a:t>最后，编辑的时候，涉及到论文的外观，一定要让自己的论文在风格、结构和布局方面统一、标准并且完整；尽管外观是最后才编辑，但外观是一篇文章的形象；外观留给人的印象，却是最直观和最直接的“第一印象”；编辑的任务，也类似为自己的文章进行公关宣传 </a:t>
            </a:r>
            <a:r>
              <a:rPr lang="en-US" altLang="zh-CN" dirty="0"/>
              <a:t>– </a:t>
            </a:r>
            <a:r>
              <a:rPr lang="zh-CN" altLang="en-US" dirty="0"/>
              <a:t>在外观层面先说服别人阅读和认真对待自己的论文；</a:t>
            </a:r>
            <a:endParaRPr lang="en-SG" altLang="zh-CN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66082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95BA6-2587-4BDA-BC31-D09187D9F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定稿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589E3-B02B-4FB7-8C5C-39BEAC0DD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定稿顾名思义，就是可以提交的论文；因此，定稿就是修改、再修改并且最终编辑后的“</a:t>
            </a:r>
            <a:r>
              <a:rPr lang="zh-CN" altLang="en-US" u="sng" dirty="0"/>
              <a:t>正式论文</a:t>
            </a:r>
            <a:r>
              <a:rPr lang="zh-CN" altLang="en-US" dirty="0"/>
              <a:t>”；</a:t>
            </a:r>
            <a:endParaRPr lang="en-SG" altLang="zh-CN" dirty="0"/>
          </a:p>
          <a:p>
            <a:r>
              <a:rPr lang="zh-CN" altLang="en-US" dirty="0"/>
              <a:t>定稿在自己尽心尽力的层面而言，是自己认为最好的“版本”；也就是对自己的修改和编辑感到完全的满意，可以成为提交的版本；</a:t>
            </a:r>
            <a:endParaRPr lang="en-SG" altLang="zh-CN" dirty="0"/>
          </a:p>
          <a:p>
            <a:r>
              <a:rPr lang="zh-CN" altLang="en-US" dirty="0"/>
              <a:t>其次，定稿，要在结构和风格上标准、统一、符合学校或相关的要求；这一点很重要，不管自己如何主观看待自己的“定稿”，具体的标准和相关的要求是客观需要，没有“假如”或“但是”等商榷的余地；特别是在外观上，从简单的布局、结构，再到每一个脚注或尾注，以及参考文献的排列，都需按照要求进行并完成；</a:t>
            </a:r>
            <a:endParaRPr lang="en-SG" altLang="zh-CN" dirty="0"/>
          </a:p>
          <a:p>
            <a:r>
              <a:rPr lang="zh-CN" altLang="en-US" dirty="0"/>
              <a:t>还有一点，“定稿”完成后，就暂时放一边；过一两天后，再阅读几遍，完全确认在观点、文字表述和各个层面没有任何不满意的地方之后，就可以成为最后的“版本”；</a:t>
            </a:r>
            <a:endParaRPr lang="en-SG" altLang="zh-CN" dirty="0"/>
          </a:p>
          <a:p>
            <a:r>
              <a:rPr lang="zh-CN" altLang="en-US" dirty="0"/>
              <a:t>然后再最后细读一遍，也就是审阅“定稿”，为最后的打印做准备；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86419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D554F-0C7E-4B51-A1C5-F221A0DBB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审阅和打印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5AC08-BC0B-4D78-91F8-A3A2962CE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审稿类似编辑，但其实是最后的审阅 </a:t>
            </a:r>
            <a:r>
              <a:rPr lang="en-US" altLang="zh-CN" dirty="0"/>
              <a:t>– </a:t>
            </a:r>
            <a:r>
              <a:rPr lang="en-US" altLang="zh-CN" i="1" dirty="0"/>
              <a:t>proofreading</a:t>
            </a:r>
            <a:r>
              <a:rPr lang="zh-CN" altLang="en-US" dirty="0"/>
              <a:t>；也就是最后的检查，确定没有任何的问题，特别是在风格上是否统一，是否还有偶尔的一个错别字等；</a:t>
            </a:r>
            <a:endParaRPr lang="en-SG" altLang="zh-CN" dirty="0"/>
          </a:p>
          <a:p>
            <a:r>
              <a:rPr lang="zh-CN" altLang="en-US" dirty="0"/>
              <a:t>审阅的时候，注意如下的问题：</a:t>
            </a:r>
            <a:endParaRPr lang="en-SG" altLang="zh-CN" dirty="0"/>
          </a:p>
          <a:p>
            <a:r>
              <a:rPr lang="zh-CN" altLang="en-US" dirty="0"/>
              <a:t>审阅是排除问题，不是修改或编辑；所以，审阅的时候，是</a:t>
            </a:r>
            <a:r>
              <a:rPr lang="zh-CN" altLang="en-US" i="1" u="sng" dirty="0"/>
              <a:t>确定</a:t>
            </a:r>
            <a:r>
              <a:rPr lang="zh-CN" altLang="en-US" dirty="0"/>
              <a:t>找不到问题；如果有，就“排除” </a:t>
            </a:r>
            <a:r>
              <a:rPr lang="en-US" altLang="zh-CN" dirty="0"/>
              <a:t>– </a:t>
            </a:r>
            <a:r>
              <a:rPr lang="zh-CN" altLang="en-US" dirty="0"/>
              <a:t>修改这些问题；</a:t>
            </a:r>
            <a:endParaRPr lang="en-SG" altLang="zh-CN" dirty="0"/>
          </a:p>
          <a:p>
            <a:r>
              <a:rPr lang="zh-CN" altLang="en-US" dirty="0"/>
              <a:t>阅读论文目录，确保章节、页码等任何的细节都是风格统一；</a:t>
            </a:r>
            <a:endParaRPr lang="en-SG" altLang="zh-CN" dirty="0"/>
          </a:p>
          <a:p>
            <a:r>
              <a:rPr lang="zh-CN" altLang="en-US" dirty="0"/>
              <a:t>审阅的时候，一字一句的阅读自己的论文，不要放过任何一个细节，甚至标点；</a:t>
            </a:r>
            <a:endParaRPr lang="en-SG" altLang="zh-CN" dirty="0"/>
          </a:p>
          <a:p>
            <a:r>
              <a:rPr lang="zh-CN" altLang="en-US" dirty="0"/>
              <a:t>认真阅读每一个脚注或尾注，确保字体、字码、行距等细节完全一致，符合标准和要求；</a:t>
            </a:r>
            <a:endParaRPr lang="en-SG" altLang="zh-CN" dirty="0"/>
          </a:p>
          <a:p>
            <a:r>
              <a:rPr lang="zh-CN" altLang="en-US" dirty="0"/>
              <a:t>认真阅读“参考书目”及其排列，确保所有的细节都是按照相关规定而完成的；</a:t>
            </a:r>
            <a:endParaRPr lang="en-SG" altLang="zh-CN" dirty="0"/>
          </a:p>
          <a:p>
            <a:r>
              <a:rPr lang="zh-CN" altLang="en-US" dirty="0"/>
              <a:t>审阅的时候，确保不需要有任何的改动，甚至调整一两个段落等小问题；这些问题，都必须在定稿的阶段就已经解决；</a:t>
            </a:r>
            <a:endParaRPr lang="en-SG" altLang="zh-CN" dirty="0"/>
          </a:p>
          <a:p>
            <a:endParaRPr lang="en-SG" altLang="zh-CN" dirty="0"/>
          </a:p>
        </p:txBody>
      </p:sp>
    </p:spTree>
    <p:extLst>
      <p:ext uri="{BB962C8B-B14F-4D97-AF65-F5344CB8AC3E}">
        <p14:creationId xmlns:p14="http://schemas.microsoft.com/office/powerpoint/2010/main" val="2072596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F6CDF-131F-47E3-86B1-337029FDD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温馨提醒：期末考试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5521F-914E-4D44-9CA3-B34CCF84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我们的写作课程本节课结束，这是最后一节课；这样大家从下周一开始会有一个月的时间写作最后一次作业，算是期末考试；</a:t>
            </a:r>
            <a:endParaRPr lang="en-SG" altLang="zh-CN" dirty="0"/>
          </a:p>
          <a:p>
            <a:r>
              <a:rPr lang="zh-CN" altLang="en-US" dirty="0"/>
              <a:t>请注意一下要求：</a:t>
            </a:r>
            <a:endParaRPr lang="en-SG" altLang="zh-CN" dirty="0"/>
          </a:p>
          <a:p>
            <a:r>
              <a:rPr lang="zh-CN" altLang="en-US" dirty="0"/>
              <a:t>因为是写作课，期末考试也是练习写作，按照“命题”（写作题目）和具体的要求写作即可；</a:t>
            </a:r>
            <a:endParaRPr lang="en-SG" altLang="zh-CN" dirty="0"/>
          </a:p>
          <a:p>
            <a:r>
              <a:rPr lang="zh-CN" altLang="en-US"/>
              <a:t>期</a:t>
            </a:r>
            <a:r>
              <a:rPr lang="zh-CN" altLang="en-US" dirty="0"/>
              <a:t>末写作练习是命题论文，没必要也不需要自立门户，以所要求的</a:t>
            </a:r>
            <a:r>
              <a:rPr lang="zh-CN" altLang="en-US" u="sng" dirty="0"/>
              <a:t>题目</a:t>
            </a:r>
            <a:r>
              <a:rPr lang="zh-CN" altLang="en-US" dirty="0"/>
              <a:t>写论文即可；</a:t>
            </a:r>
            <a:endParaRPr lang="en-SG" altLang="zh-CN" dirty="0"/>
          </a:p>
          <a:p>
            <a:r>
              <a:rPr lang="zh-CN" altLang="en-US" dirty="0"/>
              <a:t>很少看到大家用标准的参考和引用等风格，请以</a:t>
            </a:r>
            <a:r>
              <a:rPr lang="en-US" altLang="zh-CN" dirty="0"/>
              <a:t>《</a:t>
            </a:r>
            <a:r>
              <a:rPr lang="zh-CN" altLang="en-US" dirty="0"/>
              <a:t>研究生手册</a:t>
            </a:r>
            <a:r>
              <a:rPr lang="en-US" altLang="zh-CN" dirty="0"/>
              <a:t>》</a:t>
            </a:r>
            <a:r>
              <a:rPr lang="zh-CN" altLang="en-US" dirty="0"/>
              <a:t>中的示范和要求为准，引用和参考资料。</a:t>
            </a:r>
            <a:endParaRPr lang="en-SG" altLang="zh-CN" dirty="0"/>
          </a:p>
          <a:p>
            <a:r>
              <a:rPr lang="zh-CN" altLang="en-US" dirty="0"/>
              <a:t>在论文的结构方面，也是以</a:t>
            </a:r>
            <a:r>
              <a:rPr lang="en-US" altLang="zh-CN" dirty="0"/>
              <a:t>《</a:t>
            </a:r>
            <a:r>
              <a:rPr lang="zh-CN" altLang="en-US" dirty="0"/>
              <a:t>手册</a:t>
            </a:r>
            <a:r>
              <a:rPr lang="en-US" altLang="zh-CN" dirty="0"/>
              <a:t>》</a:t>
            </a:r>
            <a:r>
              <a:rPr lang="zh-CN" altLang="en-US" dirty="0"/>
              <a:t>的内容为准；</a:t>
            </a:r>
            <a:endParaRPr lang="en-SG" altLang="zh-CN" dirty="0"/>
          </a:p>
          <a:p>
            <a:r>
              <a:rPr lang="zh-CN" altLang="en-US" dirty="0"/>
              <a:t>另外，写完后，务必修改；有些同学写完好像完成了任务，直接交上来；看到这样的练习，心情复杂，一言难尽！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2184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58B1B-BE94-4587-8341-143DD48D4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写作与学术写作：异同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41890-266B-4A82-8FDA-771386ED1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dirty="0"/>
              <a:t>写作是以文字或符号的形式表达思想、观点、甚至情感；因此，写作就需要从词语、句子再到段落和章节；</a:t>
            </a:r>
            <a:endParaRPr lang="en-SG" altLang="zh-CN" dirty="0"/>
          </a:p>
          <a:p>
            <a:r>
              <a:rPr lang="zh-CN" altLang="en-US" dirty="0"/>
              <a:t>既然提到句子，写作就需要语法和标点符号；因为不同的语法和标点，所表达的意思也会有所变化；在以上的意义上，写作和学术写作基本共享诸多的特征；毕竟，学术写作也是写作的一部分；</a:t>
            </a:r>
            <a:endParaRPr lang="en-SG" altLang="zh-CN" dirty="0"/>
          </a:p>
          <a:p>
            <a:r>
              <a:rPr lang="zh-CN" altLang="en-US" dirty="0"/>
              <a:t>我们提到，一般意义上的写作，包括诗歌、散文、杂文、论文等不同的文体和叙述、抒情、议论等表达方式；这也是写作和学术写作共享的一些特征；</a:t>
            </a:r>
            <a:endParaRPr lang="en-SG" altLang="zh-CN" dirty="0"/>
          </a:p>
          <a:p>
            <a:r>
              <a:rPr lang="zh-CN" altLang="en-US" dirty="0"/>
              <a:t>但另一方面，学术写作涉及到学术研究，所以学术写作的表达方式、风格、结构都有具体的限制和要求；</a:t>
            </a:r>
            <a:endParaRPr lang="en-SG" altLang="zh-CN" dirty="0"/>
          </a:p>
          <a:p>
            <a:r>
              <a:rPr lang="zh-CN" altLang="en-US" dirty="0"/>
              <a:t>其一，学术写作一般是论文的形式；其二，学术写作的方式可以是对某一个观点的叙述，但叙述的同时也需要论述；</a:t>
            </a:r>
            <a:endParaRPr lang="en-SG" altLang="zh-CN" dirty="0"/>
          </a:p>
          <a:p>
            <a:r>
              <a:rPr lang="zh-CN" altLang="en-US" dirty="0"/>
              <a:t>其三，学术写作的结构比较正式，但同时也单调；其四，学术写作的语言比较谨慎，但同时也需要准确；其五，学术写作可以是创作，比如以更为可读性的语言表达自己的观点；但同时，学术写作的内容需要严格的论证，而不是简单的创作；总结而言，学术写作需要客观、理智和价值中立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5125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02C55-DFE1-4C1E-AC30-952671264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写作：从词语到论文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C454F-7475-4D20-BE8A-0BBF4C78E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一个想法、一种观点或一套理论是一回事，而如果要把这些想法、观点或理论诉诸文字，这就需要以写作为媒介予以表达；表达的方式，就是文字 </a:t>
            </a:r>
            <a:r>
              <a:rPr lang="en-US" altLang="zh-CN" dirty="0"/>
              <a:t>– </a:t>
            </a:r>
            <a:r>
              <a:rPr lang="zh-CN" altLang="en-US" dirty="0"/>
              <a:t>文章；</a:t>
            </a:r>
            <a:endParaRPr lang="en-SG" altLang="zh-CN" dirty="0"/>
          </a:p>
          <a:p>
            <a:r>
              <a:rPr lang="zh-CN" altLang="en-US" dirty="0"/>
              <a:t>写作的过程，就是从</a:t>
            </a:r>
            <a:r>
              <a:rPr lang="zh-CN" altLang="en-US" b="1" dirty="0"/>
              <a:t>词语</a:t>
            </a:r>
            <a:r>
              <a:rPr lang="zh-CN" altLang="en-US" dirty="0"/>
              <a:t>，到</a:t>
            </a:r>
            <a:r>
              <a:rPr lang="zh-CN" altLang="en-US" b="1" dirty="0"/>
              <a:t>句子</a:t>
            </a:r>
            <a:r>
              <a:rPr lang="zh-CN" altLang="en-US" dirty="0"/>
              <a:t>，再到</a:t>
            </a:r>
            <a:r>
              <a:rPr lang="zh-CN" altLang="en-US" b="1" dirty="0"/>
              <a:t>段落</a:t>
            </a:r>
            <a:r>
              <a:rPr lang="zh-CN" altLang="en-US" dirty="0"/>
              <a:t>，</a:t>
            </a:r>
            <a:r>
              <a:rPr lang="zh-CN" altLang="en-US" b="1" dirty="0"/>
              <a:t>章节</a:t>
            </a:r>
            <a:r>
              <a:rPr lang="zh-CN" altLang="en-US" dirty="0"/>
              <a:t>和整篇</a:t>
            </a:r>
            <a:r>
              <a:rPr lang="zh-CN" altLang="en-US" b="1" dirty="0"/>
              <a:t>论文</a:t>
            </a:r>
            <a:r>
              <a:rPr lang="zh-CN" altLang="en-US" dirty="0"/>
              <a:t>；</a:t>
            </a:r>
            <a:endParaRPr lang="en-SG" altLang="zh-CN" dirty="0"/>
          </a:p>
          <a:p>
            <a:r>
              <a:rPr lang="zh-CN" altLang="en-US" dirty="0"/>
              <a:t>词语和句子之间，需要注意</a:t>
            </a:r>
            <a:r>
              <a:rPr lang="zh-CN" altLang="en-US" b="1" dirty="0"/>
              <a:t>语法</a:t>
            </a:r>
            <a:r>
              <a:rPr lang="zh-CN" altLang="en-US" dirty="0"/>
              <a:t>得当和句子</a:t>
            </a:r>
            <a:r>
              <a:rPr lang="zh-CN" altLang="en-US" b="1" dirty="0"/>
              <a:t>结构</a:t>
            </a:r>
            <a:r>
              <a:rPr lang="zh-CN" altLang="en-US" dirty="0"/>
              <a:t>合理；换句话说，写出来的句子，所使用的词语等，要让自己和读者都看得懂；另外，句子之间的</a:t>
            </a:r>
            <a:r>
              <a:rPr lang="zh-CN" altLang="en-US" b="1" dirty="0"/>
              <a:t>标点符号</a:t>
            </a:r>
            <a:r>
              <a:rPr lang="zh-CN" altLang="en-US" dirty="0"/>
              <a:t>也很重要，在不影响阅读和理解为最低标准的情况下，适当的标准使用基本标点符号；</a:t>
            </a:r>
            <a:endParaRPr lang="en-SG" altLang="zh-CN" dirty="0"/>
          </a:p>
          <a:p>
            <a:r>
              <a:rPr lang="zh-CN" altLang="en-US" dirty="0"/>
              <a:t>句子和段落之间，以及段落和章节之间，需要在</a:t>
            </a:r>
            <a:r>
              <a:rPr lang="zh-CN" altLang="en-US" b="1" dirty="0"/>
              <a:t>层次</a:t>
            </a:r>
            <a:r>
              <a:rPr lang="zh-CN" altLang="en-US" dirty="0"/>
              <a:t>上明了，在</a:t>
            </a:r>
            <a:r>
              <a:rPr lang="zh-CN" altLang="en-US" b="1" dirty="0"/>
              <a:t>逻辑</a:t>
            </a:r>
            <a:r>
              <a:rPr lang="zh-CN" altLang="en-US" dirty="0"/>
              <a:t>上紧凑；先写哪些内容，然后再论述哪些内容，都需要合理的安排；尤其是学术写作，因为不同于文学创作，在写作的过程中需要在段落、章节以及整个</a:t>
            </a:r>
            <a:r>
              <a:rPr lang="zh-CN" altLang="en-US" b="1" dirty="0"/>
              <a:t>布局</a:t>
            </a:r>
            <a:r>
              <a:rPr lang="zh-CN" altLang="en-US" dirty="0"/>
              <a:t>方面多留意；</a:t>
            </a:r>
            <a:endParaRPr lang="en-SG" altLang="zh-CN" dirty="0"/>
          </a:p>
          <a:p>
            <a:r>
              <a:rPr lang="zh-CN" altLang="en-US" dirty="0"/>
              <a:t>写完文章后，文章总体的</a:t>
            </a:r>
            <a:r>
              <a:rPr lang="zh-CN" altLang="en-US" b="1" dirty="0"/>
              <a:t>结构</a:t>
            </a:r>
            <a:r>
              <a:rPr lang="zh-CN" altLang="en-US" dirty="0"/>
              <a:t>，以及其</a:t>
            </a:r>
            <a:r>
              <a:rPr lang="zh-CN" altLang="en-US" b="1" dirty="0"/>
              <a:t>立论</a:t>
            </a:r>
            <a:r>
              <a:rPr lang="zh-CN" altLang="en-US" dirty="0"/>
              <a:t>、</a:t>
            </a:r>
            <a:r>
              <a:rPr lang="zh-CN" altLang="en-US" b="1" dirty="0"/>
              <a:t>论述</a:t>
            </a:r>
            <a:r>
              <a:rPr lang="zh-CN" altLang="en-US" dirty="0"/>
              <a:t>和</a:t>
            </a:r>
            <a:r>
              <a:rPr lang="zh-CN" altLang="en-US" b="1" dirty="0"/>
              <a:t>论证</a:t>
            </a:r>
            <a:r>
              <a:rPr lang="zh-CN" altLang="en-US" dirty="0"/>
              <a:t>以及</a:t>
            </a:r>
            <a:r>
              <a:rPr lang="zh-CN" altLang="en-US" b="1" dirty="0"/>
              <a:t>结论</a:t>
            </a:r>
            <a:r>
              <a:rPr lang="zh-CN" altLang="en-US" dirty="0"/>
              <a:t>之间的逻辑关系和衔接也需要在编辑的过程中给予关注；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8279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C40D5-301B-4D2D-83C2-BB7676832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学术写作的基础：阅读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9239A-ACCF-4A2F-8AF1-DB25BF22A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我们一再强调阅读的重要性，主要是因为，学术写作，你要说点什么；但问题是，其一，学术写作要求我们说点什么的时候要有逻辑；其二，既然有逻辑，就要把一件事说清楚；其三，既然要说清楚，那就需要有个开始，正文和结尾；其四，这样的限制，就又有一个选题和字数的规定；其五，既然选题和字数规定了，那就必须在选择课题的时候再三斟酌，确定可以再规定的字数范围内完成；</a:t>
            </a:r>
            <a:endParaRPr lang="en-SG" altLang="zh-CN" dirty="0"/>
          </a:p>
          <a:p>
            <a:r>
              <a:rPr lang="zh-CN" altLang="en-US" dirty="0"/>
              <a:t>总结以上的几点，其六，既然是选题而且在相关的范围内选题，那就存在一个自己对该领域所选课题的了解；举一个简单的例子：</a:t>
            </a:r>
            <a:endParaRPr lang="en-SG" altLang="zh-CN" dirty="0"/>
          </a:p>
          <a:p>
            <a:r>
              <a:rPr lang="zh-CN" altLang="en-US" dirty="0"/>
              <a:t>出家多年，你可能对佛学的了解，耳濡目染；随手拈来的名词术语，都可以写好几本书；但要让你在几千字内对某个问题给予简洁明了且又层次分明的表述，而且要让一般的人都大概能够读得懂，这就需要进一步的了解和谋划；</a:t>
            </a:r>
            <a:endParaRPr lang="en-SG" altLang="zh-CN" dirty="0"/>
          </a:p>
          <a:p>
            <a:r>
              <a:rPr lang="zh-CN" altLang="en-US" dirty="0"/>
              <a:t>这样的了解和谋划，不可能在想象中完成，而是需要进入到图书馆，查找、阅读资料然后缩小阅读的范围，并最终确定阅读的书单；确定后再进一步的阅读、评估和分析相应的资料，一直到可以组织自己的学术论文为止 </a:t>
            </a:r>
            <a:r>
              <a:rPr lang="en-US" altLang="zh-CN" dirty="0"/>
              <a:t>– </a:t>
            </a:r>
            <a:r>
              <a:rPr lang="zh-CN" altLang="en-US" dirty="0"/>
              <a:t>学术研究的成果；</a:t>
            </a:r>
            <a:endParaRPr lang="en-SG" altLang="zh-CN" dirty="0"/>
          </a:p>
          <a:p>
            <a:r>
              <a:rPr lang="zh-CN" altLang="en-US" dirty="0"/>
              <a:t>在这一过程中，学术写作的唯一关键词，就是阅读；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7965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11D5-7709-42BB-BB92-B58CEC66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选题和文本综述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805A5-9C68-45C4-A0F6-7684A293F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对于学术写作，阅读固然重要，但阅读后如何能从浩如烟海的资料当中找到自己需要的信息，是接下来最为关键的一步；因为学术写作需要“选题” </a:t>
            </a:r>
            <a:r>
              <a:rPr lang="en-US" altLang="zh-CN" dirty="0"/>
              <a:t>– </a:t>
            </a:r>
            <a:r>
              <a:rPr lang="zh-CN" altLang="en-US" dirty="0"/>
              <a:t>具体的研究和写作课题；其实学术写作，就是研究结果的报告；</a:t>
            </a:r>
            <a:endParaRPr lang="en-SG" altLang="zh-CN" dirty="0"/>
          </a:p>
          <a:p>
            <a:r>
              <a:rPr lang="zh-CN" altLang="en-US" dirty="0"/>
              <a:t>学术写作中，选题和另外一个步骤相衔接：文本综述；</a:t>
            </a:r>
            <a:endParaRPr lang="en-SG" altLang="zh-CN" dirty="0"/>
          </a:p>
          <a:p>
            <a:r>
              <a:rPr lang="zh-CN" altLang="en-US" dirty="0"/>
              <a:t>学术写作，不管你喜欢还是不喜欢，有个创新和贡献的问题；所以，写作前，要先论证自己的选题不仅是新颖的研究，而且对学术界有自己的贡献（最起码证明自己有能力做研究）；</a:t>
            </a:r>
            <a:endParaRPr lang="en-SG" altLang="zh-CN" dirty="0"/>
          </a:p>
          <a:p>
            <a:r>
              <a:rPr lang="zh-CN" altLang="en-US" dirty="0"/>
              <a:t>因此，你要对自己选择的研究领域有相当的了解；文本综述，就是说明自己阅读了哪些著作或论文，自己有什么看法，自己的研究是否存在重复前人研究成果的可能，自己的研究是否有创新的空间等；另外，文本综述当中，也可能提到研究方法论的问题；</a:t>
            </a:r>
            <a:endParaRPr lang="en-SG" altLang="zh-CN" dirty="0"/>
          </a:p>
          <a:p>
            <a:r>
              <a:rPr lang="zh-CN" altLang="en-US" dirty="0"/>
              <a:t>我们提到，一个论证优秀的选题和文本综述，对学术写作而言，就是一个很好的开始，甚至是论文写作的三分之一；最起码，选题后，论证自己的选题确实是有研究的必要，而且自己对相关领域的研究基本了解；这样的结果，就说明自己下一步会从哪些方面找资料，以怎样的方式分析资料和方法进行研究，并且写作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5758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7AE59-672F-432D-B30C-C5613BF3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阅读 </a:t>
            </a:r>
            <a:r>
              <a:rPr lang="en-US" altLang="zh-CN" dirty="0"/>
              <a:t>– </a:t>
            </a:r>
            <a:r>
              <a:rPr lang="zh-CN" altLang="en-US" dirty="0"/>
              <a:t>搜集、整理和分析资料 </a:t>
            </a:r>
            <a:r>
              <a:rPr lang="en-US" altLang="zh-CN" dirty="0"/>
              <a:t>– </a:t>
            </a:r>
            <a:r>
              <a:rPr lang="zh-CN" altLang="en-US" dirty="0"/>
              <a:t>确定研究选题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00B43-91A7-4BB4-9AF8-D9C29AE26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选题之前，阅读是为了更好的了解自己可能选题的领域的相关研究现状；选题之后，继续阅读，是学术研究和学术写作的正式开始；</a:t>
            </a:r>
            <a:endParaRPr lang="en-SG" altLang="zh-CN" dirty="0"/>
          </a:p>
          <a:p>
            <a:r>
              <a:rPr lang="zh-CN" altLang="en-US" dirty="0"/>
              <a:t>因此，这一阶段的阅读，本身就是一种写作；比如，这一阶段开始，阅读不只是简单的扫描式阅读，而是一边阅读，一边开始留意并搜集资料；</a:t>
            </a:r>
            <a:endParaRPr lang="en-SG" altLang="zh-CN" dirty="0"/>
          </a:p>
          <a:p>
            <a:r>
              <a:rPr lang="zh-CN" altLang="en-US" dirty="0"/>
              <a:t>资料搜集的同时，将所搜集的资料分类、归档和整理；逐渐增多搜集资料的同时，整理并且建立自己的资料库；</a:t>
            </a:r>
            <a:endParaRPr lang="en-SG" altLang="zh-CN" dirty="0"/>
          </a:p>
          <a:p>
            <a:r>
              <a:rPr lang="zh-CN" altLang="en-US" dirty="0"/>
              <a:t>整理资料的同时，评估、评论和分析相关的资料；随着阅读量的增加，对各种资料有自己的见解和评论；这些见解和评论，在整理资料的时候也需要适当的处理，使得其成为自己学术论文的一部分；</a:t>
            </a:r>
            <a:endParaRPr lang="en-SG" altLang="zh-CN" dirty="0"/>
          </a:p>
          <a:p>
            <a:r>
              <a:rPr lang="zh-CN" altLang="en-US" dirty="0"/>
              <a:t>在不断的阅读、整理和分析资料的同时，对自己的选题进一步细化和具体化，提出一些研究问题，并且试着回答、修改和编辑相关的研究问题，并最终暂定 </a:t>
            </a:r>
            <a:r>
              <a:rPr lang="en-US" altLang="zh-CN" dirty="0"/>
              <a:t>– </a:t>
            </a:r>
            <a:r>
              <a:rPr lang="zh-CN" altLang="en-US" dirty="0"/>
              <a:t>确定研究课题；</a:t>
            </a:r>
            <a:endParaRPr lang="en-SG" altLang="zh-CN" dirty="0"/>
          </a:p>
        </p:txBody>
      </p:sp>
    </p:spTree>
    <p:extLst>
      <p:ext uri="{BB962C8B-B14F-4D97-AF65-F5344CB8AC3E}">
        <p14:creationId xmlns:p14="http://schemas.microsoft.com/office/powerpoint/2010/main" val="1066492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F830-C3E8-450B-B06A-311718F8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草稿：论文的结构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BF419-BEDF-462B-AC5E-0FD4C87F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在正式写作前，写一个简单的论文计划，或草拟一个论文的轮廓，从前言到结尾（暂时不要有任何的结论）；然后再简单的划分章节，并草拟一个章节分布的细节计划；</a:t>
            </a:r>
            <a:endParaRPr lang="en-SG" altLang="zh-CN" dirty="0"/>
          </a:p>
          <a:p>
            <a:r>
              <a:rPr lang="zh-CN" altLang="en-US" dirty="0"/>
              <a:t>这样的草稿，有一个好处，就是时刻能够知道自己的进程和进度；另外，也会知道自己是否围绕自己的研究课题进行研究和写作；</a:t>
            </a:r>
            <a:endParaRPr lang="en-SG" altLang="zh-CN" dirty="0"/>
          </a:p>
          <a:p>
            <a:r>
              <a:rPr lang="zh-CN" altLang="en-US" dirty="0"/>
              <a:t>另外，论文草稿，可以确定论文的结构；如此一来，在阅读和搜集资料的时候，就可以按照这样的结构，划定或搜集重要和直接相关的资料；并且在整理资料的时候，可以适当的调整自己资料库的存档方式；</a:t>
            </a:r>
            <a:endParaRPr lang="en-SG" altLang="zh-CN" dirty="0"/>
          </a:p>
          <a:p>
            <a:r>
              <a:rPr lang="zh-CN" altLang="en-US" dirty="0"/>
              <a:t>论文草稿和简单结构，也可以让你在写作的时候更容易修改或调整自己的思路；现在电脑时代，在不断修改的同时，也可以积累更多的选项；回过头来的时候，你就可以对自己的论文章节和内容进行必要的增删；而同时，也不会感觉到有遗漏的地方；（因为有时候内容少了反而容易增补，内容多了的话，很难决定哪些需要删去，总觉得都很好，舍不得）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40779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836C5-DED2-435D-83E1-D3C350796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核心章节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C2E7B-8DC2-47C8-BDA9-BCDCE4DF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如果可以，先试着写一个核心章节，就是能够体现自己的论文核心观点的章节；在写作之初，有一个简单的“草稿”和大概的“轮廓”之后，不妨先写出一个“核心章节”的“初稿”；</a:t>
            </a:r>
            <a:endParaRPr lang="en-SG" altLang="zh-CN" dirty="0"/>
          </a:p>
          <a:p>
            <a:r>
              <a:rPr lang="zh-CN" altLang="en-US" dirty="0"/>
              <a:t>或者以“核心问题”出发，围绕这些议题搜集、整理和分析资料，同时也扩展对这些核心问题的论述，增加核心章节的内容；</a:t>
            </a:r>
            <a:endParaRPr lang="en-SG" altLang="zh-CN" dirty="0"/>
          </a:p>
          <a:p>
            <a:r>
              <a:rPr lang="zh-CN" altLang="en-US" dirty="0"/>
              <a:t>再以“核心章节”为主轴，继续扩展其它的章节；随着核心章节的扩充、修改和其它章节内容的增加，你可以再重新调整或分配具体的内容，使得核心内容或核心问题以符合逻辑的方式，具体体现在你的草稿 </a:t>
            </a:r>
            <a:r>
              <a:rPr lang="en-US" altLang="zh-CN" dirty="0"/>
              <a:t>– </a:t>
            </a:r>
            <a:r>
              <a:rPr lang="zh-CN" altLang="en-US" dirty="0"/>
              <a:t>论文的轮廓架构之中；</a:t>
            </a:r>
            <a:endParaRPr lang="en-SG" altLang="zh-CN" dirty="0"/>
          </a:p>
          <a:p>
            <a:r>
              <a:rPr lang="zh-CN" altLang="en-US" dirty="0"/>
              <a:t>在这个时候，既可以重新分配核心问题，也可以修改文章的结构或内容分布情况；</a:t>
            </a:r>
            <a:endParaRPr lang="en-SG" altLang="zh-CN" dirty="0"/>
          </a:p>
          <a:p>
            <a:r>
              <a:rPr lang="zh-CN" altLang="en-US" dirty="0"/>
              <a:t>两者互相对比和参照，不仅可以让草稿更加完善，而且核心问题也会分配合理；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2256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7DB50-23B5-4600-A2F6-CFFB1892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初稿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F272A-A085-47AC-8DC3-AF8CF7B5D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写作进程中，阅读、资料搜集、整理和分析，是一个一直进行的过程；而写作，比如草稿 </a:t>
            </a:r>
            <a:r>
              <a:rPr lang="en-US" altLang="zh-CN" dirty="0"/>
              <a:t>–</a:t>
            </a:r>
            <a:r>
              <a:rPr lang="zh-CN" altLang="en-US" dirty="0"/>
              <a:t> 轮廓 </a:t>
            </a:r>
            <a:r>
              <a:rPr lang="en-US" altLang="zh-CN" dirty="0"/>
              <a:t>– </a:t>
            </a:r>
            <a:r>
              <a:rPr lang="zh-CN" altLang="en-US" dirty="0"/>
              <a:t>核心章节等，也是一个不断完善的过程；</a:t>
            </a:r>
            <a:endParaRPr lang="en-SG" altLang="zh-CN" dirty="0"/>
          </a:p>
          <a:p>
            <a:r>
              <a:rPr lang="zh-CN" altLang="en-US" dirty="0"/>
              <a:t>但在草稿扩充和核心内容（核心问题）合理分配的差不多的时候，这一过程就需要以“初稿”的形式来结束；换言之，“初稿”代替“草稿”；</a:t>
            </a:r>
            <a:endParaRPr lang="en-SG" altLang="zh-CN" dirty="0"/>
          </a:p>
          <a:p>
            <a:r>
              <a:rPr lang="zh-CN" altLang="en-US" dirty="0"/>
              <a:t>前面提到，初稿，可以是扩展后的“核心章节”或充实后的“草稿”，也可以只是简单的章节和具体的章节安排；</a:t>
            </a:r>
            <a:endParaRPr lang="en-SG" altLang="zh-CN" dirty="0"/>
          </a:p>
          <a:p>
            <a:r>
              <a:rPr lang="zh-CN" altLang="en-US" dirty="0"/>
              <a:t>但初稿的一个标准，就是在这个时候，资料的搜集和整理基本完成，资料的分析，对核心问题的回答，以及对研究问题和观点的分配等需要处理的问题，基本已经完成；</a:t>
            </a:r>
            <a:endParaRPr lang="en-SG" altLang="zh-CN" dirty="0"/>
          </a:p>
          <a:p>
            <a:r>
              <a:rPr lang="zh-CN" altLang="en-US" dirty="0"/>
              <a:t>继续修改当然是必要的，但初稿就是再没必要回到草稿或核心章节的过程；因为初稿的下一步，就是对论文初稿的修改和编辑；再简单的初稿，都可以修改和编辑；但如果核心内容还没有进一步的细化和合理的分配，重要的资料没有到位，就不要定为“初稿”；因为一旦定为“初稿”，增删每一句话都会觉得很难取舍，很容易本末倒置，造成混乱的现象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4215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ustom 2">
      <a:majorFont>
        <a:latin typeface="Times New Roman"/>
        <a:ea typeface="新宋体"/>
        <a:cs typeface=""/>
      </a:majorFont>
      <a:minorFont>
        <a:latin typeface="Times New Roman"/>
        <a:ea typeface="新宋体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1296</TotalTime>
  <Words>5315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Office Theme</vt:lpstr>
      <vt:lpstr>第十五课：总复习-总结-期末考试</vt:lpstr>
      <vt:lpstr>写作与学术写作：异同</vt:lpstr>
      <vt:lpstr>写作：从词语到论文</vt:lpstr>
      <vt:lpstr>学术写作的基础：阅读</vt:lpstr>
      <vt:lpstr>选题和文本综述</vt:lpstr>
      <vt:lpstr>阅读 – 搜集、整理和分析资料 – 确定研究选题</vt:lpstr>
      <vt:lpstr>草稿：论文的结构</vt:lpstr>
      <vt:lpstr>核心章节</vt:lpstr>
      <vt:lpstr>初稿</vt:lpstr>
      <vt:lpstr>修改</vt:lpstr>
      <vt:lpstr>编辑</vt:lpstr>
      <vt:lpstr>定稿</vt:lpstr>
      <vt:lpstr>审阅和打印</vt:lpstr>
      <vt:lpstr>温馨提醒：期末考试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[BCS Lecturer] Ven Chuan Qing</dc:creator>
  <cp:lastModifiedBy>[BCS Lecturer] Ven Chuan Qing</cp:lastModifiedBy>
  <cp:revision>49</cp:revision>
  <dcterms:created xsi:type="dcterms:W3CDTF">2020-11-29T07:15:29Z</dcterms:created>
  <dcterms:modified xsi:type="dcterms:W3CDTF">2020-12-02T08:48:50Z</dcterms:modified>
</cp:coreProperties>
</file>